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007" r:id="rId5"/>
    <p:sldId id="2546" r:id="rId6"/>
    <p:sldId id="2241" r:id="rId7"/>
    <p:sldId id="2242" r:id="rId8"/>
    <p:sldId id="2544" r:id="rId9"/>
    <p:sldId id="2553" r:id="rId10"/>
    <p:sldId id="2554" r:id="rId11"/>
    <p:sldId id="2556" r:id="rId12"/>
    <p:sldId id="2511" r:id="rId13"/>
    <p:sldId id="2555" r:id="rId14"/>
    <p:sldId id="2545" r:id="rId15"/>
    <p:sldId id="2552" r:id="rId16"/>
    <p:sldId id="2548" r:id="rId17"/>
    <p:sldId id="2123" r:id="rId18"/>
    <p:sldId id="2515" r:id="rId19"/>
    <p:sldId id="2508" r:id="rId20"/>
    <p:sldId id="2467" r:id="rId21"/>
    <p:sldId id="2505" r:id="rId22"/>
    <p:sldId id="2463" r:id="rId23"/>
    <p:sldId id="2513" r:id="rId24"/>
    <p:sldId id="2520" r:id="rId25"/>
    <p:sldId id="2518" r:id="rId26"/>
    <p:sldId id="2523" r:id="rId27"/>
    <p:sldId id="2524" r:id="rId28"/>
    <p:sldId id="2522" r:id="rId29"/>
    <p:sldId id="2526" r:id="rId30"/>
    <p:sldId id="2528" r:id="rId31"/>
    <p:sldId id="2529" r:id="rId32"/>
    <p:sldId id="2531" r:id="rId33"/>
    <p:sldId id="2532" r:id="rId34"/>
    <p:sldId id="2472" r:id="rId35"/>
    <p:sldId id="2481" r:id="rId36"/>
    <p:sldId id="2506" r:id="rId37"/>
    <p:sldId id="2141" r:id="rId38"/>
    <p:sldId id="2142" r:id="rId39"/>
    <p:sldId id="2471" r:id="rId40"/>
    <p:sldId id="2474" r:id="rId41"/>
    <p:sldId id="2137" r:id="rId42"/>
  </p:sldIdLst>
  <p:sldSz cx="12192000" cy="6858000"/>
  <p:notesSz cx="6888163" cy="100203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8" orient="horz" pos="2954" userDrawn="1">
          <p15:clr>
            <a:srgbClr val="A4A3A4"/>
          </p15:clr>
        </p15:guide>
        <p15:guide id="10" pos="1368" userDrawn="1">
          <p15:clr>
            <a:srgbClr val="A4A3A4"/>
          </p15:clr>
        </p15:guide>
        <p15:guide id="11" pos="551" userDrawn="1">
          <p15:clr>
            <a:srgbClr val="A4A3A4"/>
          </p15:clr>
        </p15:guide>
        <p15:guide id="12" orient="horz" pos="2976" userDrawn="1">
          <p15:clr>
            <a:srgbClr val="A4A3A4"/>
          </p15:clr>
        </p15:guide>
        <p15:guide id="13" pos="3001" userDrawn="1">
          <p15:clr>
            <a:srgbClr val="A4A3A4"/>
          </p15:clr>
        </p15:guide>
        <p15:guide id="14" pos="60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田仲 美郷" initials="田仲" lastIdx="2" clrIdx="0">
    <p:extLst>
      <p:ext uri="{19B8F6BF-5375-455C-9EA6-DF929625EA0E}">
        <p15:presenceInfo xmlns:p15="http://schemas.microsoft.com/office/powerpoint/2012/main" userId="0037ad067c06d799" providerId="Windows Live"/>
      </p:ext>
    </p:extLst>
  </p:cmAuthor>
  <p:cmAuthor id="2" name="Misato Tanaka" initials="MT" lastIdx="1" clrIdx="1">
    <p:extLst>
      <p:ext uri="{19B8F6BF-5375-455C-9EA6-DF929625EA0E}">
        <p15:presenceInfo xmlns:p15="http://schemas.microsoft.com/office/powerpoint/2012/main" userId="Misato Tana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D9D9D9"/>
    <a:srgbClr val="EDF2F9"/>
    <a:srgbClr val="202569"/>
    <a:srgbClr val="10253F"/>
    <a:srgbClr val="F0F5FA"/>
    <a:srgbClr val="C8D7EA"/>
    <a:srgbClr val="F6F8FC"/>
    <a:srgbClr val="1F4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スタイル (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6190" autoAdjust="0"/>
  </p:normalViewPr>
  <p:slideViewPr>
    <p:cSldViewPr snapToGrid="0">
      <p:cViewPr varScale="1">
        <p:scale>
          <a:sx n="107" d="100"/>
          <a:sy n="107" d="100"/>
        </p:scale>
        <p:origin x="954" y="90"/>
      </p:cViewPr>
      <p:guideLst>
        <p:guide orient="horz" pos="2954"/>
        <p:guide pos="1368"/>
        <p:guide pos="551"/>
        <p:guide orient="horz" pos="2976"/>
        <p:guide pos="3001"/>
        <p:guide pos="6063"/>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3901698" y="0"/>
            <a:ext cx="2984871" cy="501015"/>
          </a:xfrm>
          <a:prstGeom prst="rect">
            <a:avLst/>
          </a:prstGeom>
        </p:spPr>
        <p:txBody>
          <a:bodyPr vert="horz" lIns="96616" tIns="48308" rIns="96616" bIns="48308" rtlCol="0"/>
          <a:lstStyle>
            <a:lvl1pPr algn="r">
              <a:defRPr sz="1300"/>
            </a:lvl1pPr>
          </a:lstStyle>
          <a:p>
            <a:fld id="{3A089510-536A-DD44-92E4-B2DC30CD140D}" type="datetimeFigureOut">
              <a:rPr kumimoji="1" lang="ja-JP" altLang="en-US" smtClean="0"/>
              <a:t>2025/4/9</a:t>
            </a:fld>
            <a:endParaRPr kumimoji="1" lang="ja-JP" altLang="en-US"/>
          </a:p>
        </p:txBody>
      </p:sp>
      <p:sp>
        <p:nvSpPr>
          <p:cNvPr id="4" name="フッター プレースホルダー 3"/>
          <p:cNvSpPr>
            <a:spLocks noGrp="1"/>
          </p:cNvSpPr>
          <p:nvPr>
            <p:ph type="ftr" sz="quarter" idx="2"/>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3901698" y="9517546"/>
            <a:ext cx="2984871" cy="501015"/>
          </a:xfrm>
          <a:prstGeom prst="rect">
            <a:avLst/>
          </a:prstGeom>
        </p:spPr>
        <p:txBody>
          <a:bodyPr vert="horz" lIns="96616" tIns="48308" rIns="96616" bIns="48308" rtlCol="0" anchor="b"/>
          <a:lstStyle>
            <a:lvl1pPr algn="r">
              <a:defRPr sz="1300"/>
            </a:lvl1pPr>
          </a:lstStyle>
          <a:p>
            <a:fld id="{824177E0-37D6-BE41-90DB-26A3E8B2FC32}" type="slidenum">
              <a:rPr kumimoji="1" lang="ja-JP" altLang="en-US" smtClean="0"/>
              <a:t>‹#›</a:t>
            </a:fld>
            <a:endParaRPr kumimoji="1" lang="ja-JP" altLang="en-US"/>
          </a:p>
        </p:txBody>
      </p:sp>
    </p:spTree>
    <p:extLst>
      <p:ext uri="{BB962C8B-B14F-4D97-AF65-F5344CB8AC3E}">
        <p14:creationId xmlns:p14="http://schemas.microsoft.com/office/powerpoint/2010/main" val="3656335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1015"/>
          </a:xfrm>
          <a:prstGeom prst="rect">
            <a:avLst/>
          </a:prstGeom>
        </p:spPr>
        <p:txBody>
          <a:bodyPr vert="horz" lIns="96616" tIns="48308" rIns="96616" bIns="48308"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1015"/>
          </a:xfrm>
          <a:prstGeom prst="rect">
            <a:avLst/>
          </a:prstGeom>
        </p:spPr>
        <p:txBody>
          <a:bodyPr vert="horz" lIns="96616" tIns="48308" rIns="96616" bIns="48308" rtlCol="0"/>
          <a:lstStyle>
            <a:lvl1pPr algn="r">
              <a:defRPr sz="1300"/>
            </a:lvl1pPr>
          </a:lstStyle>
          <a:p>
            <a:fld id="{EFAEC2CE-88BD-8D4C-8283-9E9B5B3A950B}" type="datetimeFigureOut">
              <a:rPr kumimoji="1" lang="ja-JP" altLang="en-US" smtClean="0"/>
              <a:t>2025/4/9</a:t>
            </a:fld>
            <a:endParaRPr kumimoji="1" lang="ja-JP" altLang="en-US"/>
          </a:p>
        </p:txBody>
      </p:sp>
      <p:sp>
        <p:nvSpPr>
          <p:cNvPr id="4" name="スライド イメージ プレースホルダー 3"/>
          <p:cNvSpPr>
            <a:spLocks noGrp="1" noRot="1" noChangeAspect="1"/>
          </p:cNvSpPr>
          <p:nvPr>
            <p:ph type="sldImg" idx="2"/>
          </p:nvPr>
        </p:nvSpPr>
        <p:spPr>
          <a:xfrm>
            <a:off x="104775" y="750888"/>
            <a:ext cx="6678613" cy="3757612"/>
          </a:xfrm>
          <a:prstGeom prst="rect">
            <a:avLst/>
          </a:prstGeom>
          <a:noFill/>
          <a:ln w="12700">
            <a:solidFill>
              <a:prstClr val="black"/>
            </a:solidFill>
          </a:ln>
        </p:spPr>
        <p:txBody>
          <a:bodyPr vert="horz" lIns="96616" tIns="48308" rIns="96616" bIns="48308" rtlCol="0" anchor="ctr"/>
          <a:lstStyle/>
          <a:p>
            <a:endParaRPr lang="ja-JP" altLang="en-US"/>
          </a:p>
        </p:txBody>
      </p:sp>
      <p:sp>
        <p:nvSpPr>
          <p:cNvPr id="5" name="ノート プレースホルダー 4"/>
          <p:cNvSpPr>
            <a:spLocks noGrp="1"/>
          </p:cNvSpPr>
          <p:nvPr>
            <p:ph type="body" sz="quarter" idx="3"/>
          </p:nvPr>
        </p:nvSpPr>
        <p:spPr>
          <a:xfrm>
            <a:off x="688817" y="4759643"/>
            <a:ext cx="5510530" cy="4509135"/>
          </a:xfrm>
          <a:prstGeom prst="rect">
            <a:avLst/>
          </a:prstGeom>
        </p:spPr>
        <p:txBody>
          <a:bodyPr vert="horz" lIns="96616" tIns="48308" rIns="96616" bIns="4830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7546"/>
            <a:ext cx="2984871" cy="501015"/>
          </a:xfrm>
          <a:prstGeom prst="rect">
            <a:avLst/>
          </a:prstGeom>
        </p:spPr>
        <p:txBody>
          <a:bodyPr vert="horz" lIns="96616" tIns="48308" rIns="96616" bIns="48308"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7546"/>
            <a:ext cx="2984871" cy="501015"/>
          </a:xfrm>
          <a:prstGeom prst="rect">
            <a:avLst/>
          </a:prstGeom>
        </p:spPr>
        <p:txBody>
          <a:bodyPr vert="horz" lIns="96616" tIns="48308" rIns="96616" bIns="48308" rtlCol="0" anchor="b"/>
          <a:lstStyle>
            <a:lvl1pPr algn="r">
              <a:defRPr sz="1300"/>
            </a:lvl1pPr>
          </a:lstStyle>
          <a:p>
            <a:fld id="{150785B9-1B63-A349-875F-C4B6CCC54067}" type="slidenum">
              <a:rPr kumimoji="1" lang="ja-JP" altLang="en-US" smtClean="0"/>
              <a:t>‹#›</a:t>
            </a:fld>
            <a:endParaRPr kumimoji="1" lang="ja-JP" altLang="en-US"/>
          </a:p>
        </p:txBody>
      </p:sp>
    </p:spTree>
    <p:extLst>
      <p:ext uri="{BB962C8B-B14F-4D97-AF65-F5344CB8AC3E}">
        <p14:creationId xmlns:p14="http://schemas.microsoft.com/office/powerpoint/2010/main" val="33434649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08B6-6A9B-A0D6-0542-AC7616CA33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BE73A9-5DBA-30B3-F541-E6DFDEE6B81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F870820-BE29-DFCD-00BB-FC482291DC8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208F8F6-DEE8-A70D-54B9-9098F31C2B9D}"/>
              </a:ext>
            </a:extLst>
          </p:cNvPr>
          <p:cNvSpPr>
            <a:spLocks noGrp="1"/>
          </p:cNvSpPr>
          <p:nvPr>
            <p:ph type="sldNum" sz="quarter" idx="5"/>
          </p:nvPr>
        </p:nvSpPr>
        <p:spPr/>
        <p:txBody>
          <a:bodyPr/>
          <a:lstStyle/>
          <a:p>
            <a:fld id="{150785B9-1B63-A349-875F-C4B6CCC54067}" type="slidenum">
              <a:rPr kumimoji="1" lang="ja-JP" altLang="en-US" smtClean="0"/>
              <a:t>2</a:t>
            </a:fld>
            <a:endParaRPr kumimoji="1" lang="ja-JP" altLang="en-US"/>
          </a:p>
        </p:txBody>
      </p:sp>
    </p:spTree>
    <p:extLst>
      <p:ext uri="{BB962C8B-B14F-4D97-AF65-F5344CB8AC3E}">
        <p14:creationId xmlns:p14="http://schemas.microsoft.com/office/powerpoint/2010/main" val="1642097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84A8-3EC0-DA76-0E6F-CF34947A93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208FE21-7EF3-5AA0-7AD4-A7ED3BD6378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413D2C-1AAB-9313-F5A0-446C7F8D8AAB}"/>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703AAC7-1C6D-95AF-8EAD-4B28ADA09153}"/>
              </a:ext>
            </a:extLst>
          </p:cNvPr>
          <p:cNvSpPr>
            <a:spLocks noGrp="1"/>
          </p:cNvSpPr>
          <p:nvPr>
            <p:ph type="sldNum" sz="quarter" idx="5"/>
          </p:nvPr>
        </p:nvSpPr>
        <p:spPr/>
        <p:txBody>
          <a:bodyPr/>
          <a:lstStyle/>
          <a:p>
            <a:fld id="{150785B9-1B63-A349-875F-C4B6CCC54067}" type="slidenum">
              <a:rPr kumimoji="1" lang="ja-JP" altLang="en-US" smtClean="0"/>
              <a:t>23</a:t>
            </a:fld>
            <a:endParaRPr kumimoji="1" lang="ja-JP" altLang="en-US"/>
          </a:p>
        </p:txBody>
      </p:sp>
    </p:spTree>
    <p:extLst>
      <p:ext uri="{BB962C8B-B14F-4D97-AF65-F5344CB8AC3E}">
        <p14:creationId xmlns:p14="http://schemas.microsoft.com/office/powerpoint/2010/main" val="260635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A09AE-2083-FA57-F352-17387E2DFF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699DBD-C348-AE1B-FC9D-6B5EA1300E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D7E6AA-40A6-37D6-8BF2-F93E8DDEF0D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7713E9A-AFF6-6975-38B0-4E507D1C5449}"/>
              </a:ext>
            </a:extLst>
          </p:cNvPr>
          <p:cNvSpPr>
            <a:spLocks noGrp="1"/>
          </p:cNvSpPr>
          <p:nvPr>
            <p:ph type="sldNum" sz="quarter" idx="5"/>
          </p:nvPr>
        </p:nvSpPr>
        <p:spPr/>
        <p:txBody>
          <a:bodyPr/>
          <a:lstStyle/>
          <a:p>
            <a:fld id="{150785B9-1B63-A349-875F-C4B6CCC54067}" type="slidenum">
              <a:rPr kumimoji="1" lang="ja-JP" altLang="en-US" smtClean="0"/>
              <a:t>24</a:t>
            </a:fld>
            <a:endParaRPr kumimoji="1" lang="ja-JP" altLang="en-US"/>
          </a:p>
        </p:txBody>
      </p:sp>
    </p:spTree>
    <p:extLst>
      <p:ext uri="{BB962C8B-B14F-4D97-AF65-F5344CB8AC3E}">
        <p14:creationId xmlns:p14="http://schemas.microsoft.com/office/powerpoint/2010/main" val="304765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BEB1B-4020-EF94-7049-9FAFC65CA47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291424F-239C-9D07-C16E-4334FD87E2B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E67FF1A-5B7A-0434-AD8C-0B3B704B342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51567E-C06E-4A34-6DD2-CB46CDC59E7D}"/>
              </a:ext>
            </a:extLst>
          </p:cNvPr>
          <p:cNvSpPr>
            <a:spLocks noGrp="1"/>
          </p:cNvSpPr>
          <p:nvPr>
            <p:ph type="sldNum" sz="quarter" idx="5"/>
          </p:nvPr>
        </p:nvSpPr>
        <p:spPr/>
        <p:txBody>
          <a:bodyPr/>
          <a:lstStyle/>
          <a:p>
            <a:fld id="{150785B9-1B63-A349-875F-C4B6CCC54067}" type="slidenum">
              <a:rPr kumimoji="1" lang="ja-JP" altLang="en-US" smtClean="0"/>
              <a:t>25</a:t>
            </a:fld>
            <a:endParaRPr kumimoji="1" lang="ja-JP" altLang="en-US"/>
          </a:p>
        </p:txBody>
      </p:sp>
    </p:spTree>
    <p:extLst>
      <p:ext uri="{BB962C8B-B14F-4D97-AF65-F5344CB8AC3E}">
        <p14:creationId xmlns:p14="http://schemas.microsoft.com/office/powerpoint/2010/main" val="3518468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ABEA6-B1A8-6B2B-16A8-EDE67B619C9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097B43-0C0C-F9BF-CAEC-02E5361896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93A490-97AF-046E-2867-D65076A9621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1D62268-4B4E-808F-357F-885DAB6A6CBA}"/>
              </a:ext>
            </a:extLst>
          </p:cNvPr>
          <p:cNvSpPr>
            <a:spLocks noGrp="1"/>
          </p:cNvSpPr>
          <p:nvPr>
            <p:ph type="sldNum" sz="quarter" idx="5"/>
          </p:nvPr>
        </p:nvSpPr>
        <p:spPr/>
        <p:txBody>
          <a:bodyPr/>
          <a:lstStyle/>
          <a:p>
            <a:fld id="{150785B9-1B63-A349-875F-C4B6CCC54067}" type="slidenum">
              <a:rPr kumimoji="1" lang="ja-JP" altLang="en-US" smtClean="0"/>
              <a:t>27</a:t>
            </a:fld>
            <a:endParaRPr kumimoji="1" lang="ja-JP" altLang="en-US"/>
          </a:p>
        </p:txBody>
      </p:sp>
    </p:spTree>
    <p:extLst>
      <p:ext uri="{BB962C8B-B14F-4D97-AF65-F5344CB8AC3E}">
        <p14:creationId xmlns:p14="http://schemas.microsoft.com/office/powerpoint/2010/main" val="68478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A2E98-7141-0BEC-4E54-824DE6A9A5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33AFD1-31F0-B7D4-6D02-E74BA168052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7D5250A-0537-A004-6E39-7F590B3256B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361F949-A8FB-BCE8-C25B-A901F4E9E52C}"/>
              </a:ext>
            </a:extLst>
          </p:cNvPr>
          <p:cNvSpPr>
            <a:spLocks noGrp="1"/>
          </p:cNvSpPr>
          <p:nvPr>
            <p:ph type="sldNum" sz="quarter" idx="5"/>
          </p:nvPr>
        </p:nvSpPr>
        <p:spPr/>
        <p:txBody>
          <a:bodyPr/>
          <a:lstStyle/>
          <a:p>
            <a:fld id="{150785B9-1B63-A349-875F-C4B6CCC54067}" type="slidenum">
              <a:rPr kumimoji="1" lang="ja-JP" altLang="en-US" smtClean="0"/>
              <a:t>28</a:t>
            </a:fld>
            <a:endParaRPr kumimoji="1" lang="ja-JP" altLang="en-US"/>
          </a:p>
        </p:txBody>
      </p:sp>
    </p:spTree>
    <p:extLst>
      <p:ext uri="{BB962C8B-B14F-4D97-AF65-F5344CB8AC3E}">
        <p14:creationId xmlns:p14="http://schemas.microsoft.com/office/powerpoint/2010/main" val="11332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34</a:t>
            </a:fld>
            <a:endParaRPr kumimoji="1" lang="ja-JP" altLang="en-US"/>
          </a:p>
        </p:txBody>
      </p:sp>
    </p:spTree>
    <p:extLst>
      <p:ext uri="{BB962C8B-B14F-4D97-AF65-F5344CB8AC3E}">
        <p14:creationId xmlns:p14="http://schemas.microsoft.com/office/powerpoint/2010/main" val="1266042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35</a:t>
            </a:fld>
            <a:endParaRPr kumimoji="1" lang="ja-JP" altLang="en-US"/>
          </a:p>
        </p:txBody>
      </p:sp>
    </p:spTree>
    <p:extLst>
      <p:ext uri="{BB962C8B-B14F-4D97-AF65-F5344CB8AC3E}">
        <p14:creationId xmlns:p14="http://schemas.microsoft.com/office/powerpoint/2010/main" val="3543782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36</a:t>
            </a:fld>
            <a:endParaRPr kumimoji="1" lang="ja-JP" altLang="en-US"/>
          </a:p>
        </p:txBody>
      </p:sp>
    </p:spTree>
    <p:extLst>
      <p:ext uri="{BB962C8B-B14F-4D97-AF65-F5344CB8AC3E}">
        <p14:creationId xmlns:p14="http://schemas.microsoft.com/office/powerpoint/2010/main" val="3964895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946EF-18E6-0E67-2EC4-618E39F3BAB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1C3B708-9B34-B0A6-A9F6-4F5B7744E4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12358-78BE-7717-60DE-084C13F9EB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1E23028-CE71-D71E-4554-6C2C388ED7C2}"/>
              </a:ext>
            </a:extLst>
          </p:cNvPr>
          <p:cNvSpPr>
            <a:spLocks noGrp="1"/>
          </p:cNvSpPr>
          <p:nvPr>
            <p:ph type="sldNum" sz="quarter" idx="5"/>
          </p:nvPr>
        </p:nvSpPr>
        <p:spPr/>
        <p:txBody>
          <a:bodyPr/>
          <a:lstStyle/>
          <a:p>
            <a:fld id="{150785B9-1B63-A349-875F-C4B6CCC54067}" type="slidenum">
              <a:rPr kumimoji="1" lang="ja-JP" altLang="en-US" smtClean="0"/>
              <a:t>37</a:t>
            </a:fld>
            <a:endParaRPr kumimoji="1" lang="ja-JP" altLang="en-US"/>
          </a:p>
        </p:txBody>
      </p:sp>
    </p:spTree>
    <p:extLst>
      <p:ext uri="{BB962C8B-B14F-4D97-AF65-F5344CB8AC3E}">
        <p14:creationId xmlns:p14="http://schemas.microsoft.com/office/powerpoint/2010/main" val="175837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38</a:t>
            </a:fld>
            <a:endParaRPr kumimoji="1" lang="ja-JP" altLang="en-US"/>
          </a:p>
        </p:txBody>
      </p:sp>
    </p:spTree>
    <p:extLst>
      <p:ext uri="{BB962C8B-B14F-4D97-AF65-F5344CB8AC3E}">
        <p14:creationId xmlns:p14="http://schemas.microsoft.com/office/powerpoint/2010/main" val="31596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14</a:t>
            </a:fld>
            <a:endParaRPr kumimoji="1" lang="ja-JP" altLang="en-US"/>
          </a:p>
        </p:txBody>
      </p:sp>
    </p:spTree>
    <p:extLst>
      <p:ext uri="{BB962C8B-B14F-4D97-AF65-F5344CB8AC3E}">
        <p14:creationId xmlns:p14="http://schemas.microsoft.com/office/powerpoint/2010/main" val="387856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9EAB-9ADD-0854-5B3A-45562C1DDE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86D01F-1974-DEDB-4F56-98AABCFBAD1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96F60F1-CF13-FA45-71E6-61758B4C35C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5669EE5-3E02-60DB-91D5-48F4E156874E}"/>
              </a:ext>
            </a:extLst>
          </p:cNvPr>
          <p:cNvSpPr>
            <a:spLocks noGrp="1"/>
          </p:cNvSpPr>
          <p:nvPr>
            <p:ph type="sldNum" sz="quarter" idx="5"/>
          </p:nvPr>
        </p:nvSpPr>
        <p:spPr/>
        <p:txBody>
          <a:bodyPr/>
          <a:lstStyle/>
          <a:p>
            <a:fld id="{150785B9-1B63-A349-875F-C4B6CCC54067}" type="slidenum">
              <a:rPr kumimoji="1" lang="ja-JP" altLang="en-US" smtClean="0"/>
              <a:t>15</a:t>
            </a:fld>
            <a:endParaRPr kumimoji="1" lang="ja-JP" altLang="en-US"/>
          </a:p>
        </p:txBody>
      </p:sp>
    </p:spTree>
    <p:extLst>
      <p:ext uri="{BB962C8B-B14F-4D97-AF65-F5344CB8AC3E}">
        <p14:creationId xmlns:p14="http://schemas.microsoft.com/office/powerpoint/2010/main" val="3421633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04902-394F-356D-172A-F9C2D1DC63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1E1DB2-E341-E477-CC02-8309C02415A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C5975C7-C65E-3590-3E7A-4E4E1098DEE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4CBD6BD-0976-8B80-901C-1D4E5B9FBCBB}"/>
              </a:ext>
            </a:extLst>
          </p:cNvPr>
          <p:cNvSpPr>
            <a:spLocks noGrp="1"/>
          </p:cNvSpPr>
          <p:nvPr>
            <p:ph type="sldNum" sz="quarter" idx="5"/>
          </p:nvPr>
        </p:nvSpPr>
        <p:spPr/>
        <p:txBody>
          <a:bodyPr/>
          <a:lstStyle/>
          <a:p>
            <a:fld id="{150785B9-1B63-A349-875F-C4B6CCC54067}" type="slidenum">
              <a:rPr kumimoji="1" lang="ja-JP" altLang="en-US" smtClean="0"/>
              <a:t>16</a:t>
            </a:fld>
            <a:endParaRPr kumimoji="1" lang="ja-JP" altLang="en-US"/>
          </a:p>
        </p:txBody>
      </p:sp>
    </p:spTree>
    <p:extLst>
      <p:ext uri="{BB962C8B-B14F-4D97-AF65-F5344CB8AC3E}">
        <p14:creationId xmlns:p14="http://schemas.microsoft.com/office/powerpoint/2010/main" val="428826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50785B9-1B63-A349-875F-C4B6CCC54067}" type="slidenum">
              <a:rPr kumimoji="1" lang="ja-JP" altLang="en-US" smtClean="0"/>
              <a:t>17</a:t>
            </a:fld>
            <a:endParaRPr kumimoji="1" lang="ja-JP" altLang="en-US"/>
          </a:p>
        </p:txBody>
      </p:sp>
    </p:spTree>
    <p:extLst>
      <p:ext uri="{BB962C8B-B14F-4D97-AF65-F5344CB8AC3E}">
        <p14:creationId xmlns:p14="http://schemas.microsoft.com/office/powerpoint/2010/main" val="40540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8D9D-8721-A47E-6BB7-DE6ED550F8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E42BB1-AABB-A238-6A17-509F8C650E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E2C367C-1035-9CB1-FD7E-48E1868996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113BFAB-B4F3-AC86-D615-9470EF74E499}"/>
              </a:ext>
            </a:extLst>
          </p:cNvPr>
          <p:cNvSpPr>
            <a:spLocks noGrp="1"/>
          </p:cNvSpPr>
          <p:nvPr>
            <p:ph type="sldNum" sz="quarter" idx="5"/>
          </p:nvPr>
        </p:nvSpPr>
        <p:spPr/>
        <p:txBody>
          <a:bodyPr/>
          <a:lstStyle/>
          <a:p>
            <a:fld id="{150785B9-1B63-A349-875F-C4B6CCC54067}" type="slidenum">
              <a:rPr kumimoji="1" lang="ja-JP" altLang="en-US" smtClean="0"/>
              <a:t>18</a:t>
            </a:fld>
            <a:endParaRPr kumimoji="1" lang="ja-JP" altLang="en-US"/>
          </a:p>
        </p:txBody>
      </p:sp>
    </p:spTree>
    <p:extLst>
      <p:ext uri="{BB962C8B-B14F-4D97-AF65-F5344CB8AC3E}">
        <p14:creationId xmlns:p14="http://schemas.microsoft.com/office/powerpoint/2010/main" val="311071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27BF-91FA-884D-9EDB-F5182406A18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B3C2E8-88F6-F110-46BD-AE6ED4AD1DA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6884928-6E81-B123-52C2-F796014B8F0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9EEA2B-2DBB-E3EE-CB62-6FDD400B9588}"/>
              </a:ext>
            </a:extLst>
          </p:cNvPr>
          <p:cNvSpPr>
            <a:spLocks noGrp="1"/>
          </p:cNvSpPr>
          <p:nvPr>
            <p:ph type="sldNum" sz="quarter" idx="5"/>
          </p:nvPr>
        </p:nvSpPr>
        <p:spPr/>
        <p:txBody>
          <a:bodyPr/>
          <a:lstStyle/>
          <a:p>
            <a:fld id="{150785B9-1B63-A349-875F-C4B6CCC54067}" type="slidenum">
              <a:rPr kumimoji="1" lang="ja-JP" altLang="en-US" smtClean="0"/>
              <a:t>20</a:t>
            </a:fld>
            <a:endParaRPr kumimoji="1" lang="ja-JP" altLang="en-US"/>
          </a:p>
        </p:txBody>
      </p:sp>
    </p:spTree>
    <p:extLst>
      <p:ext uri="{BB962C8B-B14F-4D97-AF65-F5344CB8AC3E}">
        <p14:creationId xmlns:p14="http://schemas.microsoft.com/office/powerpoint/2010/main" val="404910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8DEE0-856E-359B-5354-54E8106DE3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F819160-054D-8073-D558-D779C180193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83E93F9-3E98-1AB5-7AE9-6F3482807A5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D23EF44-E777-5DE4-644C-4361729CC6BF}"/>
              </a:ext>
            </a:extLst>
          </p:cNvPr>
          <p:cNvSpPr>
            <a:spLocks noGrp="1"/>
          </p:cNvSpPr>
          <p:nvPr>
            <p:ph type="sldNum" sz="quarter" idx="5"/>
          </p:nvPr>
        </p:nvSpPr>
        <p:spPr/>
        <p:txBody>
          <a:bodyPr/>
          <a:lstStyle/>
          <a:p>
            <a:fld id="{150785B9-1B63-A349-875F-C4B6CCC54067}" type="slidenum">
              <a:rPr kumimoji="1" lang="ja-JP" altLang="en-US" smtClean="0"/>
              <a:t>21</a:t>
            </a:fld>
            <a:endParaRPr kumimoji="1" lang="ja-JP" altLang="en-US"/>
          </a:p>
        </p:txBody>
      </p:sp>
    </p:spTree>
    <p:extLst>
      <p:ext uri="{BB962C8B-B14F-4D97-AF65-F5344CB8AC3E}">
        <p14:creationId xmlns:p14="http://schemas.microsoft.com/office/powerpoint/2010/main" val="1904120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8C100-D505-8249-5E61-088023F1811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90CD40-BD26-7FB5-84AF-8F4C3FF27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2F0E69-A76E-00D3-4AC2-9F14B1F173D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FA0D72-FF2C-8968-05B9-EB0FC167A8F1}"/>
              </a:ext>
            </a:extLst>
          </p:cNvPr>
          <p:cNvSpPr>
            <a:spLocks noGrp="1"/>
          </p:cNvSpPr>
          <p:nvPr>
            <p:ph type="sldNum" sz="quarter" idx="5"/>
          </p:nvPr>
        </p:nvSpPr>
        <p:spPr/>
        <p:txBody>
          <a:bodyPr/>
          <a:lstStyle/>
          <a:p>
            <a:fld id="{150785B9-1B63-A349-875F-C4B6CCC54067}" type="slidenum">
              <a:rPr kumimoji="1" lang="ja-JP" altLang="en-US" smtClean="0"/>
              <a:t>22</a:t>
            </a:fld>
            <a:endParaRPr kumimoji="1" lang="ja-JP" altLang="en-US"/>
          </a:p>
        </p:txBody>
      </p:sp>
    </p:spTree>
    <p:extLst>
      <p:ext uri="{BB962C8B-B14F-4D97-AF65-F5344CB8AC3E}">
        <p14:creationId xmlns:p14="http://schemas.microsoft.com/office/powerpoint/2010/main" val="294545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lgn="ctr">
              <a:defRPr sz="32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2758415" y="3581988"/>
            <a:ext cx="6675171" cy="461665"/>
          </a:xfrm>
        </p:spPr>
        <p:txBody>
          <a:bodyPr>
            <a:spAutoFit/>
          </a:bodyPr>
          <a:lstStyle>
            <a:lvl1pPr marL="0" indent="0" algn="ctr">
              <a:buNone/>
              <a:defRPr sz="2400"/>
            </a:lvl1pPr>
          </a:lstStyle>
          <a:p>
            <a:pPr lvl="0"/>
            <a:r>
              <a:rPr kumimoji="1" lang="ja-JP" altLang="en-US"/>
              <a:t>マスター テキストの書式設定</a:t>
            </a:r>
          </a:p>
        </p:txBody>
      </p:sp>
    </p:spTree>
    <p:extLst>
      <p:ext uri="{BB962C8B-B14F-4D97-AF65-F5344CB8AC3E}">
        <p14:creationId xmlns:p14="http://schemas.microsoft.com/office/powerpoint/2010/main" val="10528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副題あり">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636" y="2097089"/>
            <a:ext cx="10599344" cy="1178925"/>
          </a:xfrm>
        </p:spPr>
        <p:txBody>
          <a:bodyPr anchor="b">
            <a:noAutofit/>
          </a:bodyPr>
          <a:lstStyle>
            <a:lvl1pPr>
              <a:defRPr sz="2400"/>
            </a:lvl1pPr>
          </a:lstStyle>
          <a:p>
            <a:r>
              <a:rPr kumimoji="1" lang="ja-JP" altLang="en-US"/>
              <a:t>マスター タイトルの書式設定</a:t>
            </a:r>
          </a:p>
        </p:txBody>
      </p:sp>
      <p:sp>
        <p:nvSpPr>
          <p:cNvPr id="5" name="フッター プレースホルダー 4"/>
          <p:cNvSpPr>
            <a:spLocks noGrp="1"/>
          </p:cNvSpPr>
          <p:nvPr>
            <p:ph type="ftr" sz="quarter" idx="11"/>
          </p:nvPr>
        </p:nvSpPr>
        <p:spPr/>
        <p:txBody>
          <a:body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sp>
        <p:nvSpPr>
          <p:cNvPr id="7" name="Rectangle 3">
            <a:extLst>
              <a:ext uri="{FF2B5EF4-FFF2-40B4-BE49-F238E27FC236}">
                <a16:creationId xmlns:a16="http://schemas.microsoft.com/office/drawing/2014/main" id="{B762E26F-A979-4444-B89E-DB9176380F02}"/>
              </a:ext>
            </a:extLst>
          </p:cNvPr>
          <p:cNvSpPr>
            <a:spLocks noChangeArrowheads="1"/>
          </p:cNvSpPr>
          <p:nvPr userDrawn="1"/>
        </p:nvSpPr>
        <p:spPr bwMode="auto">
          <a:xfrm>
            <a:off x="843853" y="3357563"/>
            <a:ext cx="7112305" cy="71438"/>
          </a:xfrm>
          <a:prstGeom prst="rect">
            <a:avLst/>
          </a:prstGeom>
          <a:gradFill rotWithShape="1">
            <a:gsLst>
              <a:gs pos="0">
                <a:srgbClr val="0033CC"/>
              </a:gs>
              <a:gs pos="100000">
                <a:srgbClr val="FFFFFF"/>
              </a:gs>
            </a:gsLst>
            <a:lin ang="0" scaled="1"/>
          </a:gradFill>
          <a:ln>
            <a:noFill/>
          </a:ln>
          <a:effectLst/>
          <a:extLst>
            <a:ext uri="{91240B29-F687-4f45-9708-019B960494DF}">
              <a14:hiddenLine xmlns:a14="http://schemas.microsoft.com/office/drawing/2010/main" xmlns="" w="127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defRPr kumimoji="1" sz="1600">
                <a:solidFill>
                  <a:schemeClr val="tx1"/>
                </a:solidFill>
                <a:latin typeface="Arial" charset="0"/>
                <a:ea typeface="ＭＳ Ｐゴシック" charset="-128"/>
              </a:defRPr>
            </a:lvl1pPr>
            <a:lvl2pPr marL="742950" indent="-285750" eaLnBrk="0" hangingPunct="0">
              <a:defRPr kumimoji="1" sz="1600">
                <a:solidFill>
                  <a:schemeClr val="tx1"/>
                </a:solidFill>
                <a:latin typeface="Arial" charset="0"/>
                <a:ea typeface="ＭＳ Ｐゴシック" charset="-128"/>
              </a:defRPr>
            </a:lvl2pPr>
            <a:lvl3pPr marL="1143000" indent="-228600" eaLnBrk="0" hangingPunct="0">
              <a:defRPr kumimoji="1" sz="1600">
                <a:solidFill>
                  <a:schemeClr val="tx1"/>
                </a:solidFill>
                <a:latin typeface="Arial" charset="0"/>
                <a:ea typeface="ＭＳ Ｐゴシック" charset="-128"/>
              </a:defRPr>
            </a:lvl3pPr>
            <a:lvl4pPr marL="1600200" indent="-228600" eaLnBrk="0" hangingPunct="0">
              <a:defRPr kumimoji="1" sz="1600">
                <a:solidFill>
                  <a:schemeClr val="tx1"/>
                </a:solidFill>
                <a:latin typeface="Arial" charset="0"/>
                <a:ea typeface="ＭＳ Ｐゴシック" charset="-128"/>
              </a:defRPr>
            </a:lvl4pPr>
            <a:lvl5pPr marL="2057400" indent="-228600" eaLnBrk="0" hangingPunct="0">
              <a:defRPr kumimoji="1" sz="16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16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16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16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1600">
                <a:solidFill>
                  <a:schemeClr val="tx1"/>
                </a:solidFill>
                <a:latin typeface="Arial" charset="0"/>
                <a:ea typeface="ＭＳ Ｐゴシック" charset="-128"/>
              </a:defRPr>
            </a:lvl9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a:ln>
                <a:noFill/>
              </a:ln>
              <a:solidFill>
                <a:srgbClr val="000000"/>
              </a:solidFill>
              <a:effectLst/>
              <a:uLnTx/>
              <a:uFillTx/>
              <a:latin typeface="Arial" charset="0"/>
              <a:ea typeface="ＭＳ Ｐゴシック" charset="-128"/>
            </a:endParaRPr>
          </a:p>
        </p:txBody>
      </p:sp>
      <p:sp>
        <p:nvSpPr>
          <p:cNvPr id="4" name="テキスト プレースホルダー 3">
            <a:extLst>
              <a:ext uri="{FF2B5EF4-FFF2-40B4-BE49-F238E27FC236}">
                <a16:creationId xmlns:a16="http://schemas.microsoft.com/office/drawing/2014/main" id="{1EF83151-1D37-4C06-9116-BE71101D5389}"/>
              </a:ext>
            </a:extLst>
          </p:cNvPr>
          <p:cNvSpPr>
            <a:spLocks noGrp="1"/>
          </p:cNvSpPr>
          <p:nvPr>
            <p:ph type="body" sz="quarter" idx="13"/>
          </p:nvPr>
        </p:nvSpPr>
        <p:spPr>
          <a:xfrm>
            <a:off x="1955800" y="3640138"/>
            <a:ext cx="6675171" cy="307777"/>
          </a:xfrm>
        </p:spPr>
        <p:txBody>
          <a:bodyPr>
            <a:spAutoFit/>
          </a:bodyPr>
          <a:lstStyle>
            <a:lvl1pPr marL="180975" indent="-180975">
              <a:defRPr sz="1400"/>
            </a:lvl1pPr>
          </a:lstStyle>
          <a:p>
            <a:pPr lvl="0"/>
            <a:r>
              <a:rPr kumimoji="1" lang="ja-JP" altLang="en-US"/>
              <a:t>マスター テキストの書式設定</a:t>
            </a:r>
          </a:p>
        </p:txBody>
      </p:sp>
    </p:spTree>
    <p:extLst>
      <p:ext uri="{BB962C8B-B14F-4D97-AF65-F5344CB8AC3E}">
        <p14:creationId xmlns:p14="http://schemas.microsoft.com/office/powerpoint/2010/main" val="282423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6873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904681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コンテンツ プレースホルダー 6">
            <a:extLst>
              <a:ext uri="{FF2B5EF4-FFF2-40B4-BE49-F238E27FC236}">
                <a16:creationId xmlns:a16="http://schemas.microsoft.com/office/drawing/2014/main" id="{7635FAB8-3615-45F8-80EC-E7551B6CA260}"/>
              </a:ext>
            </a:extLst>
          </p:cNvPr>
          <p:cNvSpPr>
            <a:spLocks noGrp="1"/>
          </p:cNvSpPr>
          <p:nvPr>
            <p:ph sz="quarter" idx="14"/>
          </p:nvPr>
        </p:nvSpPr>
        <p:spPr>
          <a:xfrm>
            <a:off x="6335184" y="908050"/>
            <a:ext cx="5294024"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46514148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89" userDrawn="1">
          <p15:clr>
            <a:srgbClr val="FBAE40"/>
          </p15:clr>
        </p15:guide>
        <p15:guide id="3" pos="399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左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6">
            <a:extLst>
              <a:ext uri="{FF2B5EF4-FFF2-40B4-BE49-F238E27FC236}">
                <a16:creationId xmlns:a16="http://schemas.microsoft.com/office/drawing/2014/main" id="{AA85E595-7BA8-434B-B7B9-66831A92BEF4}"/>
              </a:ext>
            </a:extLst>
          </p:cNvPr>
          <p:cNvSpPr>
            <a:spLocks noGrp="1"/>
          </p:cNvSpPr>
          <p:nvPr>
            <p:ph sz="quarter" idx="13"/>
          </p:nvPr>
        </p:nvSpPr>
        <p:spPr>
          <a:xfrm>
            <a:off x="575733" y="908050"/>
            <a:ext cx="5520267"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66301514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Tree>
    <p:extLst>
      <p:ext uri="{BB962C8B-B14F-4D97-AF65-F5344CB8AC3E}">
        <p14:creationId xmlns:p14="http://schemas.microsoft.com/office/powerpoint/2010/main" val="2596499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テキスト +　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1356957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テキスト +　コンテンツ+参照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4" name="フッター プレースホルダー 3"/>
          <p:cNvSpPr>
            <a:spLocks noGrp="1"/>
          </p:cNvSpPr>
          <p:nvPr>
            <p:ph type="ftr" sz="quarter" idx="11"/>
          </p:nvPr>
        </p:nvSpPr>
        <p:spPr>
          <a:xfrm>
            <a:off x="8444093" y="6550754"/>
            <a:ext cx="3747911" cy="307247"/>
          </a:xfrm>
        </p:spPr>
        <p:txBody>
          <a:bodyPr/>
          <a:lstStyle/>
          <a:p>
            <a:r>
              <a:rPr lang="en-US" altLang="ja-JP" dirty="0"/>
              <a:t>Copyright (C) 2023 dbE.inc All Rights Reserved.</a:t>
            </a:r>
            <a:endParaRPr lang="ja-JP" altLang="en-US" dirty="0"/>
          </a:p>
        </p:txBody>
      </p:sp>
      <p:sp>
        <p:nvSpPr>
          <p:cNvPr id="5" name="スライド番号プレースホルダー 4"/>
          <p:cNvSpPr>
            <a:spLocks noGrp="1"/>
          </p:cNvSpPr>
          <p:nvPr>
            <p:ph type="sldNum" sz="quarter" idx="12"/>
          </p:nvPr>
        </p:nvSpPr>
        <p:spPr/>
        <p:txBody>
          <a:bodyPr/>
          <a:lstStyle/>
          <a:p>
            <a:fld id="{0AF7E18D-A281-EF4E-83EF-D7811667EA6C}"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8D112B46-1EF1-4697-9B8A-642F5ED667A3}"/>
              </a:ext>
            </a:extLst>
          </p:cNvPr>
          <p:cNvCxnSpPr>
            <a:cxnSpLocks/>
          </p:cNvCxnSpPr>
          <p:nvPr userDrawn="1"/>
        </p:nvCxnSpPr>
        <p:spPr>
          <a:xfrm>
            <a:off x="239185" y="796396"/>
            <a:ext cx="11713633" cy="0"/>
          </a:xfrm>
          <a:prstGeom prst="line">
            <a:avLst/>
          </a:prstGeom>
          <a:ln w="38100">
            <a:solidFill>
              <a:srgbClr val="202569"/>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7">
            <a:extLst>
              <a:ext uri="{FF2B5EF4-FFF2-40B4-BE49-F238E27FC236}">
                <a16:creationId xmlns:a16="http://schemas.microsoft.com/office/drawing/2014/main" id="{8ED7160F-C622-4BFE-9EFF-CA1AA846E2A6}"/>
              </a:ext>
            </a:extLst>
          </p:cNvPr>
          <p:cNvSpPr>
            <a:spLocks noGrp="1"/>
          </p:cNvSpPr>
          <p:nvPr>
            <p:ph type="body" sz="quarter" idx="13"/>
          </p:nvPr>
        </p:nvSpPr>
        <p:spPr>
          <a:xfrm>
            <a:off x="345018" y="908050"/>
            <a:ext cx="11512549" cy="338554"/>
          </a:xfrm>
        </p:spPr>
        <p:txBody>
          <a:bodyPr>
            <a:spAutoFit/>
          </a:bodyPr>
          <a:lstStyle>
            <a:lvl1pPr marL="0" indent="0">
              <a:buNone/>
              <a:defRPr sz="16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ja-JP" altLang="en-US"/>
              <a:t>マスター テキストの書式設定</a:t>
            </a:r>
          </a:p>
        </p:txBody>
      </p:sp>
      <p:sp>
        <p:nvSpPr>
          <p:cNvPr id="7" name="コンテンツ プレースホルダー 6">
            <a:extLst>
              <a:ext uri="{FF2B5EF4-FFF2-40B4-BE49-F238E27FC236}">
                <a16:creationId xmlns:a16="http://schemas.microsoft.com/office/drawing/2014/main" id="{D9E72331-6590-4D04-981E-B99139ECD4AE}"/>
              </a:ext>
            </a:extLst>
          </p:cNvPr>
          <p:cNvSpPr>
            <a:spLocks noGrp="1"/>
          </p:cNvSpPr>
          <p:nvPr>
            <p:ph sz="quarter" idx="14"/>
          </p:nvPr>
        </p:nvSpPr>
        <p:spPr>
          <a:xfrm>
            <a:off x="575733" y="1784742"/>
            <a:ext cx="11040535" cy="1520416"/>
          </a:xfrm>
        </p:spPr>
        <p:txBody>
          <a:bodyPr wrap="square">
            <a:spAutoFit/>
          </a:bodyPr>
          <a:lstStyle>
            <a:lvl1pPr marL="0" indent="0">
              <a:buNone/>
              <a:defRPr sz="1600">
                <a:latin typeface="+mn-ea"/>
                <a:ea typeface="+mn-ea"/>
              </a:defRPr>
            </a:lvl1pPr>
            <a:lvl2pPr marL="180975" indent="0">
              <a:buNone/>
              <a:tabLst/>
              <a:defRPr sz="1600">
                <a:latin typeface="+mn-ea"/>
                <a:ea typeface="+mn-ea"/>
              </a:defRPr>
            </a:lvl2pPr>
            <a:lvl3pPr marL="361950" indent="0">
              <a:buNone/>
              <a:tabLst/>
              <a:defRPr sz="1600">
                <a:latin typeface="+mn-ea"/>
                <a:ea typeface="+mn-ea"/>
              </a:defRPr>
            </a:lvl3pPr>
            <a:lvl4pPr marL="533400" indent="0">
              <a:buNone/>
              <a:defRPr sz="1600">
                <a:latin typeface="+mn-ea"/>
                <a:ea typeface="+mn-ea"/>
              </a:defRPr>
            </a:lvl4pPr>
            <a:lvl5pPr marL="715963" indent="0">
              <a:buNone/>
              <a:defRPr sz="1600">
                <a:latin typeface="+mn-ea"/>
                <a:ea typeface="+mn-ea"/>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テキスト プレースホルダー 7">
            <a:extLst>
              <a:ext uri="{FF2B5EF4-FFF2-40B4-BE49-F238E27FC236}">
                <a16:creationId xmlns:a16="http://schemas.microsoft.com/office/drawing/2014/main" id="{7FC529E6-DC7C-4F1A-AEF6-9E0FDBA9223B}"/>
              </a:ext>
            </a:extLst>
          </p:cNvPr>
          <p:cNvSpPr>
            <a:spLocks noGrp="1"/>
          </p:cNvSpPr>
          <p:nvPr>
            <p:ph type="body" sz="quarter" idx="15" hasCustomPrompt="1"/>
          </p:nvPr>
        </p:nvSpPr>
        <p:spPr>
          <a:xfrm>
            <a:off x="7036343" y="236870"/>
            <a:ext cx="5138056" cy="563231"/>
          </a:xfrm>
        </p:spPr>
        <p:txBody>
          <a:bodyPr wrap="square">
            <a:spAutoFit/>
          </a:bodyPr>
          <a:lstStyle>
            <a:lvl1pPr marL="0" indent="0" algn="r">
              <a:buNone/>
              <a:defRPr sz="900">
                <a:latin typeface="+mn-ea"/>
                <a:ea typeface="+mn-ea"/>
              </a:defRPr>
            </a:lvl1pPr>
            <a:lvl2pPr marL="457200" indent="0">
              <a:buNone/>
              <a:defRPr sz="1600">
                <a:latin typeface="+mn-ea"/>
                <a:ea typeface="+mn-ea"/>
              </a:defRPr>
            </a:lvl2pPr>
            <a:lvl3pPr marL="914400" indent="0">
              <a:buNone/>
              <a:defRPr sz="1600">
                <a:latin typeface="+mn-ea"/>
                <a:ea typeface="+mn-ea"/>
              </a:defRPr>
            </a:lvl3pPr>
            <a:lvl4pPr marL="1371600" indent="0">
              <a:buNone/>
              <a:defRPr sz="1600">
                <a:latin typeface="+mn-ea"/>
                <a:ea typeface="+mn-ea"/>
              </a:defRPr>
            </a:lvl4pPr>
            <a:lvl5pPr marL="1828800" indent="0">
              <a:buNone/>
              <a:defRPr sz="1600">
                <a:latin typeface="+mn-ea"/>
                <a:ea typeface="+mn-ea"/>
              </a:defRPr>
            </a:lvl5pPr>
          </a:lstStyle>
          <a:p>
            <a:pPr lvl="0"/>
            <a:r>
              <a:rPr kumimoji="1" lang="en-US" altLang="ja-JP" dirty="0"/>
              <a:t>【</a:t>
            </a:r>
            <a:r>
              <a:rPr kumimoji="1" lang="ja-JP" altLang="en-US" dirty="0"/>
              <a:t>参照元</a:t>
            </a:r>
            <a:r>
              <a:rPr kumimoji="1" lang="en-US" altLang="ja-JP" dirty="0"/>
              <a:t>】</a:t>
            </a:r>
          </a:p>
          <a:p>
            <a:pPr lvl="0"/>
            <a:r>
              <a:rPr kumimoji="1" lang="en-US" altLang="ja-JP" dirty="0"/>
              <a:t>3-</a:t>
            </a:r>
            <a:r>
              <a:rPr kumimoji="1" lang="ja-JP" altLang="en-US" dirty="0"/>
              <a:t>分割確認ケーズホールディングス様</a:t>
            </a:r>
            <a:r>
              <a:rPr kumimoji="1" lang="en-US" altLang="ja-JP" dirty="0"/>
              <a:t>.xlsx</a:t>
            </a:r>
            <a:r>
              <a:rPr kumimoji="1" lang="ja-JP" altLang="en-US" dirty="0"/>
              <a:t>　　シート名：</a:t>
            </a:r>
            <a:r>
              <a:rPr kumimoji="1" lang="en-US" altLang="ja-JP" dirty="0"/>
              <a:t>1</a:t>
            </a:r>
          </a:p>
          <a:p>
            <a:pPr lvl="0"/>
            <a:r>
              <a:rPr kumimoji="1" lang="en-US" altLang="ja-JP" dirty="0"/>
              <a:t>20190730_</a:t>
            </a:r>
            <a:r>
              <a:rPr kumimoji="1" lang="ja-JP" altLang="en-US" dirty="0"/>
              <a:t>家電リモコン初期設定・</a:t>
            </a:r>
            <a:r>
              <a:rPr kumimoji="1" lang="en-US" altLang="ja-JP" dirty="0"/>
              <a:t>AI</a:t>
            </a:r>
            <a:r>
              <a:rPr kumimoji="1" lang="ja-JP" altLang="en-US" dirty="0"/>
              <a:t>設定  初期設定 マニュアル</a:t>
            </a:r>
            <a:r>
              <a:rPr kumimoji="1" lang="en-US" altLang="ja-JP" dirty="0"/>
              <a:t>.pdf</a:t>
            </a:r>
          </a:p>
        </p:txBody>
      </p:sp>
    </p:spTree>
    <p:extLst>
      <p:ext uri="{BB962C8B-B14F-4D97-AF65-F5344CB8AC3E}">
        <p14:creationId xmlns:p14="http://schemas.microsoft.com/office/powerpoint/2010/main" val="5575497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正方形/長方形 8"/>
          <p:cNvSpPr/>
          <p:nvPr/>
        </p:nvSpPr>
        <p:spPr>
          <a:xfrm>
            <a:off x="0" y="6544734"/>
            <a:ext cx="12192000" cy="313267"/>
          </a:xfrm>
          <a:prstGeom prst="rect">
            <a:avLst/>
          </a:prstGeom>
          <a:solidFill>
            <a:srgbClr val="20256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800" b="1">
              <a:solidFill>
                <a:schemeClr val="bg1"/>
              </a:solidFill>
            </a:endParaRPr>
          </a:p>
        </p:txBody>
      </p:sp>
      <p:sp>
        <p:nvSpPr>
          <p:cNvPr id="2" name="タイトル プレースホルダー 1"/>
          <p:cNvSpPr>
            <a:spLocks noGrp="1"/>
          </p:cNvSpPr>
          <p:nvPr>
            <p:ph type="title"/>
          </p:nvPr>
        </p:nvSpPr>
        <p:spPr>
          <a:xfrm>
            <a:off x="345404" y="407406"/>
            <a:ext cx="11512163" cy="3889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575734" y="908050"/>
            <a:ext cx="11040533" cy="4937744"/>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フッター プレースホルダー 4"/>
          <p:cNvSpPr>
            <a:spLocks noGrp="1"/>
          </p:cNvSpPr>
          <p:nvPr>
            <p:ph type="ftr" sz="quarter" idx="3"/>
          </p:nvPr>
        </p:nvSpPr>
        <p:spPr>
          <a:xfrm>
            <a:off x="8444093" y="6519334"/>
            <a:ext cx="3747911" cy="365125"/>
          </a:xfrm>
          <a:prstGeom prst="rect">
            <a:avLst/>
          </a:prstGeom>
        </p:spPr>
        <p:txBody>
          <a:bodyPr vert="horz" lIns="91440" tIns="45720" rIns="91440" bIns="45720" rtlCol="0" anchor="ctr"/>
          <a:lstStyle>
            <a:lvl1pPr algn="ctr">
              <a:defRPr sz="800">
                <a:solidFill>
                  <a:schemeClr val="bg1"/>
                </a:solidFill>
                <a:latin typeface="+mj-ea"/>
                <a:ea typeface="+mj-ea"/>
              </a:defRPr>
            </a:lvl1pPr>
          </a:lstStyle>
          <a:p>
            <a:r>
              <a:rPr lang="en-US" altLang="ja-JP" dirty="0"/>
              <a:t>Copyright (C) 2023 dbE.inc All Rights Reserved.</a:t>
            </a:r>
            <a:endParaRPr lang="ja-JP" altLang="en-US" dirty="0"/>
          </a:p>
        </p:txBody>
      </p:sp>
      <p:sp>
        <p:nvSpPr>
          <p:cNvPr id="6" name="スライド番号プレースホルダー 5"/>
          <p:cNvSpPr>
            <a:spLocks noGrp="1"/>
          </p:cNvSpPr>
          <p:nvPr>
            <p:ph type="sldNum" sz="quarter" idx="4"/>
          </p:nvPr>
        </p:nvSpPr>
        <p:spPr>
          <a:xfrm>
            <a:off x="5252699" y="6550754"/>
            <a:ext cx="1783644" cy="307247"/>
          </a:xfrm>
          <a:prstGeom prst="rect">
            <a:avLst/>
          </a:prstGeom>
        </p:spPr>
        <p:txBody>
          <a:bodyPr vert="horz" lIns="91440" tIns="45720" rIns="91440" bIns="45720" rtlCol="0" anchor="ctr"/>
          <a:lstStyle>
            <a:lvl1pPr algn="ctr">
              <a:defRPr sz="1000" b="1">
                <a:solidFill>
                  <a:schemeClr val="bg1"/>
                </a:solidFill>
              </a:defRPr>
            </a:lvl1pPr>
          </a:lstStyle>
          <a:p>
            <a:fld id="{0AF7E18D-A281-EF4E-83EF-D7811667EA6C}" type="slidenum">
              <a:rPr lang="ja-JP" altLang="en-US" smtClean="0"/>
              <a:pPr/>
              <a:t>‹#›</a:t>
            </a:fld>
            <a:endParaRPr lang="ja-JP" altLang="en-US"/>
          </a:p>
        </p:txBody>
      </p:sp>
      <p:pic>
        <p:nvPicPr>
          <p:cNvPr id="10" name="図 9" descr="dbe-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372" y="6616526"/>
            <a:ext cx="558800" cy="177974"/>
          </a:xfrm>
          <a:prstGeom prst="rect">
            <a:avLst/>
          </a:prstGeom>
        </p:spPr>
      </p:pic>
    </p:spTree>
    <p:extLst>
      <p:ext uri="{BB962C8B-B14F-4D97-AF65-F5344CB8AC3E}">
        <p14:creationId xmlns:p14="http://schemas.microsoft.com/office/powerpoint/2010/main" val="388176782"/>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4" r:id="rId3"/>
    <p:sldLayoutId id="2147483660" r:id="rId4"/>
    <p:sldLayoutId id="2147483662" r:id="rId5"/>
    <p:sldLayoutId id="2147483661" r:id="rId6"/>
    <p:sldLayoutId id="2147483657" r:id="rId7"/>
    <p:sldLayoutId id="2147483664" r:id="rId8"/>
    <p:sldLayoutId id="2147483663" r:id="rId9"/>
  </p:sldLayoutIdLst>
  <p:hf hdr="0" dt="0"/>
  <p:txStyles>
    <p:titleStyle>
      <a:lvl1pPr algn="l" defTabSz="457200" rtl="0" eaLnBrk="1" latinLnBrk="0" hangingPunct="1">
        <a:spcBef>
          <a:spcPct val="0"/>
        </a:spcBef>
        <a:buNone/>
        <a:defRPr kumimoji="1" sz="2000" b="1" i="0" kern="1200">
          <a:solidFill>
            <a:srgbClr val="202569"/>
          </a:solidFill>
          <a:latin typeface="+mj-lt"/>
          <a:ea typeface="+mj-ea"/>
          <a:cs typeface="+mj-cs"/>
        </a:defRPr>
      </a:lvl1pPr>
    </p:titleStyle>
    <p:body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pos="7469" userDrawn="1">
          <p15:clr>
            <a:srgbClr val="F26B43"/>
          </p15:clr>
        </p15:guide>
        <p15:guide id="4" orient="horz" pos="504" userDrawn="1">
          <p15:clr>
            <a:srgbClr val="F26B43"/>
          </p15:clr>
        </p15:guide>
        <p15:guide id="5" orient="horz" pos="3974" userDrawn="1">
          <p15:clr>
            <a:srgbClr val="F26B43"/>
          </p15:clr>
        </p15:guide>
        <p15:guide id="6" pos="3840" userDrawn="1">
          <p15:clr>
            <a:srgbClr val="F26B43"/>
          </p15:clr>
        </p15:guide>
        <p15:guide id="9" orient="horz" pos="572" userDrawn="1">
          <p15:clr>
            <a:srgbClr val="F26B43"/>
          </p15:clr>
        </p15:guide>
        <p15:guide id="10" orient="horz" pos="1321" userDrawn="1">
          <p15:clr>
            <a:srgbClr val="F26B43"/>
          </p15:clr>
        </p15:guide>
        <p15:guide id="11" pos="363" userDrawn="1">
          <p15:clr>
            <a:srgbClr val="F26B43"/>
          </p15:clr>
        </p15:guide>
        <p15:guide id="12" pos="73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mermaid.live/"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3.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27.png"/><Relationship Id="rId9"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jpeg"/><Relationship Id="rId26" Type="http://schemas.openxmlformats.org/officeDocument/2006/relationships/image" Target="../media/image48.jpeg"/><Relationship Id="rId3" Type="http://schemas.openxmlformats.org/officeDocument/2006/relationships/image" Target="../media/image4.png"/><Relationship Id="rId21" Type="http://schemas.openxmlformats.org/officeDocument/2006/relationships/image" Target="../media/image9.svg"/><Relationship Id="rId7" Type="http://schemas.openxmlformats.org/officeDocument/2006/relationships/image" Target="../media/image5.png"/><Relationship Id="rId12" Type="http://schemas.openxmlformats.org/officeDocument/2006/relationships/image" Target="../media/image39.svg"/><Relationship Id="rId17" Type="http://schemas.openxmlformats.org/officeDocument/2006/relationships/image" Target="../media/image44.svg"/><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38.png"/><Relationship Id="rId24"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42.png"/><Relationship Id="rId23" Type="http://schemas.openxmlformats.org/officeDocument/2006/relationships/image" Target="../media/image11.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7.png"/><Relationship Id="rId3" Type="http://schemas.openxmlformats.org/officeDocument/2006/relationships/image" Target="../media/image50.png"/><Relationship Id="rId7" Type="http://schemas.openxmlformats.org/officeDocument/2006/relationships/image" Target="../media/image33.png"/><Relationship Id="rId12"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png"/><Relationship Id="rId10" Type="http://schemas.openxmlformats.org/officeDocument/2006/relationships/image" Target="../media/image55.png"/><Relationship Id="rId4" Type="http://schemas.openxmlformats.org/officeDocument/2006/relationships/image" Target="../media/image51.svg"/><Relationship Id="rId9" Type="http://schemas.openxmlformats.org/officeDocument/2006/relationships/image" Target="../media/image54.pn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23.png"/><Relationship Id="rId5" Type="http://schemas.openxmlformats.org/officeDocument/2006/relationships/image" Target="../media/image14.png"/><Relationship Id="rId10"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33.png"/><Relationship Id="rId12" Type="http://schemas.openxmlformats.org/officeDocument/2006/relationships/image" Target="../media/image64.png"/><Relationship Id="rId17" Type="http://schemas.openxmlformats.org/officeDocument/2006/relationships/image" Target="../media/image7.svg"/><Relationship Id="rId2" Type="http://schemas.openxmlformats.org/officeDocument/2006/relationships/notesSlide" Target="../notesSlides/notesSlide11.xml"/><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2.png"/><Relationship Id="rId5" Type="http://schemas.openxmlformats.org/officeDocument/2006/relationships/image" Target="../media/image61.png"/><Relationship Id="rId15" Type="http://schemas.openxmlformats.org/officeDocument/2006/relationships/image" Target="../media/image31.png"/><Relationship Id="rId10"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27.png"/><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67.svg"/><Relationship Id="rId18" Type="http://schemas.openxmlformats.org/officeDocument/2006/relationships/image" Target="../media/image42.png"/><Relationship Id="rId3" Type="http://schemas.openxmlformats.org/officeDocument/2006/relationships/image" Target="../media/image65.png"/><Relationship Id="rId7" Type="http://schemas.openxmlformats.org/officeDocument/2006/relationships/image" Target="../media/image34.png"/><Relationship Id="rId12" Type="http://schemas.openxmlformats.org/officeDocument/2006/relationships/image" Target="../media/image66.png"/><Relationship Id="rId17" Type="http://schemas.openxmlformats.org/officeDocument/2006/relationships/image" Target="../media/image9.svg"/><Relationship Id="rId2" Type="http://schemas.openxmlformats.org/officeDocument/2006/relationships/notesSlide" Target="../notesSlides/notesSlide12.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62.png"/><Relationship Id="rId5" Type="http://schemas.openxmlformats.org/officeDocument/2006/relationships/image" Target="../media/image23.png"/><Relationship Id="rId15" Type="http://schemas.openxmlformats.org/officeDocument/2006/relationships/image" Target="../media/image47.png"/><Relationship Id="rId10" Type="http://schemas.openxmlformats.org/officeDocument/2006/relationships/image" Target="../media/image14.png"/><Relationship Id="rId4" Type="http://schemas.openxmlformats.org/officeDocument/2006/relationships/image" Target="../media/image33.png"/><Relationship Id="rId9" Type="http://schemas.openxmlformats.org/officeDocument/2006/relationships/image" Target="../media/image7.svg"/><Relationship Id="rId1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4.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56.png"/><Relationship Id="rId10" Type="http://schemas.openxmlformats.org/officeDocument/2006/relationships/image" Target="../media/image85.png"/><Relationship Id="rId4" Type="http://schemas.openxmlformats.org/officeDocument/2006/relationships/image" Target="../media/image82.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png"/><Relationship Id="rId7"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5.png"/><Relationship Id="rId4" Type="http://schemas.openxmlformats.org/officeDocument/2006/relationships/image" Target="../media/image9.svg"/><Relationship Id="rId9" Type="http://schemas.openxmlformats.org/officeDocument/2006/relationships/image" Target="../media/image90.sv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5.png"/><Relationship Id="rId3" Type="http://schemas.openxmlformats.org/officeDocument/2006/relationships/image" Target="../media/image15.png"/><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90.svg"/><Relationship Id="rId5" Type="http://schemas.openxmlformats.org/officeDocument/2006/relationships/image" Target="../media/image92.svg"/><Relationship Id="rId10"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94.svg"/><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2.svg"/><Relationship Id="rId10" Type="http://schemas.openxmlformats.org/officeDocument/2006/relationships/image" Target="../media/image98.svg"/><Relationship Id="rId4" Type="http://schemas.openxmlformats.org/officeDocument/2006/relationships/image" Target="../media/image91.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1.svg"/><Relationship Id="rId5" Type="http://schemas.openxmlformats.org/officeDocument/2006/relationships/image" Target="../media/image99.png"/><Relationship Id="rId10" Type="http://schemas.openxmlformats.org/officeDocument/2006/relationships/image" Target="../media/image100.png"/><Relationship Id="rId4" Type="http://schemas.openxmlformats.org/officeDocument/2006/relationships/image" Target="../media/image36.svg"/><Relationship Id="rId9" Type="http://schemas.openxmlformats.org/officeDocument/2006/relationships/image" Target="../media/image39.sv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04.svg"/><Relationship Id="rId18" Type="http://schemas.openxmlformats.org/officeDocument/2006/relationships/image" Target="../media/image8.png"/><Relationship Id="rId3" Type="http://schemas.openxmlformats.org/officeDocument/2006/relationships/image" Target="../media/image15.png"/><Relationship Id="rId7" Type="http://schemas.openxmlformats.org/officeDocument/2006/relationships/image" Target="../media/image7.svg"/><Relationship Id="rId12" Type="http://schemas.openxmlformats.org/officeDocument/2006/relationships/image" Target="../media/image91.png"/><Relationship Id="rId17" Type="http://schemas.openxmlformats.org/officeDocument/2006/relationships/image" Target="../media/image10.png"/><Relationship Id="rId2" Type="http://schemas.openxmlformats.org/officeDocument/2006/relationships/notesSlide" Target="../notesSlides/notesSlide18.xml"/><Relationship Id="rId16"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44.svg"/><Relationship Id="rId15" Type="http://schemas.openxmlformats.org/officeDocument/2006/relationships/image" Target="../media/image106.svg"/><Relationship Id="rId10" Type="http://schemas.openxmlformats.org/officeDocument/2006/relationships/image" Target="../media/image103.svg"/><Relationship Id="rId19" Type="http://schemas.openxmlformats.org/officeDocument/2006/relationships/image" Target="../media/image9.svg"/><Relationship Id="rId4" Type="http://schemas.openxmlformats.org/officeDocument/2006/relationships/image" Target="../media/image43.png"/><Relationship Id="rId9" Type="http://schemas.openxmlformats.org/officeDocument/2006/relationships/image" Target="../media/image102.png"/><Relationship Id="rId14"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7.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a:extLst>
              <a:ext uri="{FF2B5EF4-FFF2-40B4-BE49-F238E27FC236}">
                <a16:creationId xmlns:a16="http://schemas.microsoft.com/office/drawing/2014/main" id="{BC39D15D-B3FC-40D6-A16D-CECA4DD531D8}"/>
              </a:ext>
            </a:extLst>
          </p:cNvPr>
          <p:cNvSpPr>
            <a:spLocks noGrp="1"/>
          </p:cNvSpPr>
          <p:nvPr>
            <p:ph type="ctrTitle"/>
          </p:nvPr>
        </p:nvSpPr>
        <p:spPr>
          <a:xfrm>
            <a:off x="676275" y="2097089"/>
            <a:ext cx="11096625" cy="1178925"/>
          </a:xfrm>
        </p:spPr>
        <p:txBody>
          <a:bodyPr>
            <a:noAutofit/>
          </a:bodyPr>
          <a:lstStyle/>
          <a:p>
            <a:r>
              <a:rPr lang="ja-JP" altLang="en-US" sz="2400" kern="100" dirty="0">
                <a:latin typeface="+mn-ea"/>
                <a:cs typeface="Times New Roman" panose="02020603050405020304" pitchFamily="18" charset="0"/>
              </a:rPr>
              <a:t>イノベーションマネジメント様</a:t>
            </a:r>
            <a:br>
              <a:rPr lang="en-US" altLang="ja-JP" sz="2400" kern="100" dirty="0">
                <a:latin typeface="+mn-ea"/>
                <a:cs typeface="Times New Roman" panose="02020603050405020304" pitchFamily="18" charset="0"/>
              </a:rPr>
            </a:br>
            <a:r>
              <a:rPr lang="ja-JP" altLang="en-US" sz="2400" kern="100" dirty="0">
                <a:latin typeface="+mn-ea"/>
                <a:cs typeface="Times New Roman" panose="02020603050405020304" pitchFamily="18" charset="0"/>
              </a:rPr>
              <a:t>業務課題の</a:t>
            </a:r>
            <a:r>
              <a:rPr lang="en-US" altLang="ja-JP" sz="2400" kern="100" dirty="0">
                <a:latin typeface="+mn-ea"/>
                <a:cs typeface="Times New Roman" panose="02020603050405020304" pitchFamily="18" charset="0"/>
              </a:rPr>
              <a:t>AI</a:t>
            </a:r>
            <a:r>
              <a:rPr lang="ja-JP" altLang="en-US" sz="2400" kern="100" dirty="0">
                <a:latin typeface="+mn-ea"/>
                <a:ea typeface="+mn-ea"/>
                <a:cs typeface="Times New Roman" panose="02020603050405020304" pitchFamily="18" charset="0"/>
              </a:rPr>
              <a:t>エージェントによる解決のサポート講義資料</a:t>
            </a:r>
            <a:endParaRPr lang="ja-JP" altLang="ja-JP" sz="2400" kern="100" dirty="0">
              <a:latin typeface="+mn-ea"/>
              <a:ea typeface="+mn-ea"/>
              <a:cs typeface="Times New Roman" panose="02020603050405020304" pitchFamily="18" charset="0"/>
            </a:endParaRPr>
          </a:p>
        </p:txBody>
      </p:sp>
      <p:sp>
        <p:nvSpPr>
          <p:cNvPr id="4" name="フッター プレースホルダー 3"/>
          <p:cNvSpPr>
            <a:spLocks noGrp="1"/>
          </p:cNvSpPr>
          <p:nvPr>
            <p:ph type="ftr" sz="quarter" idx="11"/>
          </p:nvPr>
        </p:nvSpPr>
        <p:spPr/>
        <p:txBody>
          <a:bodyPr/>
          <a:lstStyle/>
          <a:p>
            <a:r>
              <a:rPr lang="en-US" altLang="ja-JP" dirty="0"/>
              <a:t>Copyright (C) 2025 dbE.inc All Rights Reserved.</a:t>
            </a:r>
            <a:endParaRPr lang="ja-JP" altLang="en-US" dirty="0"/>
          </a:p>
        </p:txBody>
      </p:sp>
      <p:pic>
        <p:nvPicPr>
          <p:cNvPr id="15" name="図 14">
            <a:extLst>
              <a:ext uri="{FF2B5EF4-FFF2-40B4-BE49-F238E27FC236}">
                <a16:creationId xmlns:a16="http://schemas.microsoft.com/office/drawing/2014/main" id="{4A5FC33F-896B-40F7-8651-F7A3354D0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38461" y="5494427"/>
            <a:ext cx="1652159" cy="743776"/>
          </a:xfrm>
          <a:prstGeom prst="rect">
            <a:avLst/>
          </a:prstGeom>
        </p:spPr>
      </p:pic>
      <p:sp>
        <p:nvSpPr>
          <p:cNvPr id="18" name="サブタイトル 2">
            <a:extLst>
              <a:ext uri="{FF2B5EF4-FFF2-40B4-BE49-F238E27FC236}">
                <a16:creationId xmlns:a16="http://schemas.microsoft.com/office/drawing/2014/main" id="{A7514378-56DD-483C-8078-1648B8E93D83}"/>
              </a:ext>
            </a:extLst>
          </p:cNvPr>
          <p:cNvSpPr txBox="1">
            <a:spLocks/>
          </p:cNvSpPr>
          <p:nvPr/>
        </p:nvSpPr>
        <p:spPr>
          <a:xfrm>
            <a:off x="8678581" y="4617940"/>
            <a:ext cx="2969028" cy="111107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2800" kern="1200">
                <a:solidFill>
                  <a:schemeClr val="tx1">
                    <a:tint val="75000"/>
                  </a:schemeClr>
                </a:solidFill>
                <a:latin typeface="Helvetica Neue Medium"/>
                <a:ea typeface="+mn-ea"/>
                <a:cs typeface="Helvetica Neue Medium"/>
              </a:defRPr>
            </a:lvl1pPr>
            <a:lvl2pPr marL="457200" indent="0" algn="ctr" defTabSz="457200" rtl="0" eaLnBrk="1" latinLnBrk="0" hangingPunct="1">
              <a:spcBef>
                <a:spcPct val="20000"/>
              </a:spcBef>
              <a:buFont typeface="Arial"/>
              <a:buNone/>
              <a:defRPr kumimoji="1" sz="240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Arial"/>
              <a:buNone/>
              <a:defRPr kumimoji="1" sz="200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kumimoji="1" sz="180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pPr algn="r"/>
            <a:r>
              <a:rPr lang="en-US" altLang="ja-JP" sz="2000" dirty="0">
                <a:solidFill>
                  <a:srgbClr val="002060"/>
                </a:solidFill>
                <a:latin typeface="HGP創英角ｺﾞｼｯｸUB" pitchFamily="50" charset="-128"/>
                <a:ea typeface="HGP創英角ｺﾞｼｯｸUB" pitchFamily="50" charset="-128"/>
                <a:cs typeface="Helvetica Neue UltraLight"/>
              </a:rPr>
              <a:t>2025</a:t>
            </a:r>
            <a:r>
              <a:rPr lang="ja-JP" altLang="en-US" sz="2000" dirty="0">
                <a:solidFill>
                  <a:srgbClr val="002060"/>
                </a:solidFill>
                <a:latin typeface="HGP創英角ｺﾞｼｯｸUB" pitchFamily="50" charset="-128"/>
                <a:ea typeface="HGP創英角ｺﾞｼｯｸUB" pitchFamily="50" charset="-128"/>
                <a:cs typeface="Helvetica Neue UltraLight"/>
              </a:rPr>
              <a:t>年</a:t>
            </a:r>
            <a:r>
              <a:rPr lang="en-US" altLang="ja-JP" sz="2000" dirty="0">
                <a:solidFill>
                  <a:srgbClr val="002060"/>
                </a:solidFill>
                <a:latin typeface="HGP創英角ｺﾞｼｯｸUB" pitchFamily="50" charset="-128"/>
                <a:ea typeface="HGP創英角ｺﾞｼｯｸUB" pitchFamily="50" charset="-128"/>
                <a:cs typeface="Helvetica Neue UltraLight"/>
              </a:rPr>
              <a:t>4</a:t>
            </a:r>
            <a:r>
              <a:rPr lang="ja-JP" altLang="en-US" sz="2000" dirty="0">
                <a:solidFill>
                  <a:srgbClr val="002060"/>
                </a:solidFill>
                <a:latin typeface="HGP創英角ｺﾞｼｯｸUB" pitchFamily="50" charset="-128"/>
                <a:ea typeface="HGP創英角ｺﾞｼｯｸUB" pitchFamily="50" charset="-128"/>
                <a:cs typeface="Helvetica Neue UltraLight"/>
              </a:rPr>
              <a:t>月</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日（</a:t>
            </a:r>
            <a:r>
              <a:rPr lang="en-US" altLang="ja-JP" sz="2000" dirty="0">
                <a:solidFill>
                  <a:srgbClr val="002060"/>
                </a:solidFill>
                <a:latin typeface="HGP創英角ｺﾞｼｯｸUB" pitchFamily="50" charset="-128"/>
                <a:ea typeface="HGP創英角ｺﾞｼｯｸUB" pitchFamily="50" charset="-128"/>
                <a:cs typeface="Helvetica Neue UltraLight"/>
              </a:rPr>
              <a:t>-</a:t>
            </a:r>
            <a:r>
              <a:rPr lang="ja-JP" altLang="en-US" sz="2000" dirty="0">
                <a:solidFill>
                  <a:srgbClr val="002060"/>
                </a:solidFill>
                <a:latin typeface="HGP創英角ｺﾞｼｯｸUB" pitchFamily="50" charset="-128"/>
                <a:ea typeface="HGP創英角ｺﾞｼｯｸUB" pitchFamily="50" charset="-128"/>
                <a:cs typeface="Helvetica Neue UltraLight"/>
              </a:rPr>
              <a:t>）</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a:p>
            <a:pPr algn="r"/>
            <a:r>
              <a:rPr lang="ja-JP" altLang="en-US" sz="2000" dirty="0">
                <a:solidFill>
                  <a:srgbClr val="002060"/>
                </a:solidFill>
                <a:latin typeface="HGP創英角ｺﾞｼｯｸUB" pitchFamily="50" charset="-128"/>
                <a:ea typeface="HGP創英角ｺﾞｼｯｸUB" pitchFamily="50" charset="-128"/>
                <a:cs typeface="Helvetica Neue UltraLight"/>
              </a:rPr>
              <a:t>株式会社ディビイ</a:t>
            </a:r>
            <a:endParaRPr lang="en-US" altLang="ja-JP" sz="2000" dirty="0">
              <a:solidFill>
                <a:srgbClr val="002060"/>
              </a:solidFill>
              <a:latin typeface="HGP創英角ｺﾞｼｯｸUB" pitchFamily="50" charset="-128"/>
              <a:ea typeface="HGP創英角ｺﾞｼｯｸUB" pitchFamily="50" charset="-128"/>
              <a:cs typeface="Helvetica Neue UltraLight"/>
            </a:endParaRPr>
          </a:p>
        </p:txBody>
      </p:sp>
      <p:sp>
        <p:nvSpPr>
          <p:cNvPr id="21" name="タイトル 1">
            <a:extLst>
              <a:ext uri="{FF2B5EF4-FFF2-40B4-BE49-F238E27FC236}">
                <a16:creationId xmlns:a16="http://schemas.microsoft.com/office/drawing/2014/main" id="{0B7A5EB7-B31C-4858-B7C2-50C44CC3A608}"/>
              </a:ext>
            </a:extLst>
          </p:cNvPr>
          <p:cNvSpPr txBox="1">
            <a:spLocks/>
          </p:cNvSpPr>
          <p:nvPr/>
        </p:nvSpPr>
        <p:spPr bwMode="auto">
          <a:xfrm>
            <a:off x="10545865" y="0"/>
            <a:ext cx="1630423" cy="282802"/>
          </a:xfrm>
          <a:prstGeom prst="rect">
            <a:avLst/>
          </a:prstGeom>
          <a:solidFill>
            <a:srgbClr val="FF0000"/>
          </a:solidFill>
        </p:spPr>
        <p:txBody>
          <a:bodyPr anchor="ctr">
            <a:noAutofit/>
          </a:bodyPr>
          <a:lstStyle>
            <a:lvl1pPr algn="l" defTabSz="457200" rtl="0" eaLnBrk="1" latinLnBrk="0" hangingPunct="1">
              <a:spcBef>
                <a:spcPct val="0"/>
              </a:spcBef>
              <a:buNone/>
              <a:defRPr kumimoji="1" sz="2800" b="1" kern="1200">
                <a:solidFill>
                  <a:schemeClr val="tx1"/>
                </a:solidFill>
                <a:latin typeface="メイリオ"/>
                <a:ea typeface="メイリオ"/>
                <a:cs typeface="メイリオ"/>
              </a:defRPr>
            </a:lvl1pPr>
          </a:lstStyle>
          <a:p>
            <a:pPr algn="ctr">
              <a:defRPr/>
            </a:pPr>
            <a:r>
              <a:rPr lang="en-US" altLang="ja-JP" sz="1050">
                <a:solidFill>
                  <a:prstClr val="white"/>
                </a:solidFill>
                <a:latin typeface="Meiryo" charset="-128"/>
                <a:ea typeface="Meiryo" charset="-128"/>
                <a:cs typeface="Meiryo" charset="-128"/>
              </a:rPr>
              <a:t>Strictly confidential</a:t>
            </a:r>
            <a:endParaRPr lang="ja-JP" altLang="en-US" sz="1050">
              <a:solidFill>
                <a:prstClr val="white"/>
              </a:solidFill>
              <a:latin typeface="Meiryo" charset="-128"/>
              <a:ea typeface="Meiryo" charset="-128"/>
              <a:cs typeface="Meiryo" charset="-128"/>
            </a:endParaRPr>
          </a:p>
        </p:txBody>
      </p:sp>
      <p:sp>
        <p:nvSpPr>
          <p:cNvPr id="2" name="スライド番号プレースホルダー 3">
            <a:extLst>
              <a:ext uri="{FF2B5EF4-FFF2-40B4-BE49-F238E27FC236}">
                <a16:creationId xmlns:a16="http://schemas.microsoft.com/office/drawing/2014/main" id="{E2AA2673-C578-92E4-C6B6-C8368572EE16}"/>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a:t>
            </a:fld>
            <a:endParaRPr kumimoji="1" lang="ja-JP" altLang="en-US"/>
          </a:p>
        </p:txBody>
      </p:sp>
    </p:spTree>
    <p:extLst>
      <p:ext uri="{BB962C8B-B14F-4D97-AF65-F5344CB8AC3E}">
        <p14:creationId xmlns:p14="http://schemas.microsoft.com/office/powerpoint/2010/main" val="297279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02B14-644C-7D4E-235E-8ACA459BA253}"/>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E6F20B1D-692C-E8A3-2786-7AA980E11056}"/>
              </a:ext>
            </a:extLst>
          </p:cNvPr>
          <p:cNvSpPr>
            <a:spLocks noGrp="1"/>
          </p:cNvSpPr>
          <p:nvPr>
            <p:ph type="title"/>
          </p:nvPr>
        </p:nvSpPr>
        <p:spPr/>
        <p:txBody>
          <a:bodyPr>
            <a:normAutofit fontScale="90000"/>
          </a:bodyPr>
          <a:lstStyle/>
          <a:p>
            <a:r>
              <a:rPr lang="en-US" altLang="ja-JP" dirty="0"/>
              <a:t>Knowledge </a:t>
            </a:r>
            <a:r>
              <a:rPr lang="ja-JP" altLang="en-US" dirty="0"/>
              <a:t>の参照方法（</a:t>
            </a:r>
            <a:r>
              <a:rPr lang="en-US" altLang="ja-JP" dirty="0"/>
              <a:t>SQL </a:t>
            </a:r>
            <a:r>
              <a:rPr lang="ja-JP" altLang="en-US" dirty="0"/>
              <a:t>検索）</a:t>
            </a:r>
          </a:p>
        </p:txBody>
      </p:sp>
      <p:sp>
        <p:nvSpPr>
          <p:cNvPr id="4" name="スライド番号プレースホルダー 3">
            <a:extLst>
              <a:ext uri="{FF2B5EF4-FFF2-40B4-BE49-F238E27FC236}">
                <a16:creationId xmlns:a16="http://schemas.microsoft.com/office/drawing/2014/main" id="{64F84FDC-29ED-7EF1-AB60-A4BE783491E9}"/>
              </a:ext>
            </a:extLst>
          </p:cNvPr>
          <p:cNvSpPr>
            <a:spLocks noGrp="1"/>
          </p:cNvSpPr>
          <p:nvPr>
            <p:ph type="sldNum" sz="quarter" idx="12"/>
          </p:nvPr>
        </p:nvSpPr>
        <p:spPr/>
        <p:txBody>
          <a:bodyPr/>
          <a:lstStyle/>
          <a:p>
            <a:fld id="{0AF7E18D-A281-EF4E-83EF-D7811667EA6C}" type="slidenum">
              <a:rPr kumimoji="1" lang="ja-JP" altLang="en-US" smtClean="0"/>
              <a:t>10</a:t>
            </a:fld>
            <a:endParaRPr kumimoji="1" lang="ja-JP" altLang="en-US"/>
          </a:p>
        </p:txBody>
      </p:sp>
      <p:sp>
        <p:nvSpPr>
          <p:cNvPr id="7" name="フッター プレースホルダー 3">
            <a:extLst>
              <a:ext uri="{FF2B5EF4-FFF2-40B4-BE49-F238E27FC236}">
                <a16:creationId xmlns:a16="http://schemas.microsoft.com/office/drawing/2014/main" id="{5DEB50C5-FA43-76EF-DCD5-391B66B57AF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59" name="図 58" descr="グラフ&#10;&#10;AI によって生成されたコンテンツは間違っている可能性があります。">
            <a:extLst>
              <a:ext uri="{FF2B5EF4-FFF2-40B4-BE49-F238E27FC236}">
                <a16:creationId xmlns:a16="http://schemas.microsoft.com/office/drawing/2014/main" id="{7DC73CA7-A38A-C6B2-DA35-F71596961722}"/>
              </a:ext>
            </a:extLst>
          </p:cNvPr>
          <p:cNvPicPr>
            <a:picLocks noChangeAspect="1"/>
          </p:cNvPicPr>
          <p:nvPr/>
        </p:nvPicPr>
        <p:blipFill>
          <a:blip r:embed="rId2"/>
          <a:stretch>
            <a:fillRect/>
          </a:stretch>
        </p:blipFill>
        <p:spPr>
          <a:xfrm>
            <a:off x="341776" y="4489174"/>
            <a:ext cx="5123463" cy="1896475"/>
          </a:xfrm>
          <a:prstGeom prst="rect">
            <a:avLst/>
          </a:prstGeom>
        </p:spPr>
      </p:pic>
      <p:sp>
        <p:nvSpPr>
          <p:cNvPr id="71" name="コンテンツ プレースホルダー 6">
            <a:extLst>
              <a:ext uri="{FF2B5EF4-FFF2-40B4-BE49-F238E27FC236}">
                <a16:creationId xmlns:a16="http://schemas.microsoft.com/office/drawing/2014/main" id="{85F932C5-6A47-C18C-0E21-A90173646223}"/>
              </a:ext>
            </a:extLst>
          </p:cNvPr>
          <p:cNvSpPr txBox="1">
            <a:spLocks/>
          </p:cNvSpPr>
          <p:nvPr/>
        </p:nvSpPr>
        <p:spPr>
          <a:xfrm>
            <a:off x="322594" y="898906"/>
            <a:ext cx="5400972" cy="3215894"/>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SQL</a:t>
            </a:r>
            <a:r>
              <a:rPr lang="ja-JP" altLang="en-US" sz="1200" dirty="0"/>
              <a:t>検索を用いる際には、</a:t>
            </a:r>
            <a:r>
              <a:rPr lang="en-US" altLang="ja-JP" sz="1200" dirty="0"/>
              <a:t>LLM </a:t>
            </a:r>
            <a:r>
              <a:rPr lang="ja-JP" altLang="en-US" sz="1200" dirty="0"/>
              <a:t>に </a:t>
            </a:r>
            <a:r>
              <a:rPr lang="en-US" altLang="ja-JP" sz="1200" dirty="0"/>
              <a:t>SQL </a:t>
            </a:r>
            <a:r>
              <a:rPr lang="ja-JP" altLang="en-US" sz="1200" dirty="0"/>
              <a:t>を発行させる必要があり、</a:t>
            </a:r>
            <a:endParaRPr lang="en-US" altLang="ja-JP" sz="1200" dirty="0"/>
          </a:p>
          <a:p>
            <a:r>
              <a:rPr lang="en-US" altLang="ja-JP" sz="1200" dirty="0"/>
              <a:t>DB</a:t>
            </a:r>
            <a:r>
              <a:rPr lang="ja-JP" altLang="en-US" sz="1200" dirty="0"/>
              <a:t>構成情報をオーケストレーション等で明示する必要がある。</a:t>
            </a:r>
            <a:endParaRPr lang="en-US" altLang="ja-JP" sz="1200" dirty="0"/>
          </a:p>
          <a:p>
            <a:r>
              <a:rPr lang="ja-JP" altLang="en-US" sz="1200" dirty="0"/>
              <a:t> </a:t>
            </a:r>
            <a:endParaRPr lang="en-US" altLang="ja-JP" sz="1200" dirty="0"/>
          </a:p>
          <a:p>
            <a:r>
              <a:rPr lang="en-US" altLang="ja-JP" sz="1200" b="1" dirty="0"/>
              <a:t>SQL</a:t>
            </a:r>
            <a:r>
              <a:rPr lang="ja-JP" altLang="en-US" sz="1200" b="1" dirty="0"/>
              <a:t>検索</a:t>
            </a:r>
            <a:r>
              <a:rPr lang="ja-JP" altLang="en-US" sz="1200" dirty="0"/>
              <a:t>：</a:t>
            </a:r>
            <a:endParaRPr lang="en-US" altLang="ja-JP" sz="1200" dirty="0"/>
          </a:p>
          <a:p>
            <a:r>
              <a:rPr lang="ja-JP" altLang="en-US" sz="1200" dirty="0"/>
              <a:t>　</a:t>
            </a:r>
            <a:r>
              <a:rPr lang="en-US" altLang="ja-JP" sz="1200" dirty="0"/>
              <a:t>SQL </a:t>
            </a:r>
            <a:r>
              <a:rPr lang="ja-JP" altLang="en-US" sz="1200" dirty="0"/>
              <a:t>を利用し、従来のデータ取り出しに近い形で </a:t>
            </a:r>
            <a:r>
              <a:rPr lang="en-US" altLang="ja-JP" sz="1200" dirty="0"/>
              <a:t>knowledge </a:t>
            </a:r>
            <a:r>
              <a:rPr lang="ja-JP" altLang="en-US" sz="1200" dirty="0"/>
              <a:t>を</a:t>
            </a:r>
            <a:endParaRPr lang="en-US" altLang="ja-JP" sz="1200" dirty="0"/>
          </a:p>
          <a:p>
            <a:r>
              <a:rPr lang="ja-JP" altLang="en-US" sz="1200" dirty="0"/>
              <a:t>　利用可能</a:t>
            </a:r>
            <a:endParaRPr lang="en-US" altLang="ja-JP" sz="1200" dirty="0"/>
          </a:p>
          <a:p>
            <a:endParaRPr lang="en-US" altLang="ja-JP" sz="1200" dirty="0"/>
          </a:p>
          <a:p>
            <a:r>
              <a:rPr lang="ja-JP" altLang="en-US" sz="1200" b="1" dirty="0"/>
              <a:t>利点</a:t>
            </a:r>
          </a:p>
          <a:p>
            <a:r>
              <a:rPr lang="ja-JP" altLang="en-US" sz="1200" dirty="0"/>
              <a:t>　・明確な条件（＝演算子、</a:t>
            </a:r>
            <a:r>
              <a:rPr lang="en-US" altLang="ja-JP" sz="1200" dirty="0"/>
              <a:t>WHERE</a:t>
            </a:r>
            <a:r>
              <a:rPr lang="ja-JP" altLang="en-US" sz="1200" dirty="0"/>
              <a:t>句など）を指定できるため、</a:t>
            </a:r>
            <a:endParaRPr lang="en-US" altLang="ja-JP" sz="1200" dirty="0"/>
          </a:p>
          <a:p>
            <a:r>
              <a:rPr lang="ja-JP" altLang="en-US" sz="1200" dirty="0"/>
              <a:t>　　検索結果の意図が明確で説明しやすい。</a:t>
            </a:r>
            <a:endParaRPr lang="en-US" altLang="ja-JP" sz="1200" dirty="0"/>
          </a:p>
          <a:p>
            <a:endParaRPr lang="ja-JP" altLang="en-US" sz="1200" dirty="0"/>
          </a:p>
          <a:p>
            <a:r>
              <a:rPr lang="ja-JP" altLang="en-US" sz="1200" b="1" dirty="0"/>
              <a:t>欠点</a:t>
            </a:r>
            <a:endParaRPr lang="en-US" altLang="ja-JP" sz="1200" b="1" dirty="0"/>
          </a:p>
          <a:p>
            <a:r>
              <a:rPr lang="ja-JP" altLang="en-US" sz="1200" dirty="0"/>
              <a:t>　・キーワードベースの厳密一致に近いため、</a:t>
            </a:r>
            <a:endParaRPr lang="en-US" altLang="ja-JP" sz="1200" dirty="0"/>
          </a:p>
          <a:p>
            <a:r>
              <a:rPr lang="ja-JP" altLang="en-US" sz="1200" dirty="0"/>
              <a:t>　　言い換えやあいまいな検索には対応できない</a:t>
            </a:r>
            <a:endParaRPr lang="en-US" altLang="ja-JP" sz="1200" dirty="0"/>
          </a:p>
        </p:txBody>
      </p:sp>
      <p:sp>
        <p:nvSpPr>
          <p:cNvPr id="83" name="正方形/長方形 82">
            <a:extLst>
              <a:ext uri="{FF2B5EF4-FFF2-40B4-BE49-F238E27FC236}">
                <a16:creationId xmlns:a16="http://schemas.microsoft.com/office/drawing/2014/main" id="{100B6568-15E4-8020-1D03-53811DE5B825}"/>
              </a:ext>
            </a:extLst>
          </p:cNvPr>
          <p:cNvSpPr/>
          <p:nvPr/>
        </p:nvSpPr>
        <p:spPr>
          <a:xfrm>
            <a:off x="6201840" y="2783091"/>
            <a:ext cx="5655727" cy="3722464"/>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a:solidFill>
                  <a:schemeClr val="accent1">
                    <a:lumMod val="50000"/>
                  </a:schemeClr>
                </a:solidFill>
              </a:rPr>
              <a:t>SQL</a:t>
            </a:r>
            <a:r>
              <a:rPr lang="ja-JP" altLang="en-US" b="1" dirty="0">
                <a:solidFill>
                  <a:schemeClr val="accent1">
                    <a:lumMod val="50000"/>
                  </a:schemeClr>
                </a:solidFill>
              </a:rPr>
              <a:t> 検索</a:t>
            </a:r>
            <a:endParaRPr kumimoji="1" lang="ja-JP" altLang="en-US" b="1" dirty="0">
              <a:solidFill>
                <a:schemeClr val="accent1">
                  <a:lumMod val="50000"/>
                </a:schemeClr>
              </a:solidFill>
            </a:endParaRPr>
          </a:p>
        </p:txBody>
      </p:sp>
      <p:pic>
        <p:nvPicPr>
          <p:cNvPr id="84" name="図 83">
            <a:extLst>
              <a:ext uri="{FF2B5EF4-FFF2-40B4-BE49-F238E27FC236}">
                <a16:creationId xmlns:a16="http://schemas.microsoft.com/office/drawing/2014/main" id="{B0372F84-D44E-C6E2-25D5-BC977A5F3881}"/>
              </a:ext>
            </a:extLst>
          </p:cNvPr>
          <p:cNvPicPr>
            <a:picLocks noChangeAspect="1"/>
          </p:cNvPicPr>
          <p:nvPr/>
        </p:nvPicPr>
        <p:blipFill>
          <a:blip r:embed="rId3"/>
          <a:stretch>
            <a:fillRect/>
          </a:stretch>
        </p:blipFill>
        <p:spPr>
          <a:xfrm>
            <a:off x="6482560" y="1274460"/>
            <a:ext cx="750398" cy="728804"/>
          </a:xfrm>
          <a:prstGeom prst="rect">
            <a:avLst/>
          </a:prstGeom>
        </p:spPr>
      </p:pic>
      <p:sp>
        <p:nvSpPr>
          <p:cNvPr id="86" name="テキスト ボックス 85">
            <a:extLst>
              <a:ext uri="{FF2B5EF4-FFF2-40B4-BE49-F238E27FC236}">
                <a16:creationId xmlns:a16="http://schemas.microsoft.com/office/drawing/2014/main" id="{1DC15593-F1E3-1E2E-3EB8-7FBE4931EFE9}"/>
              </a:ext>
            </a:extLst>
          </p:cNvPr>
          <p:cNvSpPr txBox="1"/>
          <p:nvPr/>
        </p:nvSpPr>
        <p:spPr>
          <a:xfrm>
            <a:off x="6296739" y="2063157"/>
            <a:ext cx="1122040" cy="276999"/>
          </a:xfrm>
          <a:prstGeom prst="rect">
            <a:avLst/>
          </a:prstGeom>
          <a:noFill/>
        </p:spPr>
        <p:txBody>
          <a:bodyPr wrap="square" rtlCol="0">
            <a:spAutoFit/>
          </a:bodyPr>
          <a:lstStyle/>
          <a:p>
            <a:pPr algn="ctr"/>
            <a:r>
              <a:rPr kumimoji="1" lang="ja-JP" altLang="en-US" sz="1200" dirty="0"/>
              <a:t>参考ファイル</a:t>
            </a:r>
          </a:p>
        </p:txBody>
      </p:sp>
      <p:cxnSp>
        <p:nvCxnSpPr>
          <p:cNvPr id="87" name="直線矢印コネクタ 86">
            <a:extLst>
              <a:ext uri="{FF2B5EF4-FFF2-40B4-BE49-F238E27FC236}">
                <a16:creationId xmlns:a16="http://schemas.microsoft.com/office/drawing/2014/main" id="{C5607288-0D93-1B45-FA16-EB1C86DF704D}"/>
              </a:ext>
            </a:extLst>
          </p:cNvPr>
          <p:cNvCxnSpPr>
            <a:cxnSpLocks/>
          </p:cNvCxnSpPr>
          <p:nvPr/>
        </p:nvCxnSpPr>
        <p:spPr>
          <a:xfrm flipH="1">
            <a:off x="7310536" y="1694215"/>
            <a:ext cx="156329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88" name="グループ化 87">
            <a:extLst>
              <a:ext uri="{FF2B5EF4-FFF2-40B4-BE49-F238E27FC236}">
                <a16:creationId xmlns:a16="http://schemas.microsoft.com/office/drawing/2014/main" id="{0485E9E8-CCB6-2392-B3BA-CD0D4CE31E79}"/>
              </a:ext>
            </a:extLst>
          </p:cNvPr>
          <p:cNvGrpSpPr/>
          <p:nvPr/>
        </p:nvGrpSpPr>
        <p:grpSpPr>
          <a:xfrm>
            <a:off x="9113604" y="1267842"/>
            <a:ext cx="1122040" cy="1140233"/>
            <a:chOff x="9383979" y="1495003"/>
            <a:chExt cx="1122040" cy="1140233"/>
          </a:xfrm>
        </p:grpSpPr>
        <p:pic>
          <p:nvPicPr>
            <p:cNvPr id="89" name="グラフィックス 88" descr="データベース 単色塗りつぶし">
              <a:extLst>
                <a:ext uri="{FF2B5EF4-FFF2-40B4-BE49-F238E27FC236}">
                  <a16:creationId xmlns:a16="http://schemas.microsoft.com/office/drawing/2014/main" id="{EAA96A9B-6180-E831-FD69-DDE2E5E88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495003"/>
              <a:ext cx="845339" cy="823014"/>
            </a:xfrm>
            <a:prstGeom prst="rect">
              <a:avLst/>
            </a:prstGeom>
          </p:spPr>
        </p:pic>
        <p:sp>
          <p:nvSpPr>
            <p:cNvPr id="90" name="テキスト ボックス 89">
              <a:extLst>
                <a:ext uri="{FF2B5EF4-FFF2-40B4-BE49-F238E27FC236}">
                  <a16:creationId xmlns:a16="http://schemas.microsoft.com/office/drawing/2014/main" id="{6CD45F5B-92F0-17FF-92CB-AEA1E8F327B1}"/>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各種</a:t>
              </a:r>
              <a:r>
                <a:rPr kumimoji="1" lang="en-US" altLang="ja-JP" sz="1200" dirty="0"/>
                <a:t>DB</a:t>
              </a:r>
              <a:endParaRPr kumimoji="1" lang="ja-JP" altLang="en-US" sz="1200" dirty="0"/>
            </a:p>
          </p:txBody>
        </p:sp>
      </p:grpSp>
      <p:sp>
        <p:nvSpPr>
          <p:cNvPr id="91" name="正方形/長方形 90">
            <a:extLst>
              <a:ext uri="{FF2B5EF4-FFF2-40B4-BE49-F238E27FC236}">
                <a16:creationId xmlns:a16="http://schemas.microsoft.com/office/drawing/2014/main" id="{7718DF9B-63E0-3F94-6DCD-12631B3AB882}"/>
              </a:ext>
            </a:extLst>
          </p:cNvPr>
          <p:cNvSpPr/>
          <p:nvPr/>
        </p:nvSpPr>
        <p:spPr>
          <a:xfrm>
            <a:off x="9001708" y="1061641"/>
            <a:ext cx="1380946"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92" name="グループ化 91">
            <a:extLst>
              <a:ext uri="{FF2B5EF4-FFF2-40B4-BE49-F238E27FC236}">
                <a16:creationId xmlns:a16="http://schemas.microsoft.com/office/drawing/2014/main" id="{A9021F66-385B-8051-FCCD-4769E0D2164B}"/>
              </a:ext>
            </a:extLst>
          </p:cNvPr>
          <p:cNvGrpSpPr/>
          <p:nvPr/>
        </p:nvGrpSpPr>
        <p:grpSpPr>
          <a:xfrm>
            <a:off x="6441879" y="3492872"/>
            <a:ext cx="1143806" cy="1273301"/>
            <a:chOff x="388017" y="3782772"/>
            <a:chExt cx="1143806" cy="1273301"/>
          </a:xfrm>
        </p:grpSpPr>
        <p:sp>
          <p:nvSpPr>
            <p:cNvPr id="93" name="四角形: メモ 92">
              <a:extLst>
                <a:ext uri="{FF2B5EF4-FFF2-40B4-BE49-F238E27FC236}">
                  <a16:creationId xmlns:a16="http://schemas.microsoft.com/office/drawing/2014/main" id="{D476546F-4675-6B55-1C95-1727594E9FD7}"/>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94" name="図 93" descr="ウィンドウ, 記号, 挿絵 が含まれている画像&#10;&#10;自動的に生成された説明">
              <a:extLst>
                <a:ext uri="{FF2B5EF4-FFF2-40B4-BE49-F238E27FC236}">
                  <a16:creationId xmlns:a16="http://schemas.microsoft.com/office/drawing/2014/main" id="{CDFA3D1D-108B-B852-A735-798A65A93FF7}"/>
                </a:ext>
              </a:extLst>
            </p:cNvPr>
            <p:cNvPicPr>
              <a:picLocks noChangeAspect="1"/>
            </p:cNvPicPr>
            <p:nvPr/>
          </p:nvPicPr>
          <p:blipFill>
            <a:blip r:embed="rId6"/>
            <a:stretch>
              <a:fillRect/>
            </a:stretch>
          </p:blipFill>
          <p:spPr>
            <a:xfrm>
              <a:off x="388017" y="3782772"/>
              <a:ext cx="376491" cy="501324"/>
            </a:xfrm>
            <a:prstGeom prst="rect">
              <a:avLst/>
            </a:prstGeom>
          </p:spPr>
        </p:pic>
        <p:sp>
          <p:nvSpPr>
            <p:cNvPr id="95" name="テキスト ボックス 94">
              <a:extLst>
                <a:ext uri="{FF2B5EF4-FFF2-40B4-BE49-F238E27FC236}">
                  <a16:creationId xmlns:a16="http://schemas.microsoft.com/office/drawing/2014/main" id="{AAA6AC5D-3CAD-7793-8045-65CFCE03CD1C}"/>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cxnSp>
        <p:nvCxnSpPr>
          <p:cNvPr id="96" name="直線矢印コネクタ 95">
            <a:extLst>
              <a:ext uri="{FF2B5EF4-FFF2-40B4-BE49-F238E27FC236}">
                <a16:creationId xmlns:a16="http://schemas.microsoft.com/office/drawing/2014/main" id="{D85D1709-9823-7AA3-E487-E75ADA18300F}"/>
              </a:ext>
            </a:extLst>
          </p:cNvPr>
          <p:cNvCxnSpPr>
            <a:cxnSpLocks/>
          </p:cNvCxnSpPr>
          <p:nvPr/>
        </p:nvCxnSpPr>
        <p:spPr>
          <a:xfrm>
            <a:off x="9224442" y="2626983"/>
            <a:ext cx="444093" cy="453881"/>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97" name="テキスト ボックス 96">
            <a:extLst>
              <a:ext uri="{FF2B5EF4-FFF2-40B4-BE49-F238E27FC236}">
                <a16:creationId xmlns:a16="http://schemas.microsoft.com/office/drawing/2014/main" id="{478F4134-4880-CF97-C5C2-3E401A7A8F4D}"/>
              </a:ext>
            </a:extLst>
          </p:cNvPr>
          <p:cNvSpPr txBox="1"/>
          <p:nvPr/>
        </p:nvSpPr>
        <p:spPr>
          <a:xfrm>
            <a:off x="7876217" y="3097555"/>
            <a:ext cx="1563293" cy="276999"/>
          </a:xfrm>
          <a:prstGeom prst="rect">
            <a:avLst/>
          </a:prstGeom>
          <a:solidFill>
            <a:schemeClr val="bg1"/>
          </a:solidFill>
        </p:spPr>
        <p:txBody>
          <a:bodyPr wrap="square" rtlCol="0">
            <a:spAutoFit/>
          </a:bodyPr>
          <a:lstStyle/>
          <a:p>
            <a:pPr algn="ctr"/>
            <a:r>
              <a:rPr kumimoji="1" lang="en-US" altLang="ja-JP" sz="1200" dirty="0"/>
              <a:t>LLM </a:t>
            </a:r>
            <a:r>
              <a:rPr kumimoji="1" lang="ja-JP" altLang="en-US" sz="1200" dirty="0"/>
              <a:t>が </a:t>
            </a:r>
            <a:r>
              <a:rPr kumimoji="1" lang="en-US" altLang="ja-JP" sz="1200" dirty="0"/>
              <a:t>SQL </a:t>
            </a:r>
            <a:r>
              <a:rPr kumimoji="1" lang="ja-JP" altLang="en-US" sz="1200" dirty="0"/>
              <a:t>を発行</a:t>
            </a:r>
            <a:endParaRPr kumimoji="1" lang="en-US" altLang="ja-JP" sz="1200" dirty="0"/>
          </a:p>
        </p:txBody>
      </p:sp>
      <p:sp>
        <p:nvSpPr>
          <p:cNvPr id="98" name="テキスト ボックス 97">
            <a:extLst>
              <a:ext uri="{FF2B5EF4-FFF2-40B4-BE49-F238E27FC236}">
                <a16:creationId xmlns:a16="http://schemas.microsoft.com/office/drawing/2014/main" id="{A5189FD3-0672-6554-9C48-175F1F10FC2A}"/>
              </a:ext>
            </a:extLst>
          </p:cNvPr>
          <p:cNvSpPr txBox="1"/>
          <p:nvPr/>
        </p:nvSpPr>
        <p:spPr>
          <a:xfrm>
            <a:off x="9337920" y="3361399"/>
            <a:ext cx="1122040" cy="276999"/>
          </a:xfrm>
          <a:prstGeom prst="rect">
            <a:avLst/>
          </a:prstGeom>
          <a:noFill/>
        </p:spPr>
        <p:txBody>
          <a:bodyPr wrap="square" rtlCol="0">
            <a:spAutoFit/>
          </a:bodyPr>
          <a:lstStyle/>
          <a:p>
            <a:pPr algn="ctr"/>
            <a:r>
              <a:rPr kumimoji="1" lang="en-US" altLang="ja-JP" sz="1200" dirty="0"/>
              <a:t>SQL</a:t>
            </a:r>
            <a:endParaRPr kumimoji="1" lang="ja-JP" altLang="en-US" sz="1200" dirty="0"/>
          </a:p>
        </p:txBody>
      </p:sp>
      <p:cxnSp>
        <p:nvCxnSpPr>
          <p:cNvPr id="100" name="直線矢印コネクタ 99">
            <a:extLst>
              <a:ext uri="{FF2B5EF4-FFF2-40B4-BE49-F238E27FC236}">
                <a16:creationId xmlns:a16="http://schemas.microsoft.com/office/drawing/2014/main" id="{2992B19A-8460-32F9-F81E-5C581C95BC57}"/>
              </a:ext>
            </a:extLst>
          </p:cNvPr>
          <p:cNvCxnSpPr>
            <a:cxnSpLocks/>
          </p:cNvCxnSpPr>
          <p:nvPr/>
        </p:nvCxnSpPr>
        <p:spPr>
          <a:xfrm flipH="1">
            <a:off x="7455163" y="4218107"/>
            <a:ext cx="3128216"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01" name="テキスト ボックス 100">
            <a:extLst>
              <a:ext uri="{FF2B5EF4-FFF2-40B4-BE49-F238E27FC236}">
                <a16:creationId xmlns:a16="http://schemas.microsoft.com/office/drawing/2014/main" id="{BA3332FD-20F0-10C0-78E0-0BC2FEA19C84}"/>
              </a:ext>
            </a:extLst>
          </p:cNvPr>
          <p:cNvSpPr txBox="1"/>
          <p:nvPr/>
        </p:nvSpPr>
        <p:spPr>
          <a:xfrm>
            <a:off x="10693910" y="3000886"/>
            <a:ext cx="921635" cy="646331"/>
          </a:xfrm>
          <a:prstGeom prst="rect">
            <a:avLst/>
          </a:prstGeom>
          <a:noFill/>
        </p:spPr>
        <p:txBody>
          <a:bodyPr wrap="square" rtlCol="0">
            <a:spAutoFit/>
          </a:bodyPr>
          <a:lstStyle/>
          <a:p>
            <a:pPr algn="ctr"/>
            <a:r>
              <a:rPr kumimoji="1" lang="en-US" altLang="ja-JP" sz="1200" dirty="0"/>
              <a:t>LLM </a:t>
            </a:r>
            <a:r>
              <a:rPr kumimoji="1" lang="ja-JP" altLang="en-US" sz="1200" dirty="0"/>
              <a:t>に</a:t>
            </a:r>
            <a:endParaRPr kumimoji="1" lang="en-US" altLang="ja-JP" sz="1200" dirty="0"/>
          </a:p>
          <a:p>
            <a:pPr algn="ctr"/>
            <a:r>
              <a:rPr kumimoji="1" lang="ja-JP" altLang="en-US" sz="1200" dirty="0"/>
              <a:t>レコード</a:t>
            </a:r>
            <a:endParaRPr kumimoji="1" lang="en-US" altLang="ja-JP" sz="1200" dirty="0"/>
          </a:p>
          <a:p>
            <a:pPr algn="ctr"/>
            <a:r>
              <a:rPr kumimoji="1" lang="ja-JP" altLang="en-US" sz="1200" dirty="0"/>
              <a:t>投入</a:t>
            </a:r>
            <a:endParaRPr kumimoji="1" lang="en-US" altLang="ja-JP" sz="1200" dirty="0"/>
          </a:p>
        </p:txBody>
      </p:sp>
      <p:cxnSp>
        <p:nvCxnSpPr>
          <p:cNvPr id="102" name="直線矢印コネクタ 101">
            <a:extLst>
              <a:ext uri="{FF2B5EF4-FFF2-40B4-BE49-F238E27FC236}">
                <a16:creationId xmlns:a16="http://schemas.microsoft.com/office/drawing/2014/main" id="{35A94830-E4D7-865B-DEF1-9E9198B4E1E2}"/>
              </a:ext>
            </a:extLst>
          </p:cNvPr>
          <p:cNvCxnSpPr>
            <a:cxnSpLocks/>
          </p:cNvCxnSpPr>
          <p:nvPr/>
        </p:nvCxnSpPr>
        <p:spPr>
          <a:xfrm flipH="1" flipV="1">
            <a:off x="9910558" y="2452051"/>
            <a:ext cx="313268" cy="3405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4" name="直線矢印コネクタ 103">
            <a:extLst>
              <a:ext uri="{FF2B5EF4-FFF2-40B4-BE49-F238E27FC236}">
                <a16:creationId xmlns:a16="http://schemas.microsoft.com/office/drawing/2014/main" id="{4467E2BE-8568-46F1-1982-9664FB1AA955}"/>
              </a:ext>
            </a:extLst>
          </p:cNvPr>
          <p:cNvCxnSpPr>
            <a:cxnSpLocks/>
          </p:cNvCxnSpPr>
          <p:nvPr/>
        </p:nvCxnSpPr>
        <p:spPr>
          <a:xfrm flipH="1" flipV="1">
            <a:off x="10808442" y="3458997"/>
            <a:ext cx="335957" cy="3377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05" name="図 104" descr="アイコン&#10;&#10;自動的に生成された説明">
            <a:extLst>
              <a:ext uri="{FF2B5EF4-FFF2-40B4-BE49-F238E27FC236}">
                <a16:creationId xmlns:a16="http://schemas.microsoft.com/office/drawing/2014/main" id="{9F1D8398-573A-5B43-DF6A-B3989A683B64}"/>
              </a:ext>
            </a:extLst>
          </p:cNvPr>
          <p:cNvPicPr>
            <a:picLocks noChangeAspect="1"/>
          </p:cNvPicPr>
          <p:nvPr/>
        </p:nvPicPr>
        <p:blipFill>
          <a:blip r:embed="rId7"/>
          <a:stretch>
            <a:fillRect/>
          </a:stretch>
        </p:blipFill>
        <p:spPr>
          <a:xfrm>
            <a:off x="10763555" y="3823849"/>
            <a:ext cx="641341" cy="747658"/>
          </a:xfrm>
          <a:prstGeom prst="rect">
            <a:avLst/>
          </a:prstGeom>
        </p:spPr>
      </p:pic>
      <p:sp>
        <p:nvSpPr>
          <p:cNvPr id="106" name="テキスト ボックス 105">
            <a:extLst>
              <a:ext uri="{FF2B5EF4-FFF2-40B4-BE49-F238E27FC236}">
                <a16:creationId xmlns:a16="http://schemas.microsoft.com/office/drawing/2014/main" id="{6BBB382C-C79E-F910-44C1-B19A86C6DC30}"/>
              </a:ext>
            </a:extLst>
          </p:cNvPr>
          <p:cNvSpPr txBox="1"/>
          <p:nvPr/>
        </p:nvSpPr>
        <p:spPr>
          <a:xfrm>
            <a:off x="10583379" y="4606051"/>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cxnSp>
        <p:nvCxnSpPr>
          <p:cNvPr id="111" name="直線矢印コネクタ 110">
            <a:extLst>
              <a:ext uri="{FF2B5EF4-FFF2-40B4-BE49-F238E27FC236}">
                <a16:creationId xmlns:a16="http://schemas.microsoft.com/office/drawing/2014/main" id="{B4EB4B71-A86A-CDCD-443C-CED815532895}"/>
              </a:ext>
            </a:extLst>
          </p:cNvPr>
          <p:cNvCxnSpPr>
            <a:cxnSpLocks/>
            <a:endCxn id="106" idx="2"/>
          </p:cNvCxnSpPr>
          <p:nvPr/>
        </p:nvCxnSpPr>
        <p:spPr>
          <a:xfrm flipV="1">
            <a:off x="11144399" y="4883050"/>
            <a:ext cx="0" cy="58908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2" name="四角形: メモ 111">
            <a:extLst>
              <a:ext uri="{FF2B5EF4-FFF2-40B4-BE49-F238E27FC236}">
                <a16:creationId xmlns:a16="http://schemas.microsoft.com/office/drawing/2014/main" id="{46A5044C-F6D2-2091-150E-7299A06E9DD0}"/>
              </a:ext>
            </a:extLst>
          </p:cNvPr>
          <p:cNvSpPr/>
          <p:nvPr/>
        </p:nvSpPr>
        <p:spPr>
          <a:xfrm>
            <a:off x="10871801" y="5494708"/>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113" name="テキスト ボックス 112">
            <a:extLst>
              <a:ext uri="{FF2B5EF4-FFF2-40B4-BE49-F238E27FC236}">
                <a16:creationId xmlns:a16="http://schemas.microsoft.com/office/drawing/2014/main" id="{C21AFAD9-8A17-9908-3507-906E85728287}"/>
              </a:ext>
            </a:extLst>
          </p:cNvPr>
          <p:cNvSpPr txBox="1"/>
          <p:nvPr/>
        </p:nvSpPr>
        <p:spPr>
          <a:xfrm>
            <a:off x="10583379" y="6243522"/>
            <a:ext cx="1122040" cy="276999"/>
          </a:xfrm>
          <a:prstGeom prst="rect">
            <a:avLst/>
          </a:prstGeom>
          <a:noFill/>
        </p:spPr>
        <p:txBody>
          <a:bodyPr wrap="square" rtlCol="0">
            <a:spAutoFit/>
          </a:bodyPr>
          <a:lstStyle/>
          <a:p>
            <a:pPr algn="ctr"/>
            <a:r>
              <a:rPr kumimoji="1" lang="ja-JP" altLang="en-US" sz="1200" dirty="0"/>
              <a:t>回答</a:t>
            </a:r>
          </a:p>
        </p:txBody>
      </p:sp>
      <p:pic>
        <p:nvPicPr>
          <p:cNvPr id="114" name="図 113" descr="アイコン&#10;&#10;自動的に生成された説明">
            <a:extLst>
              <a:ext uri="{FF2B5EF4-FFF2-40B4-BE49-F238E27FC236}">
                <a16:creationId xmlns:a16="http://schemas.microsoft.com/office/drawing/2014/main" id="{7775D9CE-A036-357F-93E6-B851D55F0AF5}"/>
              </a:ext>
            </a:extLst>
          </p:cNvPr>
          <p:cNvPicPr>
            <a:picLocks noChangeAspect="1"/>
          </p:cNvPicPr>
          <p:nvPr/>
        </p:nvPicPr>
        <p:blipFill>
          <a:blip r:embed="rId7"/>
          <a:stretch>
            <a:fillRect/>
          </a:stretch>
        </p:blipFill>
        <p:spPr>
          <a:xfrm>
            <a:off x="10726535" y="5341415"/>
            <a:ext cx="290532" cy="338695"/>
          </a:xfrm>
          <a:prstGeom prst="rect">
            <a:avLst/>
          </a:prstGeom>
        </p:spPr>
      </p:pic>
      <p:sp>
        <p:nvSpPr>
          <p:cNvPr id="115" name="テキスト ボックス 114">
            <a:extLst>
              <a:ext uri="{FF2B5EF4-FFF2-40B4-BE49-F238E27FC236}">
                <a16:creationId xmlns:a16="http://schemas.microsoft.com/office/drawing/2014/main" id="{60B39644-3008-4202-582A-FA5FFA51EF1E}"/>
              </a:ext>
            </a:extLst>
          </p:cNvPr>
          <p:cNvSpPr txBox="1"/>
          <p:nvPr/>
        </p:nvSpPr>
        <p:spPr>
          <a:xfrm>
            <a:off x="7652399" y="2882674"/>
            <a:ext cx="499493" cy="307777"/>
          </a:xfrm>
          <a:prstGeom prst="rect">
            <a:avLst/>
          </a:prstGeom>
          <a:noFill/>
        </p:spPr>
        <p:txBody>
          <a:bodyPr wrap="square" rtlCol="0">
            <a:spAutoFit/>
          </a:bodyPr>
          <a:lstStyle/>
          <a:p>
            <a:r>
              <a:rPr kumimoji="1" lang="ja-JP" altLang="en-US" sz="1400" b="1" dirty="0"/>
              <a:t>②</a:t>
            </a:r>
          </a:p>
        </p:txBody>
      </p:sp>
      <p:pic>
        <p:nvPicPr>
          <p:cNvPr id="118" name="図 117">
            <a:extLst>
              <a:ext uri="{FF2B5EF4-FFF2-40B4-BE49-F238E27FC236}">
                <a16:creationId xmlns:a16="http://schemas.microsoft.com/office/drawing/2014/main" id="{2731803C-F756-E00C-C3F7-6A37C27FDFA5}"/>
              </a:ext>
            </a:extLst>
          </p:cNvPr>
          <p:cNvPicPr>
            <a:picLocks noChangeAspect="1"/>
          </p:cNvPicPr>
          <p:nvPr/>
        </p:nvPicPr>
        <p:blipFill>
          <a:blip r:embed="rId8"/>
          <a:stretch>
            <a:fillRect/>
          </a:stretch>
        </p:blipFill>
        <p:spPr>
          <a:xfrm>
            <a:off x="10298863" y="2831021"/>
            <a:ext cx="444093" cy="601200"/>
          </a:xfrm>
          <a:prstGeom prst="rect">
            <a:avLst/>
          </a:prstGeom>
        </p:spPr>
      </p:pic>
      <p:pic>
        <p:nvPicPr>
          <p:cNvPr id="119" name="コンテンツ プレースホルダー 79" descr="アイコン&#10;&#10;AI によって生成されたコンテンツは間違っている可能性があります。">
            <a:extLst>
              <a:ext uri="{FF2B5EF4-FFF2-40B4-BE49-F238E27FC236}">
                <a16:creationId xmlns:a16="http://schemas.microsoft.com/office/drawing/2014/main" id="{9945139C-3F69-2FDD-1F91-8DFDF06C3DFE}"/>
              </a:ext>
            </a:extLst>
          </p:cNvPr>
          <p:cNvPicPr>
            <a:picLocks noGrp="1" noChangeAspect="1"/>
          </p:cNvPicPr>
          <p:nvPr>
            <p:ph sz="quarter" idx="13"/>
          </p:nvPr>
        </p:nvPicPr>
        <p:blipFill>
          <a:blip r:embed="rId9"/>
          <a:srcRect r="53383" b="61405"/>
          <a:stretch/>
        </p:blipFill>
        <p:spPr>
          <a:xfrm>
            <a:off x="9559410" y="3135911"/>
            <a:ext cx="740158" cy="514518"/>
          </a:xfrm>
        </p:spPr>
      </p:pic>
      <p:cxnSp>
        <p:nvCxnSpPr>
          <p:cNvPr id="125" name="直線矢印コネクタ 124">
            <a:extLst>
              <a:ext uri="{FF2B5EF4-FFF2-40B4-BE49-F238E27FC236}">
                <a16:creationId xmlns:a16="http://schemas.microsoft.com/office/drawing/2014/main" id="{AB53D7B0-7AEC-7445-7209-8D35D9C6000F}"/>
              </a:ext>
            </a:extLst>
          </p:cNvPr>
          <p:cNvCxnSpPr>
            <a:cxnSpLocks/>
          </p:cNvCxnSpPr>
          <p:nvPr/>
        </p:nvCxnSpPr>
        <p:spPr>
          <a:xfrm>
            <a:off x="10207048" y="3627887"/>
            <a:ext cx="404709" cy="41362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8" name="テキスト ボックス 127">
            <a:extLst>
              <a:ext uri="{FF2B5EF4-FFF2-40B4-BE49-F238E27FC236}">
                <a16:creationId xmlns:a16="http://schemas.microsoft.com/office/drawing/2014/main" id="{C6209505-8C78-ACDA-D0C2-057A3E1107CA}"/>
              </a:ext>
            </a:extLst>
          </p:cNvPr>
          <p:cNvSpPr txBox="1"/>
          <p:nvPr/>
        </p:nvSpPr>
        <p:spPr>
          <a:xfrm>
            <a:off x="8974213" y="3366461"/>
            <a:ext cx="545662" cy="276999"/>
          </a:xfrm>
          <a:prstGeom prst="rect">
            <a:avLst/>
          </a:prstGeom>
          <a:noFill/>
        </p:spPr>
        <p:txBody>
          <a:bodyPr wrap="square" rtlCol="0">
            <a:spAutoFit/>
          </a:bodyPr>
          <a:lstStyle/>
          <a:p>
            <a:pPr algn="ctr"/>
            <a:r>
              <a:rPr kumimoji="1" lang="en-US" altLang="ja-JP" sz="1200" dirty="0"/>
              <a:t>SQL</a:t>
            </a:r>
          </a:p>
        </p:txBody>
      </p:sp>
      <p:sp>
        <p:nvSpPr>
          <p:cNvPr id="132" name="テキスト ボックス 131">
            <a:extLst>
              <a:ext uri="{FF2B5EF4-FFF2-40B4-BE49-F238E27FC236}">
                <a16:creationId xmlns:a16="http://schemas.microsoft.com/office/drawing/2014/main" id="{65D0CB89-21B2-125D-4339-49A9CBA7B8AE}"/>
              </a:ext>
            </a:extLst>
          </p:cNvPr>
          <p:cNvSpPr txBox="1"/>
          <p:nvPr/>
        </p:nvSpPr>
        <p:spPr>
          <a:xfrm>
            <a:off x="7143642" y="1374394"/>
            <a:ext cx="1922102" cy="276999"/>
          </a:xfrm>
          <a:prstGeom prst="rect">
            <a:avLst/>
          </a:prstGeom>
          <a:noFill/>
        </p:spPr>
        <p:txBody>
          <a:bodyPr wrap="square" rtlCol="0">
            <a:spAutoFit/>
          </a:bodyPr>
          <a:lstStyle/>
          <a:p>
            <a:pPr algn="ctr"/>
            <a:r>
              <a:rPr lang="ja-JP" altLang="en-US" sz="1200" dirty="0"/>
              <a:t>クエリ実行・データ登録</a:t>
            </a:r>
            <a:endParaRPr kumimoji="1" lang="en-US" altLang="ja-JP" sz="1200" dirty="0"/>
          </a:p>
        </p:txBody>
      </p:sp>
      <p:sp>
        <p:nvSpPr>
          <p:cNvPr id="133" name="テキスト ボックス 132">
            <a:extLst>
              <a:ext uri="{FF2B5EF4-FFF2-40B4-BE49-F238E27FC236}">
                <a16:creationId xmlns:a16="http://schemas.microsoft.com/office/drawing/2014/main" id="{3269FBB9-BC81-525C-5489-1CD58D37CE9F}"/>
              </a:ext>
            </a:extLst>
          </p:cNvPr>
          <p:cNvSpPr txBox="1"/>
          <p:nvPr/>
        </p:nvSpPr>
        <p:spPr>
          <a:xfrm>
            <a:off x="6983712" y="1217154"/>
            <a:ext cx="499493" cy="307777"/>
          </a:xfrm>
          <a:prstGeom prst="rect">
            <a:avLst/>
          </a:prstGeom>
          <a:noFill/>
        </p:spPr>
        <p:txBody>
          <a:bodyPr wrap="square" rtlCol="0">
            <a:spAutoFit/>
          </a:bodyPr>
          <a:lstStyle/>
          <a:p>
            <a:r>
              <a:rPr lang="ja-JP" altLang="en-US" sz="1400" b="1" dirty="0"/>
              <a:t>①</a:t>
            </a:r>
            <a:endParaRPr kumimoji="1" lang="ja-JP" altLang="en-US" sz="1400" b="1" dirty="0"/>
          </a:p>
        </p:txBody>
      </p:sp>
      <p:sp>
        <p:nvSpPr>
          <p:cNvPr id="60" name="吹き出し: 角を丸めた四角形 59">
            <a:extLst>
              <a:ext uri="{FF2B5EF4-FFF2-40B4-BE49-F238E27FC236}">
                <a16:creationId xmlns:a16="http://schemas.microsoft.com/office/drawing/2014/main" id="{4EBD3531-2F0F-8FB3-E349-5B5392546C8D}"/>
              </a:ext>
            </a:extLst>
          </p:cNvPr>
          <p:cNvSpPr/>
          <p:nvPr/>
        </p:nvSpPr>
        <p:spPr>
          <a:xfrm>
            <a:off x="2974847" y="4000684"/>
            <a:ext cx="3128216" cy="622066"/>
          </a:xfrm>
          <a:prstGeom prst="wedgeRoundRectCallout">
            <a:avLst>
              <a:gd name="adj1" fmla="val -57021"/>
              <a:gd name="adj2" fmla="val 47445"/>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en-US" altLang="ja-JP" sz="1100" dirty="0" err="1">
                <a:solidFill>
                  <a:schemeClr val="dk1"/>
                </a:solidFill>
              </a:rPr>
              <a:t>Dify</a:t>
            </a:r>
            <a:r>
              <a:rPr kumimoji="1" lang="en-US" altLang="ja-JP" sz="1100" dirty="0">
                <a:solidFill>
                  <a:schemeClr val="dk1"/>
                </a:solidFill>
              </a:rPr>
              <a:t> </a:t>
            </a:r>
            <a:r>
              <a:rPr kumimoji="1" lang="ja-JP" altLang="en-US" sz="1100" dirty="0">
                <a:solidFill>
                  <a:schemeClr val="dk1"/>
                </a:solidFill>
              </a:rPr>
              <a:t>とは別途でアプリを起動する必要があり、</a:t>
            </a:r>
            <a:endParaRPr kumimoji="1" lang="en-US" altLang="ja-JP" sz="1100" dirty="0">
              <a:solidFill>
                <a:schemeClr val="dk1"/>
              </a:solidFill>
            </a:endParaRPr>
          </a:p>
          <a:p>
            <a:pPr>
              <a:lnSpc>
                <a:spcPts val="1400"/>
              </a:lnSpc>
            </a:pPr>
            <a:r>
              <a:rPr kumimoji="1" lang="ja-JP" altLang="en-US" sz="1100" dirty="0">
                <a:solidFill>
                  <a:schemeClr val="dk1"/>
                </a:solidFill>
              </a:rPr>
              <a:t>メモリが逼迫する可能性が高いため、それらを</a:t>
            </a:r>
            <a:endParaRPr kumimoji="1" lang="en-US" altLang="ja-JP" sz="1100" dirty="0">
              <a:solidFill>
                <a:schemeClr val="dk1"/>
              </a:solidFill>
            </a:endParaRPr>
          </a:p>
          <a:p>
            <a:pPr>
              <a:lnSpc>
                <a:spcPts val="1400"/>
              </a:lnSpc>
            </a:pPr>
            <a:r>
              <a:rPr lang="ja-JP" altLang="en-US" sz="1100" dirty="0"/>
              <a:t>考慮してスペックを検討する</a:t>
            </a:r>
            <a:endParaRPr kumimoji="1" lang="ja-JP" altLang="en-US" sz="1100" dirty="0">
              <a:solidFill>
                <a:schemeClr val="dk1"/>
              </a:solidFill>
            </a:endParaRPr>
          </a:p>
        </p:txBody>
      </p:sp>
      <p:sp>
        <p:nvSpPr>
          <p:cNvPr id="2" name="正方形/長方形 1">
            <a:extLst>
              <a:ext uri="{FF2B5EF4-FFF2-40B4-BE49-F238E27FC236}">
                <a16:creationId xmlns:a16="http://schemas.microsoft.com/office/drawing/2014/main" id="{19446535-EE7B-AFF9-DBC3-8CF89E695B18}"/>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290790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D9A6C-27FE-476E-A670-C9D0B81804C5}"/>
            </a:ext>
          </a:extLst>
        </p:cNvPr>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FD9A85D1-1178-5ACE-4CEC-75736666FB2F}"/>
              </a:ext>
            </a:extLst>
          </p:cNvPr>
          <p:cNvSpPr/>
          <p:nvPr/>
        </p:nvSpPr>
        <p:spPr>
          <a:xfrm>
            <a:off x="245806" y="908049"/>
            <a:ext cx="6670453" cy="5558514"/>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1AB057FC-62BF-BBB2-E068-6CE00779EF23}"/>
              </a:ext>
            </a:extLst>
          </p:cNvPr>
          <p:cNvSpPr>
            <a:spLocks noGrp="1"/>
          </p:cNvSpPr>
          <p:nvPr>
            <p:ph type="title"/>
          </p:nvPr>
        </p:nvSpPr>
        <p:spPr>
          <a:xfrm>
            <a:off x="345404" y="407406"/>
            <a:ext cx="11512163" cy="388990"/>
          </a:xfrm>
        </p:spPr>
        <p:txBody>
          <a:bodyPr>
            <a:normAutofit fontScale="90000"/>
          </a:bodyPr>
          <a:lstStyle/>
          <a:p>
            <a:r>
              <a:rPr kumimoji="1" lang="ja-JP" altLang="en-US" dirty="0"/>
              <a:t>シーケンス図作成の要点</a:t>
            </a:r>
          </a:p>
        </p:txBody>
      </p:sp>
      <p:sp>
        <p:nvSpPr>
          <p:cNvPr id="16" name="矢印: 下 15">
            <a:extLst>
              <a:ext uri="{FF2B5EF4-FFF2-40B4-BE49-F238E27FC236}">
                <a16:creationId xmlns:a16="http://schemas.microsoft.com/office/drawing/2014/main" id="{51E851CA-451D-7DE3-1177-D6F5D01B5F9F}"/>
              </a:ext>
            </a:extLst>
          </p:cNvPr>
          <p:cNvSpPr/>
          <p:nvPr/>
        </p:nvSpPr>
        <p:spPr>
          <a:xfrm>
            <a:off x="1018038" y="2292976"/>
            <a:ext cx="246222" cy="546847"/>
          </a:xfrm>
          <a:prstGeom prst="downArrow">
            <a:avLst/>
          </a:prstGeom>
          <a:solidFill>
            <a:schemeClr val="bg1">
              <a:lumMod val="8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角を丸めた四角形 5">
            <a:extLst>
              <a:ext uri="{FF2B5EF4-FFF2-40B4-BE49-F238E27FC236}">
                <a16:creationId xmlns:a16="http://schemas.microsoft.com/office/drawing/2014/main" id="{CB7A125C-DF75-70A9-C1B5-8494FC09D740}"/>
              </a:ext>
            </a:extLst>
          </p:cNvPr>
          <p:cNvSpPr/>
          <p:nvPr/>
        </p:nvSpPr>
        <p:spPr>
          <a:xfrm>
            <a:off x="2047496" y="1882429"/>
            <a:ext cx="4514296" cy="879077"/>
          </a:xfrm>
          <a:prstGeom prst="wedgeRoundRectCallout">
            <a:avLst>
              <a:gd name="adj1" fmla="val -55983"/>
              <a:gd name="adj2" fmla="val 44144"/>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業務フローを基に</a:t>
            </a:r>
            <a:r>
              <a:rPr lang="en-US" altLang="ja-JP" sz="1100" b="1" dirty="0">
                <a:solidFill>
                  <a:schemeClr val="accent3">
                    <a:lumMod val="75000"/>
                  </a:schemeClr>
                </a:solidFill>
              </a:rPr>
              <a:t>AI</a:t>
            </a:r>
            <a:r>
              <a:rPr lang="ja-JP" altLang="en-US" sz="1100" b="1" dirty="0">
                <a:solidFill>
                  <a:schemeClr val="accent3">
                    <a:lumMod val="75000"/>
                  </a:schemeClr>
                </a:solidFill>
              </a:rPr>
              <a:t>エージェントの作業内容を確認</a:t>
            </a:r>
            <a:endParaRPr kumimoji="1" lang="en-US" altLang="ja-JP" sz="1100" b="1" dirty="0">
              <a:solidFill>
                <a:schemeClr val="accent3">
                  <a:lumMod val="75000"/>
                </a:schemeClr>
              </a:solidFill>
            </a:endParaRPr>
          </a:p>
          <a:p>
            <a:pPr>
              <a:lnSpc>
                <a:spcPts val="1400"/>
              </a:lnSpc>
            </a:pPr>
            <a:r>
              <a:rPr lang="ja-JP" altLang="en-US" sz="1100" dirty="0">
                <a:solidFill>
                  <a:schemeClr val="tx1"/>
                </a:solidFill>
              </a:rPr>
              <a:t>　　・ユーザーからどのような入力を受け取るのか</a:t>
            </a:r>
            <a:endParaRPr lang="en-US" altLang="ja-JP" sz="1100" dirty="0">
              <a:solidFill>
                <a:schemeClr val="tx1"/>
              </a:solidFill>
            </a:endParaRPr>
          </a:p>
          <a:p>
            <a:pPr>
              <a:lnSpc>
                <a:spcPts val="1400"/>
              </a:lnSpc>
            </a:pPr>
            <a:r>
              <a:rPr lang="ja-JP" altLang="en-US" sz="1100" dirty="0">
                <a:solidFill>
                  <a:schemeClr val="tx1"/>
                </a:solidFill>
              </a:rPr>
              <a:t>　　　　　⇒ 入力された内容を分析して後続の処理はどうなるか</a:t>
            </a:r>
            <a:endParaRPr lang="en-US" altLang="ja-JP" sz="1100" dirty="0">
              <a:solidFill>
                <a:schemeClr val="tx1"/>
              </a:solidFill>
            </a:endParaRPr>
          </a:p>
          <a:p>
            <a:pPr>
              <a:lnSpc>
                <a:spcPts val="1400"/>
              </a:lnSpc>
            </a:pPr>
            <a:r>
              <a:rPr lang="ja-JP" altLang="en-US" sz="1100" dirty="0">
                <a:solidFill>
                  <a:schemeClr val="tx1"/>
                </a:solidFill>
              </a:rPr>
              <a:t>　　　　　⇒ 最終的な</a:t>
            </a:r>
            <a:r>
              <a:rPr lang="en-US" altLang="ja-JP" sz="1100" dirty="0">
                <a:solidFill>
                  <a:schemeClr val="tx1"/>
                </a:solidFill>
              </a:rPr>
              <a:t>AI</a:t>
            </a:r>
            <a:r>
              <a:rPr lang="ja-JP" altLang="en-US" sz="1100" dirty="0">
                <a:solidFill>
                  <a:schemeClr val="tx1"/>
                </a:solidFill>
              </a:rPr>
              <a:t>エージェントの出力内容はどうなるか</a:t>
            </a:r>
            <a:endParaRPr kumimoji="1" lang="ja-JP" altLang="en-US" sz="1100" dirty="0">
              <a:solidFill>
                <a:schemeClr val="dk1"/>
              </a:solidFill>
            </a:endParaRPr>
          </a:p>
        </p:txBody>
      </p:sp>
      <p:sp>
        <p:nvSpPr>
          <p:cNvPr id="3" name="四角形: 角を丸くする 2">
            <a:extLst>
              <a:ext uri="{FF2B5EF4-FFF2-40B4-BE49-F238E27FC236}">
                <a16:creationId xmlns:a16="http://schemas.microsoft.com/office/drawing/2014/main" id="{06D03947-CDA4-7378-DCFD-61C453D37AFC}"/>
              </a:ext>
            </a:extLst>
          </p:cNvPr>
          <p:cNvSpPr/>
          <p:nvPr/>
        </p:nvSpPr>
        <p:spPr>
          <a:xfrm>
            <a:off x="589246" y="1178212"/>
            <a:ext cx="1103784" cy="1025524"/>
          </a:xfrm>
          <a:prstGeom prst="roundRect">
            <a:avLst>
              <a:gd name="adj" fmla="val 5741"/>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b="1" dirty="0">
                <a:solidFill>
                  <a:schemeClr val="accent6">
                    <a:lumMod val="75000"/>
                  </a:schemeClr>
                </a:solidFill>
              </a:rPr>
              <a:t>作成開始</a:t>
            </a:r>
          </a:p>
        </p:txBody>
      </p:sp>
      <p:pic>
        <p:nvPicPr>
          <p:cNvPr id="7" name="図 6" descr="挿絵 が含まれている画像&#10;&#10;AI によって生成されたコンテンツは間違っている可能性があります。">
            <a:extLst>
              <a:ext uri="{FF2B5EF4-FFF2-40B4-BE49-F238E27FC236}">
                <a16:creationId xmlns:a16="http://schemas.microsoft.com/office/drawing/2014/main" id="{8DFDAF73-D8C2-2CB3-3324-437175D0F79E}"/>
              </a:ext>
            </a:extLst>
          </p:cNvPr>
          <p:cNvPicPr>
            <a:picLocks noChangeAspect="1"/>
          </p:cNvPicPr>
          <p:nvPr/>
        </p:nvPicPr>
        <p:blipFill>
          <a:blip r:embed="rId2"/>
          <a:stretch>
            <a:fillRect/>
          </a:stretch>
        </p:blipFill>
        <p:spPr>
          <a:xfrm>
            <a:off x="876002" y="1259747"/>
            <a:ext cx="530271" cy="612521"/>
          </a:xfrm>
          <a:prstGeom prst="rect">
            <a:avLst/>
          </a:prstGeom>
        </p:spPr>
      </p:pic>
      <p:sp>
        <p:nvSpPr>
          <p:cNvPr id="9" name="フッター プレースホルダー 3">
            <a:extLst>
              <a:ext uri="{FF2B5EF4-FFF2-40B4-BE49-F238E27FC236}">
                <a16:creationId xmlns:a16="http://schemas.microsoft.com/office/drawing/2014/main" id="{6C345AA5-E95D-17E4-4E40-2DE32C58B7BB}"/>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2350F7CB-6668-6A54-A28D-4B4A27359A9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11</a:t>
            </a:fld>
            <a:endParaRPr kumimoji="1" lang="ja-JP" altLang="en-US"/>
          </a:p>
        </p:txBody>
      </p:sp>
      <p:grpSp>
        <p:nvGrpSpPr>
          <p:cNvPr id="43" name="グループ化 42">
            <a:extLst>
              <a:ext uri="{FF2B5EF4-FFF2-40B4-BE49-F238E27FC236}">
                <a16:creationId xmlns:a16="http://schemas.microsoft.com/office/drawing/2014/main" id="{7038AA88-3135-E55C-6A9C-0F922969A0AE}"/>
              </a:ext>
            </a:extLst>
          </p:cNvPr>
          <p:cNvGrpSpPr/>
          <p:nvPr/>
        </p:nvGrpSpPr>
        <p:grpSpPr>
          <a:xfrm>
            <a:off x="850294" y="2917093"/>
            <a:ext cx="555979" cy="260728"/>
            <a:chOff x="6005919" y="1329216"/>
            <a:chExt cx="2025613" cy="801688"/>
          </a:xfrm>
        </p:grpSpPr>
        <p:sp>
          <p:nvSpPr>
            <p:cNvPr id="44" name="四角形: メモ 43">
              <a:extLst>
                <a:ext uri="{FF2B5EF4-FFF2-40B4-BE49-F238E27FC236}">
                  <a16:creationId xmlns:a16="http://schemas.microsoft.com/office/drawing/2014/main" id="{483D7F33-604B-1C6D-AFC5-445684D5182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45" name="テキスト ボックス 44">
              <a:extLst>
                <a:ext uri="{FF2B5EF4-FFF2-40B4-BE49-F238E27FC236}">
                  <a16:creationId xmlns:a16="http://schemas.microsoft.com/office/drawing/2014/main" id="{075900EA-0A47-6133-F73E-EF192AD077D9}"/>
                </a:ext>
              </a:extLst>
            </p:cNvPr>
            <p:cNvSpPr txBox="1"/>
            <p:nvPr/>
          </p:nvSpPr>
          <p:spPr>
            <a:xfrm>
              <a:off x="6005919" y="1368127"/>
              <a:ext cx="2025613" cy="660419"/>
            </a:xfrm>
            <a:prstGeom prst="rect">
              <a:avLst/>
            </a:prstGeom>
            <a:noFill/>
          </p:spPr>
          <p:txBody>
            <a:bodyPr wrap="square">
              <a:spAutoFit/>
            </a:bodyPr>
            <a:lstStyle/>
            <a:p>
              <a:pPr algn="ctr"/>
              <a:r>
                <a:rPr kumimoji="1" lang="en-US" altLang="ja-JP" sz="1000" dirty="0">
                  <a:solidFill>
                    <a:schemeClr val="dk1"/>
                  </a:solidFill>
                </a:rPr>
                <a:t>------</a:t>
              </a:r>
              <a:endParaRPr kumimoji="1" lang="ja-JP" altLang="en-US" sz="1000" dirty="0">
                <a:solidFill>
                  <a:schemeClr val="dk1"/>
                </a:solidFill>
              </a:endParaRPr>
            </a:p>
          </p:txBody>
        </p:sp>
      </p:grpSp>
      <p:sp>
        <p:nvSpPr>
          <p:cNvPr id="71" name="吹き出し: 角を丸めた四角形 70">
            <a:extLst>
              <a:ext uri="{FF2B5EF4-FFF2-40B4-BE49-F238E27FC236}">
                <a16:creationId xmlns:a16="http://schemas.microsoft.com/office/drawing/2014/main" id="{9C614ED0-7513-BE37-747F-BDA1E6A876C8}"/>
              </a:ext>
            </a:extLst>
          </p:cNvPr>
          <p:cNvSpPr/>
          <p:nvPr/>
        </p:nvSpPr>
        <p:spPr>
          <a:xfrm>
            <a:off x="2056938" y="4637131"/>
            <a:ext cx="4514295" cy="1088244"/>
          </a:xfrm>
          <a:prstGeom prst="wedgeRoundRectCallout">
            <a:avLst>
              <a:gd name="adj1" fmla="val -56777"/>
              <a:gd name="adj2" fmla="val 37787"/>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利用するツールの確認</a:t>
            </a:r>
            <a:endParaRPr lang="en-US" altLang="ja-JP" sz="1100" b="1" dirty="0">
              <a:solidFill>
                <a:schemeClr val="accent3">
                  <a:lumMod val="75000"/>
                </a:schemeClr>
              </a:solidFill>
            </a:endParaRPr>
          </a:p>
          <a:p>
            <a:pPr>
              <a:lnSpc>
                <a:spcPts val="1400"/>
              </a:lnSpc>
            </a:pPr>
            <a:r>
              <a:rPr lang="ja-JP" altLang="en-US" sz="1100" dirty="0">
                <a:solidFill>
                  <a:schemeClr val="tx1"/>
                </a:solidFill>
              </a:rPr>
              <a:t>　　・</a:t>
            </a:r>
            <a:r>
              <a:rPr lang="en-US" altLang="ja-JP" sz="1100" dirty="0">
                <a:solidFill>
                  <a:schemeClr val="tx1"/>
                </a:solidFill>
              </a:rPr>
              <a:t>AI</a:t>
            </a:r>
            <a:r>
              <a:rPr lang="ja-JP" altLang="en-US" sz="1100" dirty="0">
                <a:solidFill>
                  <a:schemeClr val="tx1"/>
                </a:solidFill>
              </a:rPr>
              <a:t>エージェントが利用するツールを明確にする</a:t>
            </a:r>
            <a:endParaRPr lang="en-US" altLang="ja-JP" sz="1100" dirty="0">
              <a:solidFill>
                <a:schemeClr val="tx1"/>
              </a:solidFill>
            </a:endParaRPr>
          </a:p>
          <a:p>
            <a:pPr>
              <a:lnSpc>
                <a:spcPts val="1400"/>
              </a:lnSpc>
            </a:pPr>
            <a:r>
              <a:rPr lang="ja-JP" altLang="en-US" sz="1100" dirty="0">
                <a:solidFill>
                  <a:schemeClr val="tx1"/>
                </a:solidFill>
              </a:rPr>
              <a:t>　　・各ツールの実行はどのタイミングになるのかを明確にする</a:t>
            </a:r>
            <a:endParaRPr lang="en-US" altLang="ja-JP" sz="1100" dirty="0">
              <a:solidFill>
                <a:schemeClr val="tx1"/>
              </a:solidFill>
            </a:endParaRPr>
          </a:p>
          <a:p>
            <a:pPr>
              <a:lnSpc>
                <a:spcPts val="1400"/>
              </a:lnSpc>
            </a:pPr>
            <a:r>
              <a:rPr lang="ja-JP" altLang="en-US" sz="1100" dirty="0">
                <a:solidFill>
                  <a:schemeClr val="tx1"/>
                </a:solidFill>
              </a:rPr>
              <a:t>　　　　　⇒ 例：「ユーザーの質問を受け取った後に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a:p>
            <a:pPr>
              <a:lnSpc>
                <a:spcPts val="1400"/>
              </a:lnSpc>
            </a:pPr>
            <a:r>
              <a:rPr lang="ja-JP" altLang="en-US" sz="1100" dirty="0">
                <a:solidFill>
                  <a:schemeClr val="tx1"/>
                </a:solidFill>
              </a:rPr>
              <a:t>　　　　　⇒ 例：「特定の質問が入力された際に</a:t>
            </a:r>
            <a:r>
              <a:rPr lang="en-US" altLang="ja-JP" sz="1100" dirty="0">
                <a:solidFill>
                  <a:schemeClr val="tx1"/>
                </a:solidFill>
              </a:rPr>
              <a:t>API</a:t>
            </a:r>
            <a:r>
              <a:rPr lang="ja-JP" altLang="en-US" sz="1100" dirty="0">
                <a:solidFill>
                  <a:schemeClr val="tx1"/>
                </a:solidFill>
              </a:rPr>
              <a:t>を呼ぶ」</a:t>
            </a:r>
            <a:endParaRPr lang="en-US" altLang="ja-JP" sz="1100" dirty="0">
              <a:solidFill>
                <a:schemeClr val="tx1"/>
              </a:solidFill>
            </a:endParaRPr>
          </a:p>
        </p:txBody>
      </p:sp>
      <p:pic>
        <p:nvPicPr>
          <p:cNvPr id="57" name="図 56" descr="テキスト&#10;&#10;自動的に生成された説明">
            <a:extLst>
              <a:ext uri="{FF2B5EF4-FFF2-40B4-BE49-F238E27FC236}">
                <a16:creationId xmlns:a16="http://schemas.microsoft.com/office/drawing/2014/main" id="{EEC509D5-C295-7205-A062-C7557CB9FDEF}"/>
              </a:ext>
            </a:extLst>
          </p:cNvPr>
          <p:cNvPicPr>
            <a:picLocks noChangeAspect="1"/>
          </p:cNvPicPr>
          <p:nvPr/>
        </p:nvPicPr>
        <p:blipFill>
          <a:blip r:embed="rId3"/>
          <a:stretch>
            <a:fillRect/>
          </a:stretch>
        </p:blipFill>
        <p:spPr>
          <a:xfrm>
            <a:off x="842963" y="5631087"/>
            <a:ext cx="641033" cy="637727"/>
          </a:xfrm>
          <a:prstGeom prst="rect">
            <a:avLst/>
          </a:prstGeom>
        </p:spPr>
      </p:pic>
      <p:sp>
        <p:nvSpPr>
          <p:cNvPr id="72" name="吹き出し: 角を丸めた四角形 71">
            <a:extLst>
              <a:ext uri="{FF2B5EF4-FFF2-40B4-BE49-F238E27FC236}">
                <a16:creationId xmlns:a16="http://schemas.microsoft.com/office/drawing/2014/main" id="{917B5B60-3F0D-34D1-1767-3F392AD60676}"/>
              </a:ext>
            </a:extLst>
          </p:cNvPr>
          <p:cNvSpPr/>
          <p:nvPr/>
        </p:nvSpPr>
        <p:spPr>
          <a:xfrm>
            <a:off x="2056939" y="3171486"/>
            <a:ext cx="4514295" cy="1055665"/>
          </a:xfrm>
          <a:prstGeom prst="wedgeRoundRectCallout">
            <a:avLst>
              <a:gd name="adj1" fmla="val -56975"/>
              <a:gd name="adj2" fmla="val 37873"/>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b="1" dirty="0">
                <a:solidFill>
                  <a:schemeClr val="accent3">
                    <a:lumMod val="75000"/>
                  </a:schemeClr>
                </a:solidFill>
              </a:rPr>
              <a:t>ケースごとの大まかなシーケンス洗い出し</a:t>
            </a:r>
            <a:endParaRPr lang="en-US" altLang="ja-JP" sz="1100" b="1" dirty="0">
              <a:solidFill>
                <a:schemeClr val="accent3">
                  <a:lumMod val="75000"/>
                </a:schemeClr>
              </a:solidFill>
            </a:endParaRPr>
          </a:p>
          <a:p>
            <a:pPr>
              <a:lnSpc>
                <a:spcPts val="1400"/>
              </a:lnSpc>
            </a:pPr>
            <a:r>
              <a:rPr lang="ja-JP" altLang="en-US" sz="1100" dirty="0">
                <a:solidFill>
                  <a:schemeClr val="tx1"/>
                </a:solidFill>
              </a:rPr>
              <a:t>　　・最も一般的な処理フローを明確にする</a:t>
            </a:r>
            <a:endParaRPr lang="en-US" altLang="ja-JP" sz="1100" dirty="0">
              <a:solidFill>
                <a:schemeClr val="tx1"/>
              </a:solidFill>
            </a:endParaRPr>
          </a:p>
          <a:p>
            <a:pPr>
              <a:lnSpc>
                <a:spcPts val="1400"/>
              </a:lnSpc>
            </a:pPr>
            <a:r>
              <a:rPr lang="ja-JP" altLang="en-US" sz="1100" dirty="0">
                <a:solidFill>
                  <a:schemeClr val="tx1"/>
                </a:solidFill>
              </a:rPr>
              <a:t>　　　　　⇒ 例：「</a:t>
            </a:r>
            <a:r>
              <a:rPr lang="ja-JP" altLang="en-US" sz="1100" dirty="0"/>
              <a:t>ユーザーが天気を聞く</a:t>
            </a:r>
            <a:endParaRPr lang="en-US" altLang="ja-JP" sz="1100" dirty="0"/>
          </a:p>
          <a:p>
            <a:pPr>
              <a:lnSpc>
                <a:spcPts val="1400"/>
              </a:lnSpc>
            </a:pPr>
            <a:r>
              <a:rPr lang="ja-JP" altLang="en-US" sz="1100" dirty="0"/>
              <a:t>　　　　　　　　　　→ </a:t>
            </a:r>
            <a:r>
              <a:rPr lang="en-US" altLang="ja-JP" sz="1100" dirty="0"/>
              <a:t>AI</a:t>
            </a:r>
            <a:r>
              <a:rPr lang="ja-JP" altLang="en-US" sz="1100" dirty="0"/>
              <a:t>が天気</a:t>
            </a:r>
            <a:r>
              <a:rPr lang="en-US" altLang="ja-JP" sz="1100" dirty="0"/>
              <a:t>API</a:t>
            </a:r>
            <a:r>
              <a:rPr lang="ja-JP" altLang="en-US" sz="1100" dirty="0"/>
              <a:t>に問い合わせ → 応答を返す</a:t>
            </a:r>
            <a:r>
              <a:rPr lang="ja-JP" altLang="en-US" sz="1100" dirty="0">
                <a:solidFill>
                  <a:schemeClr val="tx1"/>
                </a:solidFill>
              </a:rPr>
              <a:t>」</a:t>
            </a:r>
            <a:endParaRPr lang="en-US" altLang="ja-JP" sz="1100" dirty="0">
              <a:solidFill>
                <a:schemeClr val="tx1"/>
              </a:solidFill>
            </a:endParaRPr>
          </a:p>
          <a:p>
            <a:pPr>
              <a:lnSpc>
                <a:spcPts val="1400"/>
              </a:lnSpc>
            </a:pPr>
            <a:r>
              <a:rPr lang="ja-JP" altLang="en-US" sz="1100" dirty="0">
                <a:solidFill>
                  <a:schemeClr val="tx1"/>
                </a:solidFill>
              </a:rPr>
              <a:t>　　・ケースごとの分岐点を明確にする</a:t>
            </a:r>
            <a:endParaRPr lang="en-US" altLang="ja-JP" sz="1100" dirty="0">
              <a:solidFill>
                <a:schemeClr val="tx1"/>
              </a:solidFill>
            </a:endParaRPr>
          </a:p>
        </p:txBody>
      </p:sp>
      <p:pic>
        <p:nvPicPr>
          <p:cNvPr id="60" name="図 59" descr="図形 が含まれている画像&#10;&#10;AI によって生成されたコンテンツは間違っている可能性があります。">
            <a:extLst>
              <a:ext uri="{FF2B5EF4-FFF2-40B4-BE49-F238E27FC236}">
                <a16:creationId xmlns:a16="http://schemas.microsoft.com/office/drawing/2014/main" id="{FDF5B120-5B7E-3DA3-AD6A-1CF6B121F10A}"/>
              </a:ext>
            </a:extLst>
          </p:cNvPr>
          <p:cNvPicPr>
            <a:picLocks noChangeAspect="1"/>
          </p:cNvPicPr>
          <p:nvPr/>
        </p:nvPicPr>
        <p:blipFill>
          <a:blip r:embed="rId4"/>
          <a:stretch>
            <a:fillRect/>
          </a:stretch>
        </p:blipFill>
        <p:spPr>
          <a:xfrm>
            <a:off x="589247" y="4214182"/>
            <a:ext cx="1103783" cy="582897"/>
          </a:xfrm>
          <a:prstGeom prst="rect">
            <a:avLst/>
          </a:prstGeom>
        </p:spPr>
      </p:pic>
      <p:sp>
        <p:nvSpPr>
          <p:cNvPr id="8" name="四角形: 角を丸くする 7">
            <a:extLst>
              <a:ext uri="{FF2B5EF4-FFF2-40B4-BE49-F238E27FC236}">
                <a16:creationId xmlns:a16="http://schemas.microsoft.com/office/drawing/2014/main" id="{DAF5D09A-C6AA-EBFB-CB09-9BE8A2961F45}"/>
              </a:ext>
            </a:extLst>
          </p:cNvPr>
          <p:cNvSpPr/>
          <p:nvPr/>
        </p:nvSpPr>
        <p:spPr>
          <a:xfrm>
            <a:off x="7231101" y="2017060"/>
            <a:ext cx="4626466" cy="4370554"/>
          </a:xfrm>
          <a:prstGeom prst="roundRect">
            <a:avLst>
              <a:gd name="adj" fmla="val 8456"/>
            </a:avLst>
          </a:prstGeom>
          <a:solidFill>
            <a:schemeClr val="bg1">
              <a:lumMod val="95000"/>
            </a:schemeClr>
          </a:solidFill>
          <a:ln w="9525">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400" b="1" dirty="0">
                <a:solidFill>
                  <a:schemeClr val="accent5">
                    <a:lumMod val="50000"/>
                  </a:schemeClr>
                </a:solidFill>
              </a:rPr>
              <a:t>シーケンス図</a:t>
            </a:r>
          </a:p>
        </p:txBody>
      </p:sp>
      <p:pic>
        <p:nvPicPr>
          <p:cNvPr id="18" name="グラフィックス 17" descr="採鉱用工具 単色塗りつぶし">
            <a:extLst>
              <a:ext uri="{FF2B5EF4-FFF2-40B4-BE49-F238E27FC236}">
                <a16:creationId xmlns:a16="http://schemas.microsoft.com/office/drawing/2014/main" id="{0B017C38-0E5F-5501-AF1C-6CFBE9CF3C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246" y="5454575"/>
            <a:ext cx="500464" cy="541600"/>
          </a:xfrm>
          <a:prstGeom prst="rect">
            <a:avLst/>
          </a:prstGeom>
        </p:spPr>
      </p:pic>
      <p:pic>
        <p:nvPicPr>
          <p:cNvPr id="19" name="図 18" descr="アイコン&#10;&#10;自動的に生成された説明">
            <a:extLst>
              <a:ext uri="{FF2B5EF4-FFF2-40B4-BE49-F238E27FC236}">
                <a16:creationId xmlns:a16="http://schemas.microsoft.com/office/drawing/2014/main" id="{CACD9841-B1BD-8721-8E38-D416A6F5668E}"/>
              </a:ext>
            </a:extLst>
          </p:cNvPr>
          <p:cNvPicPr>
            <a:picLocks noChangeAspect="1"/>
          </p:cNvPicPr>
          <p:nvPr/>
        </p:nvPicPr>
        <p:blipFill>
          <a:blip r:embed="rId7"/>
          <a:srcRect l="24619" t="54203" r="20425"/>
          <a:stretch/>
        </p:blipFill>
        <p:spPr>
          <a:xfrm>
            <a:off x="1057422" y="2974648"/>
            <a:ext cx="598320" cy="486764"/>
          </a:xfrm>
          <a:prstGeom prst="rect">
            <a:avLst/>
          </a:prstGeom>
        </p:spPr>
      </p:pic>
      <p:sp>
        <p:nvSpPr>
          <p:cNvPr id="34" name="矢印: 下 33">
            <a:extLst>
              <a:ext uri="{FF2B5EF4-FFF2-40B4-BE49-F238E27FC236}">
                <a16:creationId xmlns:a16="http://schemas.microsoft.com/office/drawing/2014/main" id="{7A99D513-8788-3A06-CB81-8161F95E3088}"/>
              </a:ext>
            </a:extLst>
          </p:cNvPr>
          <p:cNvSpPr/>
          <p:nvPr/>
        </p:nvSpPr>
        <p:spPr>
          <a:xfrm>
            <a:off x="1022110" y="3565835"/>
            <a:ext cx="246222" cy="546847"/>
          </a:xfrm>
          <a:prstGeom prst="downArrow">
            <a:avLst/>
          </a:prstGeom>
          <a:solidFill>
            <a:schemeClr val="bg1">
              <a:lumMod val="50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5" name="矢印: 下 34">
            <a:extLst>
              <a:ext uri="{FF2B5EF4-FFF2-40B4-BE49-F238E27FC236}">
                <a16:creationId xmlns:a16="http://schemas.microsoft.com/office/drawing/2014/main" id="{D96720B3-563E-7299-CCE1-065387B7CD4D}"/>
              </a:ext>
            </a:extLst>
          </p:cNvPr>
          <p:cNvSpPr/>
          <p:nvPr/>
        </p:nvSpPr>
        <p:spPr>
          <a:xfrm>
            <a:off x="1018274" y="4811550"/>
            <a:ext cx="246222" cy="546847"/>
          </a:xfrm>
          <a:prstGeom prst="downArrow">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6" name="矢印: 下 35">
            <a:extLst>
              <a:ext uri="{FF2B5EF4-FFF2-40B4-BE49-F238E27FC236}">
                <a16:creationId xmlns:a16="http://schemas.microsoft.com/office/drawing/2014/main" id="{97464D88-8FA9-20E0-475A-EBD2F5681F3C}"/>
              </a:ext>
            </a:extLst>
          </p:cNvPr>
          <p:cNvSpPr/>
          <p:nvPr/>
        </p:nvSpPr>
        <p:spPr>
          <a:xfrm rot="16200000">
            <a:off x="4279313" y="3280622"/>
            <a:ext cx="246222" cy="5431105"/>
          </a:xfrm>
          <a:prstGeom prst="downArrow">
            <a:avLst/>
          </a:prstGeom>
          <a:solidFill>
            <a:schemeClr val="tx1">
              <a:lumMod val="95000"/>
              <a:lumOff val="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39" name="図 38">
            <a:extLst>
              <a:ext uri="{FF2B5EF4-FFF2-40B4-BE49-F238E27FC236}">
                <a16:creationId xmlns:a16="http://schemas.microsoft.com/office/drawing/2014/main" id="{617BC0D4-C297-79F5-59B3-5DD3E356EF27}"/>
              </a:ext>
            </a:extLst>
          </p:cNvPr>
          <p:cNvPicPr>
            <a:picLocks noChangeAspect="1"/>
          </p:cNvPicPr>
          <p:nvPr/>
        </p:nvPicPr>
        <p:blipFill>
          <a:blip r:embed="rId8"/>
          <a:srcRect l="1636" t="5303" r="3794" b="5115"/>
          <a:stretch/>
        </p:blipFill>
        <p:spPr>
          <a:xfrm>
            <a:off x="7704866" y="3860946"/>
            <a:ext cx="4007318" cy="2135228"/>
          </a:xfrm>
          <a:prstGeom prst="rect">
            <a:avLst/>
          </a:prstGeom>
          <a:ln>
            <a:solidFill>
              <a:srgbClr val="002060"/>
            </a:solidFill>
          </a:ln>
        </p:spPr>
      </p:pic>
      <p:pic>
        <p:nvPicPr>
          <p:cNvPr id="10" name="図 9">
            <a:extLst>
              <a:ext uri="{FF2B5EF4-FFF2-40B4-BE49-F238E27FC236}">
                <a16:creationId xmlns:a16="http://schemas.microsoft.com/office/drawing/2014/main" id="{81F8FBB7-FB8F-4FE3-B970-9F1BE69BFF3E}"/>
              </a:ext>
            </a:extLst>
          </p:cNvPr>
          <p:cNvPicPr>
            <a:picLocks noChangeAspect="1"/>
          </p:cNvPicPr>
          <p:nvPr/>
        </p:nvPicPr>
        <p:blipFill>
          <a:blip r:embed="rId9"/>
          <a:stretch>
            <a:fillRect/>
          </a:stretch>
        </p:blipFill>
        <p:spPr>
          <a:xfrm>
            <a:off x="7345028" y="2351697"/>
            <a:ext cx="2725839" cy="1639578"/>
          </a:xfrm>
          <a:prstGeom prst="rect">
            <a:avLst/>
          </a:prstGeom>
          <a:ln>
            <a:solidFill>
              <a:schemeClr val="tx1"/>
            </a:solidFill>
          </a:ln>
        </p:spPr>
      </p:pic>
      <p:sp>
        <p:nvSpPr>
          <p:cNvPr id="5" name="正方形/長方形 4">
            <a:extLst>
              <a:ext uri="{FF2B5EF4-FFF2-40B4-BE49-F238E27FC236}">
                <a16:creationId xmlns:a16="http://schemas.microsoft.com/office/drawing/2014/main" id="{140A4E63-D41E-5F10-F7DA-02E8C85E9D2C}"/>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124707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BD9F5-94D6-A0DE-8C4A-0EB4FE191D39}"/>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C92D6989-1F64-942D-C420-540F818AEA45}"/>
              </a:ext>
            </a:extLst>
          </p:cNvPr>
          <p:cNvSpPr>
            <a:spLocks noGrp="1"/>
          </p:cNvSpPr>
          <p:nvPr>
            <p:ph type="title"/>
          </p:nvPr>
        </p:nvSpPr>
        <p:spPr>
          <a:xfrm>
            <a:off x="345404" y="407406"/>
            <a:ext cx="11512163" cy="388990"/>
          </a:xfrm>
        </p:spPr>
        <p:txBody>
          <a:bodyPr>
            <a:normAutofit fontScale="90000"/>
          </a:bodyPr>
          <a:lstStyle/>
          <a:p>
            <a:r>
              <a:rPr kumimoji="1" lang="ja-JP" altLang="en-US"/>
              <a:t>シーケンス図作成</a:t>
            </a:r>
            <a:r>
              <a:rPr lang="ja-JP" altLang="en-US"/>
              <a:t>例</a:t>
            </a:r>
            <a:endParaRPr kumimoji="1" lang="ja-JP" altLang="en-US" dirty="0"/>
          </a:p>
        </p:txBody>
      </p:sp>
      <p:sp>
        <p:nvSpPr>
          <p:cNvPr id="9" name="フッター プレースホルダー 3">
            <a:extLst>
              <a:ext uri="{FF2B5EF4-FFF2-40B4-BE49-F238E27FC236}">
                <a16:creationId xmlns:a16="http://schemas.microsoft.com/office/drawing/2014/main" id="{56FFBA54-13FE-1788-D209-6D1308875325}"/>
              </a:ext>
            </a:extLst>
          </p:cNvPr>
          <p:cNvSpPr>
            <a:spLocks noGrp="1"/>
          </p:cNvSpPr>
          <p:nvPr>
            <p:ph type="ftr" sz="quarter" idx="11"/>
          </p:nvPr>
        </p:nvSpPr>
        <p:spPr>
          <a:xfrm>
            <a:off x="8444093" y="6519334"/>
            <a:ext cx="3747911" cy="365125"/>
          </a:xfrm>
        </p:spPr>
        <p:txBody>
          <a:bodyPr/>
          <a:lstStyle/>
          <a:p>
            <a:r>
              <a:rPr lang="en-US" altLang="ja-JP"/>
              <a:t>Copyright (C) 2025 dbE.inc All Rights Reserved.</a:t>
            </a:r>
            <a:endParaRPr lang="ja-JP" altLang="en-US" dirty="0"/>
          </a:p>
        </p:txBody>
      </p:sp>
      <p:sp>
        <p:nvSpPr>
          <p:cNvPr id="12" name="スライド番号プレースホルダー 3">
            <a:extLst>
              <a:ext uri="{FF2B5EF4-FFF2-40B4-BE49-F238E27FC236}">
                <a16:creationId xmlns:a16="http://schemas.microsoft.com/office/drawing/2014/main" id="{E791A791-E208-FC10-1C39-819465A6F0A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F23B4BF8-0A3C-ACEA-9796-9F7D616CC2A5}"/>
              </a:ext>
            </a:extLst>
          </p:cNvPr>
          <p:cNvPicPr>
            <a:picLocks noChangeAspect="1"/>
          </p:cNvPicPr>
          <p:nvPr/>
        </p:nvPicPr>
        <p:blipFill>
          <a:blip r:embed="rId2"/>
          <a:srcRect/>
          <a:stretch/>
        </p:blipFill>
        <p:spPr>
          <a:xfrm>
            <a:off x="345404" y="902620"/>
            <a:ext cx="8728360" cy="5124112"/>
          </a:xfrm>
          <a:prstGeom prst="rect">
            <a:avLst/>
          </a:prstGeom>
        </p:spPr>
      </p:pic>
      <p:sp>
        <p:nvSpPr>
          <p:cNvPr id="3" name="正方形/長方形 2">
            <a:extLst>
              <a:ext uri="{FF2B5EF4-FFF2-40B4-BE49-F238E27FC236}">
                <a16:creationId xmlns:a16="http://schemas.microsoft.com/office/drawing/2014/main" id="{19D0906F-4B58-359E-08F8-957DDA622551}"/>
              </a:ext>
            </a:extLst>
          </p:cNvPr>
          <p:cNvSpPr/>
          <p:nvPr/>
        </p:nvSpPr>
        <p:spPr>
          <a:xfrm>
            <a:off x="8334439" y="1636891"/>
            <a:ext cx="3523128" cy="2423182"/>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en-US" altLang="ja-JP" sz="600" b="0" dirty="0" err="1">
                <a:solidFill>
                  <a:srgbClr val="A22889"/>
                </a:solidFill>
                <a:effectLst/>
                <a:latin typeface="Consolas" panose="020B0609020204030204" pitchFamily="49" charset="0"/>
              </a:rPr>
              <a:t>sequenceDiagram</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ユーザー</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ツール</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participant</a:t>
            </a:r>
            <a:r>
              <a:rPr lang="ja-JP" altLang="en-US" sz="600" b="0" dirty="0">
                <a:solidFill>
                  <a:srgbClr val="000000"/>
                </a:solidFill>
                <a:effectLst/>
                <a:latin typeface="Consolas" panose="020B0609020204030204" pitchFamily="49" charset="0"/>
              </a:rPr>
              <a:t> 外部ツール</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質問や問題内容、命令を入力</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ユーザーの内容に基づいて適切なツールを使用</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ベースが必要な場合</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RAG</a:t>
            </a:r>
            <a:r>
              <a:rPr lang="ja-JP" altLang="en-US" sz="600" b="0" dirty="0">
                <a:solidFill>
                  <a:srgbClr val="000000"/>
                </a:solidFill>
                <a:effectLst/>
                <a:latin typeface="Consolas" panose="020B0609020204030204" pitchFamily="49" charset="0"/>
              </a:rPr>
              <a:t>（マニュアル、ドキュメント、過去事例）をリクエスト</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適切な値を返却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入力内容に対して回答</a:t>
            </a:r>
          </a:p>
          <a:p>
            <a:pPr>
              <a:buNone/>
            </a:pPr>
            <a:br>
              <a:rPr lang="ja-JP" altLang="en-US" sz="600" b="0" dirty="0">
                <a:solidFill>
                  <a:srgbClr val="000000"/>
                </a:solidFill>
                <a:effectLst/>
                <a:latin typeface="Consolas" panose="020B0609020204030204" pitchFamily="49" charset="0"/>
              </a:rPr>
            </a:b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alt</a:t>
            </a:r>
            <a:r>
              <a:rPr lang="ja-JP" altLang="en-US" sz="600" b="0" dirty="0">
                <a:solidFill>
                  <a:srgbClr val="000000"/>
                </a:solidFill>
                <a:effectLst/>
                <a:latin typeface="Consolas" panose="020B0609020204030204" pitchFamily="49" charset="0"/>
              </a:rPr>
              <a:t> ユーザーから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登録の指示があった場合</a:t>
            </a:r>
          </a:p>
          <a:p>
            <a:pPr>
              <a:buNone/>
            </a:pPr>
            <a:r>
              <a:rPr lang="ja-JP" altLang="en-US" sz="600" b="0" dirty="0">
                <a:solidFill>
                  <a:srgbClr val="000000"/>
                </a:solidFill>
                <a:effectLst/>
                <a:latin typeface="Consolas" panose="020B0609020204030204" pitchFamily="49" charset="0"/>
              </a:rPr>
              <a:t>        ユーザー</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登録指示</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適切なツールを使用</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外部ツール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登録フォーマットを </a:t>
            </a:r>
            <a:r>
              <a:rPr lang="en-US" altLang="ja-JP" sz="600" b="0" dirty="0">
                <a:solidFill>
                  <a:srgbClr val="A22889"/>
                </a:solidFill>
                <a:effectLst/>
                <a:latin typeface="Consolas" panose="020B0609020204030204" pitchFamily="49" charset="0"/>
              </a:rPr>
              <a:t>API</a:t>
            </a:r>
            <a:r>
              <a:rPr lang="ja-JP" altLang="en-US" sz="600" b="0" dirty="0">
                <a:solidFill>
                  <a:srgbClr val="000000"/>
                </a:solidFill>
                <a:effectLst/>
                <a:latin typeface="Consolas" panose="020B0609020204030204" pitchFamily="49" charset="0"/>
              </a:rPr>
              <a:t> 経由でリクエスト</a:t>
            </a:r>
          </a:p>
          <a:p>
            <a:pPr>
              <a:buNone/>
            </a:pPr>
            <a:r>
              <a:rPr lang="ja-JP" altLang="en-US" sz="600" b="0" dirty="0">
                <a:solidFill>
                  <a:srgbClr val="000000"/>
                </a:solidFill>
                <a:effectLst/>
                <a:latin typeface="Consolas" panose="020B0609020204030204" pitchFamily="49" charset="0"/>
              </a:rPr>
              <a:t>        外部ツール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ツール</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フォーマットを返却</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ベース</a:t>
            </a:r>
            <a:r>
              <a:rPr lang="en-US" altLang="ja-JP"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knowledge</a:t>
            </a:r>
            <a:r>
              <a:rPr lang="ja-JP" altLang="en-US" sz="600" b="0" dirty="0">
                <a:solidFill>
                  <a:srgbClr val="000000"/>
                </a:solidFill>
                <a:effectLst/>
                <a:latin typeface="Consolas" panose="020B0609020204030204" pitchFamily="49" charset="0"/>
              </a:rPr>
              <a:t> 登録の実行</a:t>
            </a:r>
          </a:p>
          <a:p>
            <a:pPr>
              <a:buNone/>
            </a:pPr>
            <a:r>
              <a:rPr lang="ja-JP" altLang="en-US" sz="600" b="0" dirty="0">
                <a:solidFill>
                  <a:srgbClr val="000000"/>
                </a:solidFill>
                <a:effectLst/>
                <a:latin typeface="Consolas" panose="020B0609020204030204" pitchFamily="49" charset="0"/>
              </a:rPr>
              <a:t>        ツール</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実行結果の返却</a:t>
            </a:r>
          </a:p>
          <a:p>
            <a:pPr>
              <a:buNone/>
            </a:pPr>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AI</a:t>
            </a:r>
            <a:r>
              <a:rPr lang="ja-JP" altLang="en-US" sz="600" b="0" dirty="0">
                <a:solidFill>
                  <a:srgbClr val="000000"/>
                </a:solidFill>
                <a:effectLst/>
                <a:latin typeface="Consolas" panose="020B0609020204030204" pitchFamily="49" charset="0"/>
              </a:rPr>
              <a:t>エージェント</a:t>
            </a:r>
            <a:r>
              <a:rPr lang="en-US" altLang="ja-JP" sz="600" b="0" dirty="0">
                <a:solidFill>
                  <a:srgbClr val="A22889"/>
                </a:solidFill>
                <a:effectLst/>
                <a:latin typeface="Consolas" panose="020B0609020204030204" pitchFamily="49" charset="0"/>
              </a:rPr>
              <a:t>--</a:t>
            </a:r>
            <a:r>
              <a:rPr lang="en-US" altLang="ja-JP" sz="600" b="0" dirty="0">
                <a:solidFill>
                  <a:srgbClr val="000000"/>
                </a:solidFill>
                <a:effectLst/>
                <a:latin typeface="Consolas" panose="020B0609020204030204" pitchFamily="49" charset="0"/>
              </a:rPr>
              <a:t>&gt;&gt;</a:t>
            </a:r>
            <a:r>
              <a:rPr lang="ja-JP" altLang="en-US" sz="600" b="0" dirty="0">
                <a:solidFill>
                  <a:srgbClr val="000000"/>
                </a:solidFill>
                <a:effectLst/>
                <a:latin typeface="Consolas" panose="020B0609020204030204" pitchFamily="49" charset="0"/>
              </a:rPr>
              <a:t>ユーザー</a:t>
            </a:r>
            <a:r>
              <a:rPr lang="en-US" altLang="ja-JP" sz="600" b="0" dirty="0">
                <a:solidFill>
                  <a:srgbClr val="000000"/>
                </a:solidFill>
                <a:effectLst/>
                <a:latin typeface="Consolas" panose="020B0609020204030204" pitchFamily="49" charset="0"/>
              </a:rPr>
              <a:t>: </a:t>
            </a:r>
            <a:r>
              <a:rPr lang="ja-JP" altLang="en-US" sz="600" b="0" dirty="0">
                <a:solidFill>
                  <a:srgbClr val="000000"/>
                </a:solidFill>
                <a:effectLst/>
                <a:latin typeface="Consolas" panose="020B0609020204030204" pitchFamily="49" charset="0"/>
              </a:rPr>
              <a:t>実行結果の報告</a:t>
            </a:r>
          </a:p>
          <a:p>
            <a:r>
              <a:rPr lang="ja-JP" altLang="en-US" sz="600" b="0" dirty="0">
                <a:solidFill>
                  <a:srgbClr val="000000"/>
                </a:solidFill>
                <a:effectLst/>
                <a:latin typeface="Consolas" panose="020B0609020204030204" pitchFamily="49" charset="0"/>
              </a:rPr>
              <a:t>    </a:t>
            </a:r>
            <a:r>
              <a:rPr lang="en-US" altLang="ja-JP" sz="600" b="0" dirty="0">
                <a:solidFill>
                  <a:srgbClr val="A22889"/>
                </a:solidFill>
                <a:effectLst/>
                <a:latin typeface="Consolas" panose="020B0609020204030204" pitchFamily="49" charset="0"/>
              </a:rPr>
              <a:t>end</a:t>
            </a:r>
            <a:endParaRPr lang="ja-JP" altLang="en-US" sz="600" b="0" dirty="0">
              <a:solidFill>
                <a:srgbClr val="000000"/>
              </a:solidFill>
              <a:effectLst/>
              <a:latin typeface="Consolas" panose="020B0609020204030204" pitchFamily="49" charset="0"/>
            </a:endParaRPr>
          </a:p>
        </p:txBody>
      </p:sp>
      <p:sp>
        <p:nvSpPr>
          <p:cNvPr id="5" name="正方形/長方形 4">
            <a:extLst>
              <a:ext uri="{FF2B5EF4-FFF2-40B4-BE49-F238E27FC236}">
                <a16:creationId xmlns:a16="http://schemas.microsoft.com/office/drawing/2014/main" id="{03FA5936-461C-4D28-968F-97B838D0849F}"/>
              </a:ext>
            </a:extLst>
          </p:cNvPr>
          <p:cNvSpPr/>
          <p:nvPr/>
        </p:nvSpPr>
        <p:spPr>
          <a:xfrm>
            <a:off x="9062793" y="4816196"/>
            <a:ext cx="2783803" cy="1316760"/>
          </a:xfrm>
          <a:prstGeom prst="rect">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buNone/>
            </a:pPr>
            <a:r>
              <a:rPr lang="ja-JP" altLang="en-US" sz="800" dirty="0"/>
              <a:t>下記手順から </a:t>
            </a:r>
            <a:r>
              <a:rPr lang="en-US" altLang="ja-JP" sz="800" dirty="0"/>
              <a:t>mermaid </a:t>
            </a:r>
            <a:r>
              <a:rPr lang="ja-JP" altLang="en-US" sz="800" dirty="0"/>
              <a:t>でシーケンス図を作成するための</a:t>
            </a:r>
            <a:endParaRPr lang="en-US" altLang="ja-JP" sz="800" dirty="0"/>
          </a:p>
          <a:p>
            <a:pPr>
              <a:buNone/>
            </a:pPr>
            <a:r>
              <a:rPr lang="ja-JP" altLang="en-US" sz="800" dirty="0"/>
              <a:t>コードを提示して</a:t>
            </a:r>
            <a:endParaRPr lang="en-US" altLang="ja-JP" sz="800" dirty="0"/>
          </a:p>
          <a:p>
            <a:pPr>
              <a:buNone/>
            </a:pPr>
            <a:endParaRPr lang="ja-JP" altLang="en-US" sz="800" dirty="0"/>
          </a:p>
          <a:p>
            <a:pPr>
              <a:buNone/>
            </a:pPr>
            <a:r>
              <a:rPr lang="en-US" altLang="ja-JP" sz="800" dirty="0"/>
              <a:t>1. </a:t>
            </a:r>
          </a:p>
          <a:p>
            <a:pPr>
              <a:buNone/>
            </a:pPr>
            <a:r>
              <a:rPr lang="ja-JP" altLang="en-US" sz="800" dirty="0"/>
              <a:t>ユーザー </a:t>
            </a:r>
            <a:r>
              <a:rPr lang="en-US" altLang="ja-JP" sz="800" dirty="0"/>
              <a:t>&gt; AI</a:t>
            </a:r>
            <a:r>
              <a:rPr lang="ja-JP" altLang="en-US" sz="800" dirty="0"/>
              <a:t>エージェント </a:t>
            </a:r>
          </a:p>
          <a:p>
            <a:pPr>
              <a:buNone/>
            </a:pPr>
            <a:r>
              <a:rPr lang="ja-JP" altLang="en-US" sz="800" dirty="0"/>
              <a:t>質問や問題内容、命令を入力 </a:t>
            </a:r>
          </a:p>
          <a:p>
            <a:pPr>
              <a:buNone/>
            </a:pPr>
            <a:r>
              <a:rPr lang="en-US" altLang="ja-JP" sz="800" dirty="0"/>
              <a:t>2. </a:t>
            </a:r>
          </a:p>
          <a:p>
            <a:pPr>
              <a:buNone/>
            </a:pPr>
            <a:r>
              <a:rPr lang="en-US" altLang="ja-JP" sz="800" dirty="0"/>
              <a:t>AI</a:t>
            </a:r>
            <a:r>
              <a:rPr lang="ja-JP" altLang="en-US" sz="800" dirty="0"/>
              <a:t>エージェント </a:t>
            </a:r>
            <a:r>
              <a:rPr lang="en-US" altLang="ja-JP" sz="800" dirty="0"/>
              <a:t>&gt; </a:t>
            </a:r>
            <a:r>
              <a:rPr lang="ja-JP" altLang="en-US" sz="800" dirty="0"/>
              <a:t>ツール </a:t>
            </a:r>
          </a:p>
          <a:p>
            <a:pPr>
              <a:buNone/>
            </a:pPr>
            <a:r>
              <a:rPr lang="ja-JP" altLang="en-US" sz="800" dirty="0"/>
              <a:t>ユーザーの内容に基づいて適切なツールを使用 </a:t>
            </a:r>
          </a:p>
          <a:p>
            <a:pPr>
              <a:buNone/>
            </a:pPr>
            <a:r>
              <a:rPr lang="en-US" altLang="ja-JP" sz="800" dirty="0"/>
              <a:t>3. </a:t>
            </a:r>
          </a:p>
        </p:txBody>
      </p:sp>
      <p:sp>
        <p:nvSpPr>
          <p:cNvPr id="6" name="テキスト ボックス 5">
            <a:extLst>
              <a:ext uri="{FF2B5EF4-FFF2-40B4-BE49-F238E27FC236}">
                <a16:creationId xmlns:a16="http://schemas.microsoft.com/office/drawing/2014/main" id="{500BEF84-3268-6FED-0678-7E05A1C8C348}"/>
              </a:ext>
            </a:extLst>
          </p:cNvPr>
          <p:cNvSpPr txBox="1"/>
          <p:nvPr/>
        </p:nvSpPr>
        <p:spPr>
          <a:xfrm>
            <a:off x="8928584" y="1195745"/>
            <a:ext cx="3052219" cy="441146"/>
          </a:xfrm>
          <a:prstGeom prst="rect">
            <a:avLst/>
          </a:prstGeom>
          <a:noFill/>
        </p:spPr>
        <p:txBody>
          <a:bodyPr wrap="square" rtlCol="0">
            <a:spAutoFit/>
          </a:bodyPr>
          <a:lstStyle/>
          <a:p>
            <a:pPr>
              <a:lnSpc>
                <a:spcPts val="1400"/>
              </a:lnSpc>
            </a:pPr>
            <a:r>
              <a:rPr lang="en-US" altLang="ja-JP" sz="900" dirty="0">
                <a:solidFill>
                  <a:schemeClr val="dk1"/>
                </a:solidFill>
              </a:rPr>
              <a:t>※</a:t>
            </a:r>
            <a:r>
              <a:rPr lang="ja-JP" altLang="en-US" sz="900" dirty="0">
                <a:solidFill>
                  <a:schemeClr val="dk1"/>
                </a:solidFill>
              </a:rPr>
              <a:t>添付図は </a:t>
            </a:r>
            <a:r>
              <a:rPr lang="en-US" altLang="ja-JP" sz="900" dirty="0">
                <a:solidFill>
                  <a:schemeClr val="dk1"/>
                </a:solidFill>
              </a:rPr>
              <a:t>Web </a:t>
            </a:r>
            <a:r>
              <a:rPr lang="ja-JP" altLang="en-US" sz="900" dirty="0">
                <a:solidFill>
                  <a:schemeClr val="dk1"/>
                </a:solidFill>
              </a:rPr>
              <a:t>ツール「</a:t>
            </a:r>
            <a:r>
              <a:rPr lang="en-US" altLang="ja-JP" sz="900" dirty="0">
                <a:solidFill>
                  <a:schemeClr val="dk1"/>
                </a:solidFill>
                <a:hlinkClick r:id="rId3"/>
              </a:rPr>
              <a:t>Mermaid Live Editor</a:t>
            </a:r>
            <a:r>
              <a:rPr lang="ja-JP" altLang="en-US" sz="900" dirty="0">
                <a:solidFill>
                  <a:schemeClr val="dk1"/>
                </a:solidFill>
              </a:rPr>
              <a:t>」にて</a:t>
            </a:r>
            <a:endParaRPr lang="en-US" altLang="ja-JP" sz="900" dirty="0">
              <a:solidFill>
                <a:schemeClr val="dk1"/>
              </a:solidFill>
            </a:endParaRPr>
          </a:p>
          <a:p>
            <a:pPr>
              <a:lnSpc>
                <a:spcPts val="1400"/>
              </a:lnSpc>
            </a:pPr>
            <a:r>
              <a:rPr lang="ja-JP" altLang="en-US" sz="900" dirty="0">
                <a:solidFill>
                  <a:schemeClr val="dk1"/>
                </a:solidFill>
              </a:rPr>
              <a:t>　下記 </a:t>
            </a:r>
            <a:r>
              <a:rPr lang="en-US" altLang="ja-JP" sz="900" dirty="0">
                <a:solidFill>
                  <a:schemeClr val="dk1"/>
                </a:solidFill>
              </a:rPr>
              <a:t>mermaid </a:t>
            </a:r>
            <a:r>
              <a:rPr lang="ja-JP" altLang="en-US" sz="900" dirty="0">
                <a:solidFill>
                  <a:schemeClr val="dk1"/>
                </a:solidFill>
              </a:rPr>
              <a:t>コードを読み込ませて作成</a:t>
            </a:r>
            <a:endParaRPr lang="en-US" altLang="ja-JP" sz="900" dirty="0">
              <a:solidFill>
                <a:schemeClr val="dk1"/>
              </a:solidFill>
            </a:endParaRPr>
          </a:p>
        </p:txBody>
      </p:sp>
      <p:cxnSp>
        <p:nvCxnSpPr>
          <p:cNvPr id="7" name="直線矢印コネクタ 6">
            <a:extLst>
              <a:ext uri="{FF2B5EF4-FFF2-40B4-BE49-F238E27FC236}">
                <a16:creationId xmlns:a16="http://schemas.microsoft.com/office/drawing/2014/main" id="{18198CF0-69D1-1733-B965-96AE3AD85CEB}"/>
              </a:ext>
            </a:extLst>
          </p:cNvPr>
          <p:cNvCxnSpPr>
            <a:cxnSpLocks/>
            <a:stCxn id="3" idx="2"/>
            <a:endCxn id="14" idx="0"/>
          </p:cNvCxnSpPr>
          <p:nvPr/>
        </p:nvCxnSpPr>
        <p:spPr>
          <a:xfrm>
            <a:off x="10096003" y="4060073"/>
            <a:ext cx="314242" cy="50118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7D06700E-8026-2CE7-1234-5540EF64C3AA}"/>
              </a:ext>
            </a:extLst>
          </p:cNvPr>
          <p:cNvSpPr txBox="1"/>
          <p:nvPr/>
        </p:nvSpPr>
        <p:spPr>
          <a:xfrm>
            <a:off x="8920430" y="4561261"/>
            <a:ext cx="2979629" cy="271869"/>
          </a:xfrm>
          <a:prstGeom prst="rect">
            <a:avLst/>
          </a:prstGeom>
          <a:noFill/>
        </p:spPr>
        <p:txBody>
          <a:bodyPr wrap="square" rtlCol="0">
            <a:spAutoFit/>
          </a:bodyPr>
          <a:lstStyle/>
          <a:p>
            <a:pPr>
              <a:lnSpc>
                <a:spcPts val="1400"/>
              </a:lnSpc>
            </a:pPr>
            <a:r>
              <a:rPr lang="ja-JP" altLang="en-US" sz="1000" dirty="0">
                <a:solidFill>
                  <a:schemeClr val="dk1"/>
                </a:solidFill>
              </a:rPr>
              <a:t>下記命令を </a:t>
            </a:r>
            <a:r>
              <a:rPr lang="en-US" altLang="ja-JP" sz="1000" dirty="0">
                <a:solidFill>
                  <a:schemeClr val="dk1"/>
                </a:solidFill>
              </a:rPr>
              <a:t>AI </a:t>
            </a:r>
            <a:r>
              <a:rPr lang="ja-JP" altLang="en-US" sz="1000" dirty="0">
                <a:solidFill>
                  <a:schemeClr val="dk1"/>
                </a:solidFill>
              </a:rPr>
              <a:t>に渡し、</a:t>
            </a:r>
            <a:r>
              <a:rPr lang="en-US" altLang="ja-JP" sz="1000" dirty="0">
                <a:solidFill>
                  <a:schemeClr val="dk1"/>
                </a:solidFill>
              </a:rPr>
              <a:t>mermaid </a:t>
            </a:r>
            <a:r>
              <a:rPr lang="ja-JP" altLang="en-US" sz="1000" dirty="0">
                <a:solidFill>
                  <a:schemeClr val="dk1"/>
                </a:solidFill>
              </a:rPr>
              <a:t>コードを作成</a:t>
            </a:r>
            <a:endParaRPr lang="en-US" altLang="ja-JP" sz="1000" dirty="0">
              <a:solidFill>
                <a:schemeClr val="dk1"/>
              </a:solidFill>
            </a:endParaRPr>
          </a:p>
        </p:txBody>
      </p:sp>
      <p:sp>
        <p:nvSpPr>
          <p:cNvPr id="2" name="正方形/長方形 1">
            <a:extLst>
              <a:ext uri="{FF2B5EF4-FFF2-40B4-BE49-F238E27FC236}">
                <a16:creationId xmlns:a16="http://schemas.microsoft.com/office/drawing/2014/main" id="{08515C66-7E21-EB39-13DC-C9EC93F04E7C}"/>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3060844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5008B-6B29-79CA-002B-4BB947D1D6DE}"/>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D517DD9B-4DDC-9E20-EE98-03FF84A74023}"/>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エージェント開発案件の流れ</a:t>
            </a:r>
          </a:p>
        </p:txBody>
      </p:sp>
      <p:sp>
        <p:nvSpPr>
          <p:cNvPr id="4" name="スライド番号プレースホルダー 3">
            <a:extLst>
              <a:ext uri="{FF2B5EF4-FFF2-40B4-BE49-F238E27FC236}">
                <a16:creationId xmlns:a16="http://schemas.microsoft.com/office/drawing/2014/main" id="{9D5C53EE-EBD0-4CB0-0F29-C88365C0B4ED}"/>
              </a:ext>
            </a:extLst>
          </p:cNvPr>
          <p:cNvSpPr>
            <a:spLocks noGrp="1"/>
          </p:cNvSpPr>
          <p:nvPr>
            <p:ph type="sldNum" sz="quarter" idx="12"/>
          </p:nvPr>
        </p:nvSpPr>
        <p:spPr/>
        <p:txBody>
          <a:bodyPr/>
          <a:lstStyle/>
          <a:p>
            <a:fld id="{0AF7E18D-A281-EF4E-83EF-D7811667EA6C}" type="slidenum">
              <a:rPr kumimoji="1" lang="ja-JP" altLang="en-US" smtClean="0"/>
              <a:t>13</a:t>
            </a:fld>
            <a:endParaRPr kumimoji="1" lang="ja-JP" altLang="en-US"/>
          </a:p>
        </p:txBody>
      </p:sp>
      <p:sp>
        <p:nvSpPr>
          <p:cNvPr id="3" name="フッター プレースホルダー 3">
            <a:extLst>
              <a:ext uri="{FF2B5EF4-FFF2-40B4-BE49-F238E27FC236}">
                <a16:creationId xmlns:a16="http://schemas.microsoft.com/office/drawing/2014/main" id="{FC24BADF-B565-DECC-12E9-2580BA976D67}"/>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1442564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4">
            <a:extLst>
              <a:ext uri="{FF2B5EF4-FFF2-40B4-BE49-F238E27FC236}">
                <a16:creationId xmlns:a16="http://schemas.microsoft.com/office/drawing/2014/main" id="{429A0740-5D55-40FE-8935-3675CC26F434}"/>
              </a:ext>
            </a:extLst>
          </p:cNvPr>
          <p:cNvSpPr txBox="1">
            <a:spLocks/>
          </p:cNvSpPr>
          <p:nvPr/>
        </p:nvSpPr>
        <p:spPr>
          <a:xfrm>
            <a:off x="4897540" y="6519334"/>
            <a:ext cx="1337733" cy="365125"/>
          </a:xfrm>
          <a:prstGeom prst="rect">
            <a:avLst/>
          </a:prstGeom>
        </p:spPr>
        <p:txBody>
          <a:bodyPr vert="horz" lIns="91440" tIns="45720" rIns="91440" bIns="45720" rtlCol="0" anchor="ctr"/>
          <a:lstStyle>
            <a:defPPr>
              <a:defRPr lang="ja-JP"/>
            </a:defPPr>
            <a:lvl1pPr marL="0" algn="r" defTabSz="457200" rtl="0" eaLnBrk="1" latinLnBrk="0" hangingPunct="1">
              <a:defRPr kumimoji="1" sz="1000" kern="1200">
                <a:solidFill>
                  <a:schemeClr val="tx1">
                    <a:tint val="75000"/>
                  </a:schemeClr>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a:lstStyle>
          <a:p>
            <a:fld id="{0AF7E18D-A281-EF4E-83EF-D7811667EA6C}" type="slidenum">
              <a:rPr lang="ja-JP" altLang="en-US">
                <a:solidFill>
                  <a:schemeClr val="bg1"/>
                </a:solidFill>
              </a:rPr>
              <a:pPr/>
              <a:t>14</a:t>
            </a:fld>
            <a:endParaRPr lang="ja-JP" altLang="en-US" dirty="0">
              <a:solidFill>
                <a:schemeClr val="bg1"/>
              </a:solidFill>
            </a:endParaRPr>
          </a:p>
        </p:txBody>
      </p:sp>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4" name="正方形/長方形 3">
            <a:extLst>
              <a:ext uri="{FF2B5EF4-FFF2-40B4-BE49-F238E27FC236}">
                <a16:creationId xmlns:a16="http://schemas.microsoft.com/office/drawing/2014/main" id="{6A11BF40-31B6-421D-AED0-17D0BAC57A27}"/>
              </a:ext>
            </a:extLst>
          </p:cNvPr>
          <p:cNvSpPr/>
          <p:nvPr/>
        </p:nvSpPr>
        <p:spPr>
          <a:xfrm>
            <a:off x="425509" y="842258"/>
            <a:ext cx="11432058" cy="305669"/>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200" kern="100" dirty="0">
                <a:latin typeface="+mn-ea"/>
                <a:cs typeface="Times New Roman" panose="02020603050405020304" pitchFamily="18" charset="0"/>
              </a:rPr>
              <a:t>業務課題の</a:t>
            </a:r>
            <a:r>
              <a:rPr lang="en-US" altLang="ja-JP" sz="1200" kern="100" dirty="0">
                <a:latin typeface="+mn-ea"/>
                <a:cs typeface="Times New Roman" panose="02020603050405020304" pitchFamily="18" charset="0"/>
              </a:rPr>
              <a:t>AI</a:t>
            </a:r>
            <a:r>
              <a:rPr lang="ja-JP" altLang="en-US" sz="1200" kern="100" dirty="0">
                <a:latin typeface="+mn-ea"/>
                <a:ea typeface="+mn-ea"/>
                <a:cs typeface="Times New Roman" panose="02020603050405020304" pitchFamily="18" charset="0"/>
              </a:rPr>
              <a:t>エージェントによる解決のサポート提案資料</a:t>
            </a:r>
            <a:endParaRPr lang="ja-JP" altLang="en-US" sz="1200" dirty="0">
              <a:solidFill>
                <a:schemeClr val="bg1"/>
              </a:solidFill>
              <a:latin typeface="Meiryo" panose="020B0604030504040204" pitchFamily="34" charset="-128"/>
              <a:ea typeface="Meiryo" panose="020B0604030504040204" pitchFamily="34" charset="-128"/>
            </a:endParaRPr>
          </a:p>
        </p:txBody>
      </p:sp>
      <p:grpSp>
        <p:nvGrpSpPr>
          <p:cNvPr id="15" name="グループ化 14">
            <a:extLst>
              <a:ext uri="{FF2B5EF4-FFF2-40B4-BE49-F238E27FC236}">
                <a16:creationId xmlns:a16="http://schemas.microsoft.com/office/drawing/2014/main" id="{D4408082-874D-8BFB-A92F-C57BEDB9F9D4}"/>
              </a:ext>
            </a:extLst>
          </p:cNvPr>
          <p:cNvGrpSpPr/>
          <p:nvPr/>
        </p:nvGrpSpPr>
        <p:grpSpPr>
          <a:xfrm>
            <a:off x="425508" y="1223138"/>
            <a:ext cx="11431530" cy="2061900"/>
            <a:chOff x="425508" y="1242388"/>
            <a:chExt cx="11431530" cy="1796915"/>
          </a:xfrm>
        </p:grpSpPr>
        <p:sp>
          <p:nvSpPr>
            <p:cNvPr id="5" name="正方形/長方形 4">
              <a:extLst>
                <a:ext uri="{FF2B5EF4-FFF2-40B4-BE49-F238E27FC236}">
                  <a16:creationId xmlns:a16="http://schemas.microsoft.com/office/drawing/2014/main" id="{31F725FC-457A-4183-A3D3-49EE06FA03E8}"/>
                </a:ext>
              </a:extLst>
            </p:cNvPr>
            <p:cNvSpPr/>
            <p:nvPr/>
          </p:nvSpPr>
          <p:spPr>
            <a:xfrm>
              <a:off x="1613668" y="1260422"/>
              <a:ext cx="10243370" cy="1778881"/>
            </a:xfrm>
            <a:prstGeom prst="rect">
              <a:avLst/>
            </a:prstGeom>
            <a:ln/>
          </p:spPr>
          <p:style>
            <a:lnRef idx="2">
              <a:schemeClr val="accent1"/>
            </a:lnRef>
            <a:fillRef idx="1">
              <a:schemeClr val="lt1"/>
            </a:fillRef>
            <a:effectRef idx="0">
              <a:schemeClr val="accent1"/>
            </a:effectRef>
            <a:fontRef idx="minor">
              <a:schemeClr val="dk1"/>
            </a:fontRef>
          </p:style>
          <p:txBody>
            <a:bodyPr rIns="0" rtlCol="0" anchor="ctr"/>
            <a:lstStyle/>
            <a:p>
              <a:r>
                <a:rPr lang="ja-JP" altLang="en-US" sz="1200" dirty="0"/>
                <a:t>イノベーションマネージメント様は、プロジェクトマネジメントの手法を軸に、継続的にイノベーションを創出するための「仕組みづくり」と、</a:t>
              </a:r>
              <a:endParaRPr lang="en-US" altLang="ja-JP" sz="1200" dirty="0"/>
            </a:p>
            <a:p>
              <a:r>
                <a:rPr lang="ja-JP" altLang="en-US" sz="1200" dirty="0"/>
                <a:t>システム運用を主とした「運用」を行うことで、企業が抱える多様な課題を解決するコンサルティングを提供している。</a:t>
              </a:r>
            </a:p>
            <a:p>
              <a:r>
                <a:rPr lang="ja-JP" altLang="en-US" sz="1200" dirty="0"/>
                <a:t>その中で、「仕組みづくり」と「運用」をさらに強化していく上で、</a:t>
              </a:r>
              <a:endParaRPr lang="en-US" altLang="ja-JP" sz="1200" dirty="0"/>
            </a:p>
            <a:p>
              <a:r>
                <a:rPr lang="ja-JP" altLang="en-US" sz="1200" dirty="0"/>
                <a:t>「社内のナレッジマネジメントの整備」や「システム化した運用の効率向上」といった課題を抱えている。</a:t>
              </a:r>
              <a:br>
                <a:rPr lang="en-US" altLang="ja-JP" sz="1200" dirty="0"/>
              </a:br>
              <a:r>
                <a:rPr lang="ja-JP" altLang="en-US" sz="1200" dirty="0"/>
                <a:t>こうした課題は、イノベーションを持続的に生み出すための基盤としても重要であるため、</a:t>
              </a:r>
              <a:endParaRPr lang="en-US" altLang="ja-JP" sz="1200" dirty="0"/>
            </a:p>
            <a:p>
              <a:r>
                <a:rPr lang="ja-JP" altLang="en-US" sz="1200" dirty="0"/>
                <a:t>市場で注目を集めている生成</a:t>
              </a:r>
              <a:r>
                <a:rPr lang="en" altLang="ja-JP" sz="1200" dirty="0"/>
                <a:t>AI</a:t>
              </a:r>
              <a:r>
                <a:rPr lang="ja-JP" altLang="en-US" sz="1200" dirty="0"/>
                <a:t>を活用した業務エージェントの導入を検討している。</a:t>
              </a:r>
              <a:br>
                <a:rPr lang="en-US" altLang="ja-JP" sz="1200" dirty="0"/>
              </a:br>
              <a:r>
                <a:rPr lang="ja-JP" altLang="en-US" sz="1200" dirty="0"/>
                <a:t>ただし、</a:t>
              </a:r>
              <a:r>
                <a:rPr lang="en" altLang="ja-JP" sz="1200" dirty="0"/>
                <a:t>AI</a:t>
              </a:r>
              <a:r>
                <a:rPr lang="ja-JP" altLang="en-US" sz="1200" dirty="0"/>
                <a:t>エージェントの概念や開発手法、具体的な導入プロセスについては依然として手探りの状態であり、</a:t>
              </a:r>
              <a:endParaRPr lang="en-US" altLang="ja-JP" sz="1200" dirty="0"/>
            </a:p>
            <a:p>
              <a:r>
                <a:rPr lang="ja-JP" altLang="en-US" sz="1200" dirty="0"/>
                <a:t>最適解を模索する段階にあるのが現状である。</a:t>
              </a:r>
            </a:p>
            <a:p>
              <a:r>
                <a:rPr lang="ja-JP" altLang="en-US" sz="1200" dirty="0"/>
                <a:t>まずはシステム運用におけるサポート窓口業務を対象に、</a:t>
              </a:r>
              <a:r>
                <a:rPr lang="en" altLang="ja-JP" sz="1200" dirty="0"/>
                <a:t>AI</a:t>
              </a:r>
              <a:r>
                <a:rPr lang="ja-JP" altLang="en-US" sz="1200" dirty="0"/>
                <a:t>エージェントの開発と運用ノウハウを獲得し、</a:t>
              </a:r>
              <a:br>
                <a:rPr lang="en-US" altLang="ja-JP" sz="1200" dirty="0"/>
              </a:br>
              <a:r>
                <a:rPr lang="ja-JP" altLang="en-US" sz="1200" dirty="0"/>
                <a:t>これらの社内課題を解決することを目指している。</a:t>
              </a:r>
            </a:p>
          </p:txBody>
        </p:sp>
        <p:sp>
          <p:nvSpPr>
            <p:cNvPr id="8" name="正方形/長方形 7">
              <a:extLst>
                <a:ext uri="{FF2B5EF4-FFF2-40B4-BE49-F238E27FC236}">
                  <a16:creationId xmlns:a16="http://schemas.microsoft.com/office/drawing/2014/main" id="{81CA1A85-48D3-4FF5-AA40-A7E69C3D9549}"/>
                </a:ext>
              </a:extLst>
            </p:cNvPr>
            <p:cNvSpPr/>
            <p:nvPr/>
          </p:nvSpPr>
          <p:spPr>
            <a:xfrm>
              <a:off x="425508" y="1242388"/>
              <a:ext cx="1062656" cy="1796915"/>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目的</a:t>
              </a:r>
              <a:endParaRPr lang="en-US" altLang="ja-JP" sz="1100" b="1" dirty="0">
                <a:solidFill>
                  <a:schemeClr val="bg1"/>
                </a:solidFill>
                <a:latin typeface="Meiryo" panose="020B0604030504040204" pitchFamily="34" charset="-128"/>
                <a:ea typeface="Meiryo" panose="020B0604030504040204" pitchFamily="34" charset="-128"/>
              </a:endParaRPr>
            </a:p>
          </p:txBody>
        </p:sp>
      </p:grpSp>
      <p:grpSp>
        <p:nvGrpSpPr>
          <p:cNvPr id="7" name="グループ化 6">
            <a:extLst>
              <a:ext uri="{FF2B5EF4-FFF2-40B4-BE49-F238E27FC236}">
                <a16:creationId xmlns:a16="http://schemas.microsoft.com/office/drawing/2014/main" id="{8822C80A-869A-1735-DCFA-D1100B66260D}"/>
              </a:ext>
            </a:extLst>
          </p:cNvPr>
          <p:cNvGrpSpPr/>
          <p:nvPr/>
        </p:nvGrpSpPr>
        <p:grpSpPr>
          <a:xfrm>
            <a:off x="425508" y="6060171"/>
            <a:ext cx="11439534" cy="421200"/>
            <a:chOff x="425508" y="6060171"/>
            <a:chExt cx="11439534" cy="421200"/>
          </a:xfrm>
        </p:grpSpPr>
        <p:sp>
          <p:nvSpPr>
            <p:cNvPr id="9" name="正方形/長方形 8">
              <a:extLst>
                <a:ext uri="{FF2B5EF4-FFF2-40B4-BE49-F238E27FC236}">
                  <a16:creationId xmlns:a16="http://schemas.microsoft.com/office/drawing/2014/main" id="{C8593C89-53BB-4545-814E-454AFE988490}"/>
                </a:ext>
              </a:extLst>
            </p:cNvPr>
            <p:cNvSpPr/>
            <p:nvPr/>
          </p:nvSpPr>
          <p:spPr>
            <a:xfrm>
              <a:off x="425508" y="6060171"/>
              <a:ext cx="1062656" cy="42120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将来像</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799FE2A3-00E0-4963-BBCC-28526951286B}"/>
                </a:ext>
              </a:extLst>
            </p:cNvPr>
            <p:cNvSpPr/>
            <p:nvPr/>
          </p:nvSpPr>
          <p:spPr>
            <a:xfrm>
              <a:off x="1613668" y="6060171"/>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dirty="0">
                  <a:solidFill>
                    <a:schemeClr val="tx1"/>
                  </a:solidFill>
                  <a:latin typeface="Meiryo" panose="020B0604030504040204" pitchFamily="34" charset="-128"/>
                  <a:ea typeface="Meiryo" panose="020B0604030504040204" pitchFamily="34" charset="-128"/>
                </a:rPr>
                <a:t>エージェント</a:t>
              </a:r>
              <a:r>
                <a:rPr lang="ja-JP" altLang="en-US" sz="1200">
                  <a:solidFill>
                    <a:schemeClr val="tx1"/>
                  </a:solidFill>
                  <a:latin typeface="Meiryo" panose="020B0604030504040204" pitchFamily="34" charset="-128"/>
                  <a:ea typeface="Meiryo" panose="020B0604030504040204" pitchFamily="34" charset="-128"/>
                </a:rPr>
                <a:t>による開発・運用の</a:t>
              </a:r>
              <a:r>
                <a:rPr lang="ja-JP" altLang="en-US" sz="1200" dirty="0">
                  <a:solidFill>
                    <a:schemeClr val="tx1"/>
                  </a:solidFill>
                  <a:latin typeface="Meiryo" panose="020B0604030504040204" pitchFamily="34" charset="-128"/>
                  <a:ea typeface="Meiryo" panose="020B0604030504040204" pitchFamily="34" charset="-128"/>
                </a:rPr>
                <a:t>ノウハウを習得し、他の業務への展開や商品化・サービス化につなげる基盤を構築</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1" name="グループ化 10">
            <a:extLst>
              <a:ext uri="{FF2B5EF4-FFF2-40B4-BE49-F238E27FC236}">
                <a16:creationId xmlns:a16="http://schemas.microsoft.com/office/drawing/2014/main" id="{EB5F6110-49B1-0619-48F1-CD5B5CF45901}"/>
              </a:ext>
            </a:extLst>
          </p:cNvPr>
          <p:cNvGrpSpPr/>
          <p:nvPr/>
        </p:nvGrpSpPr>
        <p:grpSpPr>
          <a:xfrm>
            <a:off x="425508" y="5504030"/>
            <a:ext cx="11439534" cy="422274"/>
            <a:chOff x="425508" y="5522300"/>
            <a:chExt cx="11439534" cy="422274"/>
          </a:xfrm>
        </p:grpSpPr>
        <p:sp>
          <p:nvSpPr>
            <p:cNvPr id="16" name="正方形/長方形 15">
              <a:extLst>
                <a:ext uri="{FF2B5EF4-FFF2-40B4-BE49-F238E27FC236}">
                  <a16:creationId xmlns:a16="http://schemas.microsoft.com/office/drawing/2014/main" id="{2F4AA259-2510-4CB1-AE94-E6484E21E4F8}"/>
                </a:ext>
              </a:extLst>
            </p:cNvPr>
            <p:cNvSpPr/>
            <p:nvPr/>
          </p:nvSpPr>
          <p:spPr>
            <a:xfrm>
              <a:off x="425508" y="5522300"/>
              <a:ext cx="1062656" cy="422274"/>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000" b="1" dirty="0">
                  <a:solidFill>
                    <a:schemeClr val="bg1"/>
                  </a:solidFill>
                  <a:latin typeface="Meiryo" panose="020B0604030504040204" pitchFamily="34" charset="-128"/>
                  <a:ea typeface="Meiryo" panose="020B0604030504040204" pitchFamily="34" charset="-128"/>
                </a:rPr>
                <a:t>ソリューション</a:t>
              </a:r>
              <a:endParaRPr lang="en-US" altLang="ja-JP" sz="1000" b="1" dirty="0">
                <a:solidFill>
                  <a:schemeClr val="bg1"/>
                </a:solidFill>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10B685F5-5213-4DEB-8EF8-27FC392BB13F}"/>
                </a:ext>
              </a:extLst>
            </p:cNvPr>
            <p:cNvSpPr/>
            <p:nvPr/>
          </p:nvSpPr>
          <p:spPr>
            <a:xfrm>
              <a:off x="1613668" y="5522300"/>
              <a:ext cx="10251374" cy="4212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ja-JP" altLang="en-US" sz="1200">
                  <a:solidFill>
                    <a:schemeClr val="tx1"/>
                  </a:solidFill>
                  <a:latin typeface="Meiryo" panose="020B0604030504040204" pitchFamily="34" charset="-128"/>
                  <a:ea typeface="Meiryo" panose="020B0604030504040204" pitchFamily="34" charset="-128"/>
                </a:rPr>
                <a:t>具体的なターゲット課題の</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エージェントの開発・運用を支援することで、</a:t>
              </a:r>
              <a:r>
                <a:rPr lang="en-US" altLang="ja-JP" sz="1200" dirty="0">
                  <a:solidFill>
                    <a:schemeClr val="tx1"/>
                  </a:solidFill>
                  <a:latin typeface="Meiryo" panose="020B0604030504040204" pitchFamily="34" charset="-128"/>
                  <a:ea typeface="Meiryo" panose="020B0604030504040204" pitchFamily="34" charset="-128"/>
                </a:rPr>
                <a:t>AI</a:t>
              </a:r>
              <a:r>
                <a:rPr lang="ja-JP" altLang="en-US" sz="1200">
                  <a:solidFill>
                    <a:schemeClr val="tx1"/>
                  </a:solidFill>
                  <a:latin typeface="Meiryo" panose="020B0604030504040204" pitchFamily="34" charset="-128"/>
                  <a:ea typeface="Meiryo" panose="020B0604030504040204" pitchFamily="34" charset="-128"/>
                </a:rPr>
                <a:t>エージェントの開発と運用のノウハウを提供する。</a:t>
              </a:r>
              <a:endParaRPr lang="en-US" altLang="ja-JP" sz="1200" dirty="0">
                <a:solidFill>
                  <a:schemeClr val="tx1"/>
                </a:solidFill>
                <a:latin typeface="Meiryo" panose="020B0604030504040204" pitchFamily="34" charset="-128"/>
                <a:ea typeface="Meiryo" panose="020B0604030504040204" pitchFamily="34" charset="-128"/>
              </a:endParaRPr>
            </a:p>
          </p:txBody>
        </p:sp>
      </p:grpSp>
      <p:grpSp>
        <p:nvGrpSpPr>
          <p:cNvPr id="14" name="グループ化 13">
            <a:extLst>
              <a:ext uri="{FF2B5EF4-FFF2-40B4-BE49-F238E27FC236}">
                <a16:creationId xmlns:a16="http://schemas.microsoft.com/office/drawing/2014/main" id="{67D31EEF-42B8-9ED4-0BF2-8F0A01A57BD4}"/>
              </a:ext>
            </a:extLst>
          </p:cNvPr>
          <p:cNvGrpSpPr/>
          <p:nvPr/>
        </p:nvGrpSpPr>
        <p:grpSpPr>
          <a:xfrm>
            <a:off x="425508" y="3356052"/>
            <a:ext cx="11431530" cy="489103"/>
            <a:chOff x="425508" y="3159750"/>
            <a:chExt cx="11431530" cy="489103"/>
          </a:xfrm>
        </p:grpSpPr>
        <p:sp>
          <p:nvSpPr>
            <p:cNvPr id="22" name="正方形/長方形 21">
              <a:extLst>
                <a:ext uri="{FF2B5EF4-FFF2-40B4-BE49-F238E27FC236}">
                  <a16:creationId xmlns:a16="http://schemas.microsoft.com/office/drawing/2014/main" id="{D9024B9F-9B44-409A-A4EA-D217422FDE16}"/>
                </a:ext>
              </a:extLst>
            </p:cNvPr>
            <p:cNvSpPr/>
            <p:nvPr/>
          </p:nvSpPr>
          <p:spPr>
            <a:xfrm>
              <a:off x="425508" y="3159750"/>
              <a:ext cx="1062656" cy="489103"/>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現状認識</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DCE489FE-721F-4C87-A66A-E6741B467C08}"/>
                </a:ext>
              </a:extLst>
            </p:cNvPr>
            <p:cNvSpPr/>
            <p:nvPr/>
          </p:nvSpPr>
          <p:spPr>
            <a:xfrm>
              <a:off x="1613668" y="3159750"/>
              <a:ext cx="10243370" cy="489103"/>
            </a:xfrm>
            <a:prstGeom prst="rect">
              <a:avLst/>
            </a:prstGeom>
            <a:ln/>
          </p:spPr>
          <p:style>
            <a:lnRef idx="2">
              <a:schemeClr val="accent1"/>
            </a:lnRef>
            <a:fillRef idx="1">
              <a:schemeClr val="lt1"/>
            </a:fillRef>
            <a:effectRef idx="0">
              <a:schemeClr val="accent1"/>
            </a:effectRef>
            <a:fontRef idx="minor">
              <a:schemeClr val="dk1"/>
            </a:fontRef>
          </p:style>
          <p:txBody>
            <a:bodyPr lIns="90000" rtlCol="0" anchor="ctr"/>
            <a:lstStyle/>
            <a:p>
              <a:r>
                <a:rPr lang="ja-JP" altLang="en-US" sz="1200"/>
                <a:t>・「社内のナレッジマネジメントの整備」や「システム化した運用の効率向上」といった課題が存在している。</a:t>
              </a:r>
              <a:endParaRPr lang="en-US" altLang="ja-JP" sz="1200" dirty="0"/>
            </a:p>
            <a:p>
              <a:r>
                <a:rPr lang="ja-JP" altLang="en-US" sz="1200"/>
                <a:t>・上記に関し、</a:t>
              </a:r>
              <a:r>
                <a:rPr lang="en-US" altLang="ja-JP" sz="1200" dirty="0"/>
                <a:t>AI</a:t>
              </a:r>
              <a:r>
                <a:rPr lang="ja-JP" altLang="en-US" sz="1200" dirty="0"/>
                <a:t>技術の導入が検討されているが、</a:t>
              </a:r>
              <a:r>
                <a:rPr lang="ja-JP" altLang="en-US" sz="1200"/>
                <a:t>具体的な開発と運用ノウハウが</a:t>
              </a:r>
              <a:r>
                <a:rPr lang="ja-JP" altLang="en-US" sz="1200" dirty="0"/>
                <a:t>不足している。</a:t>
              </a:r>
              <a:endParaRPr lang="en-US" altLang="ja-JP" sz="1200" dirty="0"/>
            </a:p>
          </p:txBody>
        </p:sp>
      </p:grpSp>
      <p:grpSp>
        <p:nvGrpSpPr>
          <p:cNvPr id="12" name="グループ化 11">
            <a:extLst>
              <a:ext uri="{FF2B5EF4-FFF2-40B4-BE49-F238E27FC236}">
                <a16:creationId xmlns:a16="http://schemas.microsoft.com/office/drawing/2014/main" id="{6244D57C-D937-25F5-051A-61D701A7269D}"/>
              </a:ext>
            </a:extLst>
          </p:cNvPr>
          <p:cNvGrpSpPr/>
          <p:nvPr/>
        </p:nvGrpSpPr>
        <p:grpSpPr>
          <a:xfrm>
            <a:off x="425508" y="3975234"/>
            <a:ext cx="11431530" cy="1394928"/>
            <a:chOff x="425508" y="3813433"/>
            <a:chExt cx="11431530" cy="1593270"/>
          </a:xfrm>
        </p:grpSpPr>
        <p:sp>
          <p:nvSpPr>
            <p:cNvPr id="30" name="正方形/長方形 29">
              <a:extLst>
                <a:ext uri="{FF2B5EF4-FFF2-40B4-BE49-F238E27FC236}">
                  <a16:creationId xmlns:a16="http://schemas.microsoft.com/office/drawing/2014/main" id="{E9703DA8-48FD-42A3-9825-AB9B359121BB}"/>
                </a:ext>
              </a:extLst>
            </p:cNvPr>
            <p:cNvSpPr/>
            <p:nvPr/>
          </p:nvSpPr>
          <p:spPr>
            <a:xfrm>
              <a:off x="425508" y="3813433"/>
              <a:ext cx="1062656" cy="1593270"/>
            </a:xfrm>
            <a:prstGeom prst="rect">
              <a:avLst/>
            </a:prstGeom>
            <a:solidFill>
              <a:schemeClr val="accent1">
                <a:lumMod val="75000"/>
                <a:alpha val="87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1494" tIns="40747" rIns="81494" bIns="40747" numCol="1" spcCol="0" rtlCol="0" fromWordArt="0" anchor="ctr" anchorCtr="0" forceAA="0" compatLnSpc="1">
              <a:prstTxWarp prst="textNoShape">
                <a:avLst/>
              </a:prstTxWarp>
              <a:noAutofit/>
            </a:bodyPr>
            <a:lstStyle/>
            <a:p>
              <a:pPr algn="ctr"/>
              <a:r>
                <a:rPr lang="ja-JP" altLang="en-US" sz="1100" b="1" dirty="0">
                  <a:solidFill>
                    <a:schemeClr val="bg1"/>
                  </a:solidFill>
                  <a:latin typeface="Meiryo" panose="020B0604030504040204" pitchFamily="34" charset="-128"/>
                  <a:ea typeface="Meiryo" panose="020B0604030504040204" pitchFamily="34" charset="-128"/>
                </a:rPr>
                <a:t>フェーズ</a:t>
              </a:r>
              <a:endParaRPr lang="en-US" altLang="ja-JP" sz="1100" b="1" dirty="0">
                <a:solidFill>
                  <a:schemeClr val="bg1"/>
                </a:solidFill>
                <a:latin typeface="Meiryo" panose="020B0604030504040204" pitchFamily="34" charset="-128"/>
                <a:ea typeface="Meiryo" panose="020B0604030504040204" pitchFamily="34" charset="-128"/>
              </a:endParaRPr>
            </a:p>
          </p:txBody>
        </p:sp>
        <p:sp>
          <p:nvSpPr>
            <p:cNvPr id="32" name="正方形/長方形 31">
              <a:extLst>
                <a:ext uri="{FF2B5EF4-FFF2-40B4-BE49-F238E27FC236}">
                  <a16:creationId xmlns:a16="http://schemas.microsoft.com/office/drawing/2014/main" id="{65B520E9-DD3F-47B0-9636-2FDDEC49CDCC}"/>
                </a:ext>
              </a:extLst>
            </p:cNvPr>
            <p:cNvSpPr/>
            <p:nvPr/>
          </p:nvSpPr>
          <p:spPr>
            <a:xfrm>
              <a:off x="1605663" y="3813433"/>
              <a:ext cx="10251375" cy="159305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200" dirty="0">
                  <a:solidFill>
                    <a:schemeClr val="accent2"/>
                  </a:solidFill>
                </a:rPr>
                <a:t>フェーズ１：</a:t>
              </a:r>
              <a:r>
                <a:rPr kumimoji="1" lang="en-US" altLang="ja-JP" sz="1200" dirty="0">
                  <a:solidFill>
                    <a:schemeClr val="accent2"/>
                  </a:solidFill>
                </a:rPr>
                <a:t>PoC</a:t>
              </a:r>
              <a:r>
                <a:rPr kumimoji="1" lang="ja-JP" altLang="en-US" sz="1200" dirty="0">
                  <a:solidFill>
                    <a:schemeClr val="accent2"/>
                  </a:solidFill>
                </a:rPr>
                <a:t>を実施</a:t>
              </a:r>
              <a:r>
                <a:rPr kumimoji="1" lang="en-US" altLang="ja-JP" sz="1200" dirty="0">
                  <a:solidFill>
                    <a:schemeClr val="accent2"/>
                  </a:solidFill>
                </a:rPr>
                <a:t>(</a:t>
              </a:r>
              <a:r>
                <a:rPr lang="ja-JP" altLang="en-US" sz="1200" dirty="0">
                  <a:solidFill>
                    <a:schemeClr val="accent2"/>
                  </a:solidFill>
                </a:rPr>
                <a:t>業務対応</a:t>
              </a:r>
              <a:r>
                <a:rPr lang="en-US" altLang="ja-JP" sz="1200" dirty="0">
                  <a:solidFill>
                    <a:schemeClr val="accent2"/>
                  </a:solidFill>
                </a:rPr>
                <a:t>AI</a:t>
              </a:r>
              <a:r>
                <a:rPr lang="ja-JP" altLang="en-US" sz="1200" dirty="0">
                  <a:solidFill>
                    <a:schemeClr val="accent2"/>
                  </a:solidFill>
                </a:rPr>
                <a:t>エージェント開発</a:t>
              </a:r>
              <a:r>
                <a:rPr kumimoji="1" lang="en-US" altLang="ja-JP" sz="1200" dirty="0">
                  <a:solidFill>
                    <a:schemeClr val="accent2"/>
                  </a:solidFill>
                </a:rPr>
                <a:t>)</a:t>
              </a:r>
            </a:p>
            <a:p>
              <a:endParaRPr lang="en-US" altLang="ja-JP" sz="1200" dirty="0"/>
            </a:p>
            <a:p>
              <a:r>
                <a:rPr lang="ja-JP" altLang="en-US" sz="1200" dirty="0"/>
                <a:t>フェーズ２：調整</a:t>
              </a:r>
              <a:r>
                <a:rPr lang="en-US" altLang="ja-JP" sz="1200" dirty="0"/>
                <a:t>(</a:t>
              </a:r>
              <a:r>
                <a:rPr lang="ja-JP" altLang="en-US" sz="1200" dirty="0"/>
                <a:t>チューニングフェーズ</a:t>
              </a:r>
              <a:r>
                <a:rPr lang="en-US" altLang="ja-JP" sz="1200" dirty="0"/>
                <a:t>)</a:t>
              </a:r>
            </a:p>
            <a:p>
              <a:endParaRPr lang="en-US" altLang="ja-JP" sz="1200" dirty="0"/>
            </a:p>
            <a:p>
              <a:r>
                <a:rPr lang="ja-JP" altLang="en-US" sz="1200" dirty="0"/>
                <a:t>フェーズ３：習得したノウハウを元に他の業務に応用</a:t>
              </a:r>
              <a:endParaRPr lang="en-US" altLang="ja-JP" sz="1200" dirty="0"/>
            </a:p>
            <a:p>
              <a:endParaRPr kumimoji="1" lang="en-US" altLang="ja-JP" sz="1200" dirty="0"/>
            </a:p>
            <a:p>
              <a:r>
                <a:rPr kumimoji="1" lang="ja-JP" altLang="en-US" sz="1200" dirty="0"/>
                <a:t>フェーズ</a:t>
              </a:r>
              <a:r>
                <a:rPr lang="ja-JP" altLang="en-US" sz="1200" dirty="0"/>
                <a:t>４</a:t>
              </a:r>
              <a:r>
                <a:rPr kumimoji="1" lang="ja-JP" altLang="en-US" sz="1200" dirty="0"/>
                <a:t>：</a:t>
              </a:r>
              <a:r>
                <a:rPr kumimoji="1" lang="ja-JP" altLang="en-US" sz="1200" dirty="0">
                  <a:solidFill>
                    <a:schemeClr val="dk1"/>
                  </a:solidFill>
                </a:rPr>
                <a:t>製品化・サービス化</a:t>
              </a:r>
              <a:r>
                <a:rPr kumimoji="1" lang="en-US" altLang="ja-JP" sz="1200" dirty="0">
                  <a:solidFill>
                    <a:schemeClr val="dk1"/>
                  </a:solidFill>
                </a:rPr>
                <a:t>(</a:t>
              </a:r>
              <a:r>
                <a:rPr kumimoji="1" lang="ja-JP" altLang="en-US" sz="1200" dirty="0">
                  <a:solidFill>
                    <a:schemeClr val="dk1"/>
                  </a:solidFill>
                </a:rPr>
                <a:t>メンテナンスノウハウの提供</a:t>
              </a:r>
              <a:r>
                <a:rPr kumimoji="1" lang="en-US" altLang="ja-JP" sz="1200" dirty="0">
                  <a:solidFill>
                    <a:schemeClr val="dk1"/>
                  </a:solidFill>
                </a:rPr>
                <a:t>)</a:t>
              </a:r>
              <a:endParaRPr kumimoji="1" lang="ja-JP" altLang="en-US" sz="1200" dirty="0"/>
            </a:p>
          </p:txBody>
        </p:sp>
      </p:gr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dirty="0"/>
              <a:t>御社を実施した場合での例：与件整理・サマリ</a:t>
            </a:r>
          </a:p>
        </p:txBody>
      </p:sp>
      <p:sp>
        <p:nvSpPr>
          <p:cNvPr id="19" name="フッター プレースホルダー 3">
            <a:extLst>
              <a:ext uri="{FF2B5EF4-FFF2-40B4-BE49-F238E27FC236}">
                <a16:creationId xmlns:a16="http://schemas.microsoft.com/office/drawing/2014/main" id="{13F1EB22-426F-622C-0893-BCA3EE964CA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35771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E4F4-3D7C-F302-EF8F-3DFB5276E4FB}"/>
            </a:ext>
          </a:extLst>
        </p:cNvPr>
        <p:cNvGrpSpPr/>
        <p:nvPr/>
      </p:nvGrpSpPr>
      <p:grpSpPr>
        <a:xfrm>
          <a:off x="0" y="0"/>
          <a:ext cx="0" cy="0"/>
          <a:chOff x="0" y="0"/>
          <a:chExt cx="0" cy="0"/>
        </a:xfrm>
      </p:grpSpPr>
      <p:sp>
        <p:nvSpPr>
          <p:cNvPr id="1038" name="正方形/長方形 1037">
            <a:extLst>
              <a:ext uri="{FF2B5EF4-FFF2-40B4-BE49-F238E27FC236}">
                <a16:creationId xmlns:a16="http://schemas.microsoft.com/office/drawing/2014/main" id="{9276906F-4FBE-A2EE-CE2C-D9C56C2BD336}"/>
              </a:ext>
            </a:extLst>
          </p:cNvPr>
          <p:cNvSpPr/>
          <p:nvPr/>
        </p:nvSpPr>
        <p:spPr>
          <a:xfrm>
            <a:off x="5213625" y="1095966"/>
            <a:ext cx="2069303" cy="1768446"/>
          </a:xfrm>
          <a:prstGeom prst="rect">
            <a:avLst/>
          </a:prstGeom>
          <a:solidFill>
            <a:schemeClr val="accent6">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400" b="1" dirty="0">
                <a:solidFill>
                  <a:schemeClr val="accent6">
                    <a:lumMod val="50000"/>
                  </a:schemeClr>
                </a:solidFill>
              </a:rPr>
              <a:t>システムプロンプト</a:t>
            </a:r>
          </a:p>
        </p:txBody>
      </p:sp>
      <p:sp>
        <p:nvSpPr>
          <p:cNvPr id="13" name="タイトル 12">
            <a:extLst>
              <a:ext uri="{FF2B5EF4-FFF2-40B4-BE49-F238E27FC236}">
                <a16:creationId xmlns:a16="http://schemas.microsoft.com/office/drawing/2014/main" id="{25900CBF-D872-3586-B800-239B28621F01}"/>
              </a:ext>
            </a:extLst>
          </p:cNvPr>
          <p:cNvSpPr>
            <a:spLocks noGrp="1"/>
          </p:cNvSpPr>
          <p:nvPr>
            <p:ph type="title"/>
          </p:nvPr>
        </p:nvSpPr>
        <p:spPr/>
        <p:txBody>
          <a:bodyPr>
            <a:normAutofit fontScale="90000"/>
          </a:bodyPr>
          <a:lstStyle/>
          <a:p>
            <a:r>
              <a:rPr lang="en-US" altLang="ja-JP" dirty="0"/>
              <a:t>AI</a:t>
            </a:r>
            <a:r>
              <a:rPr lang="ja-JP" altLang="en-US" dirty="0"/>
              <a:t>エージェントの構造</a:t>
            </a:r>
            <a:endParaRPr lang="en-US" altLang="ja-JP" sz="2000" dirty="0"/>
          </a:p>
        </p:txBody>
      </p:sp>
      <p:sp>
        <p:nvSpPr>
          <p:cNvPr id="41" name="矢印: 右 40">
            <a:extLst>
              <a:ext uri="{FF2B5EF4-FFF2-40B4-BE49-F238E27FC236}">
                <a16:creationId xmlns:a16="http://schemas.microsoft.com/office/drawing/2014/main" id="{0066CFBF-5935-FA2C-086C-D89E95AF0838}"/>
              </a:ext>
            </a:extLst>
          </p:cNvPr>
          <p:cNvSpPr/>
          <p:nvPr/>
        </p:nvSpPr>
        <p:spPr>
          <a:xfrm>
            <a:off x="2550014" y="3474195"/>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矢印: 右 42">
            <a:extLst>
              <a:ext uri="{FF2B5EF4-FFF2-40B4-BE49-F238E27FC236}">
                <a16:creationId xmlns:a16="http://schemas.microsoft.com/office/drawing/2014/main" id="{68D61451-A834-D5D1-411E-44E04AD2A9B9}"/>
              </a:ext>
            </a:extLst>
          </p:cNvPr>
          <p:cNvSpPr/>
          <p:nvPr/>
        </p:nvSpPr>
        <p:spPr>
          <a:xfrm>
            <a:off x="5662841" y="3792413"/>
            <a:ext cx="1720967"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円弧 43">
            <a:extLst>
              <a:ext uri="{FF2B5EF4-FFF2-40B4-BE49-F238E27FC236}">
                <a16:creationId xmlns:a16="http://schemas.microsoft.com/office/drawing/2014/main" id="{E5EC1192-BB47-083C-D8E7-9449567B0638}"/>
              </a:ext>
            </a:extLst>
          </p:cNvPr>
          <p:cNvSpPr/>
          <p:nvPr/>
        </p:nvSpPr>
        <p:spPr>
          <a:xfrm flipH="1">
            <a:off x="4991783" y="2790477"/>
            <a:ext cx="659441"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B1667BDA-B41E-02D4-C055-45B95A5D6217}"/>
              </a:ext>
            </a:extLst>
          </p:cNvPr>
          <p:cNvSpPr txBox="1"/>
          <p:nvPr/>
        </p:nvSpPr>
        <p:spPr>
          <a:xfrm>
            <a:off x="5133657" y="2969623"/>
            <a:ext cx="2517529" cy="523220"/>
          </a:xfrm>
          <a:prstGeom prst="rect">
            <a:avLst/>
          </a:prstGeom>
          <a:noFill/>
        </p:spPr>
        <p:txBody>
          <a:bodyPr wrap="square" rtlCol="0">
            <a:spAutoFit/>
          </a:bodyPr>
          <a:lstStyle/>
          <a:p>
            <a:r>
              <a:rPr kumimoji="1" lang="ja-JP" altLang="en-US" sz="1400" b="1" dirty="0"/>
              <a:t>システムプロンプトを設定</a:t>
            </a:r>
            <a:endParaRPr kumimoji="1" lang="en-US" altLang="ja-JP" sz="1400" b="1" dirty="0"/>
          </a:p>
          <a:p>
            <a:r>
              <a:rPr lang="en-US" altLang="ja-JP" sz="1400" b="1" dirty="0"/>
              <a:t>knowledge</a:t>
            </a:r>
            <a:r>
              <a:rPr lang="ja-JP" altLang="en-US" sz="1400" b="1" dirty="0"/>
              <a:t>を参照する</a:t>
            </a:r>
            <a:endParaRPr kumimoji="1" lang="ja-JP" altLang="en-US" sz="1400" b="1" dirty="0"/>
          </a:p>
        </p:txBody>
      </p:sp>
      <p:sp>
        <p:nvSpPr>
          <p:cNvPr id="49" name="テキスト ボックス 48">
            <a:extLst>
              <a:ext uri="{FF2B5EF4-FFF2-40B4-BE49-F238E27FC236}">
                <a16:creationId xmlns:a16="http://schemas.microsoft.com/office/drawing/2014/main" id="{A6B0BF60-4DDC-A8B2-24BD-ABB3B17DBE34}"/>
              </a:ext>
            </a:extLst>
          </p:cNvPr>
          <p:cNvSpPr txBox="1"/>
          <p:nvPr/>
        </p:nvSpPr>
        <p:spPr>
          <a:xfrm>
            <a:off x="468541" y="4709001"/>
            <a:ext cx="1855408" cy="315615"/>
          </a:xfrm>
          <a:prstGeom prst="rect">
            <a:avLst/>
          </a:prstGeom>
          <a:noFill/>
        </p:spPr>
        <p:txBody>
          <a:bodyPr wrap="square" rtlCol="0">
            <a:spAutoFit/>
          </a:bodyPr>
          <a:lstStyle/>
          <a:p>
            <a:pPr algn="ctr"/>
            <a:r>
              <a:rPr kumimoji="1" lang="ja-JP" altLang="en-US" sz="1400" b="1" dirty="0"/>
              <a:t>プロンプトを入力</a:t>
            </a:r>
          </a:p>
        </p:txBody>
      </p:sp>
      <p:pic>
        <p:nvPicPr>
          <p:cNvPr id="51" name="図 50" descr="アイコン&#10;&#10;自動的に生成された説明">
            <a:extLst>
              <a:ext uri="{FF2B5EF4-FFF2-40B4-BE49-F238E27FC236}">
                <a16:creationId xmlns:a16="http://schemas.microsoft.com/office/drawing/2014/main" id="{876F67DC-D377-7C28-076A-30611DDD2698}"/>
              </a:ext>
            </a:extLst>
          </p:cNvPr>
          <p:cNvPicPr>
            <a:picLocks noChangeAspect="1"/>
          </p:cNvPicPr>
          <p:nvPr/>
        </p:nvPicPr>
        <p:blipFill>
          <a:blip r:embed="rId3"/>
          <a:stretch>
            <a:fillRect/>
          </a:stretch>
        </p:blipFill>
        <p:spPr>
          <a:xfrm flipH="1">
            <a:off x="800456" y="3323777"/>
            <a:ext cx="1367126" cy="1332796"/>
          </a:xfrm>
          <a:prstGeom prst="rect">
            <a:avLst/>
          </a:prstGeom>
        </p:spPr>
      </p:pic>
      <p:grpSp>
        <p:nvGrpSpPr>
          <p:cNvPr id="52" name="グループ化 51">
            <a:extLst>
              <a:ext uri="{FF2B5EF4-FFF2-40B4-BE49-F238E27FC236}">
                <a16:creationId xmlns:a16="http://schemas.microsoft.com/office/drawing/2014/main" id="{81857874-9F3B-5232-EFF9-809753BD6C55}"/>
              </a:ext>
            </a:extLst>
          </p:cNvPr>
          <p:cNvGrpSpPr/>
          <p:nvPr/>
        </p:nvGrpSpPr>
        <p:grpSpPr>
          <a:xfrm>
            <a:off x="5507941" y="1426492"/>
            <a:ext cx="1572182" cy="595130"/>
            <a:chOff x="6005919" y="1329216"/>
            <a:chExt cx="2025613" cy="801688"/>
          </a:xfrm>
        </p:grpSpPr>
        <p:sp>
          <p:nvSpPr>
            <p:cNvPr id="53" name="四角形: メモ 52">
              <a:extLst>
                <a:ext uri="{FF2B5EF4-FFF2-40B4-BE49-F238E27FC236}">
                  <a16:creationId xmlns:a16="http://schemas.microsoft.com/office/drawing/2014/main" id="{4A220D6A-F6E0-FED4-5AB3-4C7CA6A2033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54" name="テキスト ボックス 53">
              <a:extLst>
                <a:ext uri="{FF2B5EF4-FFF2-40B4-BE49-F238E27FC236}">
                  <a16:creationId xmlns:a16="http://schemas.microsoft.com/office/drawing/2014/main" id="{4D715BF1-B945-F819-3CC5-8DB2B4DD1523}"/>
                </a:ext>
              </a:extLst>
            </p:cNvPr>
            <p:cNvSpPr txBox="1"/>
            <p:nvPr/>
          </p:nvSpPr>
          <p:spPr>
            <a:xfrm>
              <a:off x="6005919" y="1368126"/>
              <a:ext cx="2025613" cy="587200"/>
            </a:xfrm>
            <a:prstGeom prst="rect">
              <a:avLst/>
            </a:prstGeom>
            <a:noFill/>
          </p:spPr>
          <p:txBody>
            <a:bodyPr wrap="square">
              <a:spAutoFit/>
            </a:bodyPr>
            <a:lstStyle/>
            <a:p>
              <a:pPr algn="ctr"/>
              <a:r>
                <a:rPr kumimoji="1" lang="ja-JP" altLang="en-US" sz="1000" b="1" dirty="0">
                  <a:solidFill>
                    <a:schemeClr val="dk1"/>
                  </a:solidFill>
                </a:rPr>
                <a:t>ロールや背景情報</a:t>
              </a:r>
              <a:endParaRPr kumimoji="1" lang="en-US" altLang="ja-JP" sz="1000" b="1" dirty="0">
                <a:solidFill>
                  <a:schemeClr val="dk1"/>
                </a:solidFill>
              </a:endParaRPr>
            </a:p>
            <a:p>
              <a:pPr algn="ctr"/>
              <a:r>
                <a:rPr kumimoji="1" lang="ja-JP" altLang="en-US" sz="1000" dirty="0">
                  <a:solidFill>
                    <a:schemeClr val="dk1"/>
                  </a:solidFill>
                </a:rPr>
                <a:t>あなたは</a:t>
              </a:r>
              <a:r>
                <a:rPr lang="ja-JP" altLang="en-US" sz="1000" dirty="0">
                  <a:solidFill>
                    <a:schemeClr val="dk1"/>
                  </a:solidFill>
                </a:rPr>
                <a:t>△△</a:t>
              </a:r>
              <a:r>
                <a:rPr kumimoji="1" lang="ja-JP" altLang="en-US" sz="1000" dirty="0">
                  <a:solidFill>
                    <a:schemeClr val="dk1"/>
                  </a:solidFill>
                </a:rPr>
                <a:t>です</a:t>
              </a:r>
              <a:endParaRPr kumimoji="1" lang="en-US" altLang="ja-JP" sz="1000" dirty="0">
                <a:solidFill>
                  <a:schemeClr val="dk1"/>
                </a:solidFill>
              </a:endParaRPr>
            </a:p>
            <a:p>
              <a:pPr algn="ctr"/>
              <a:r>
                <a:rPr lang="en-US" altLang="ja-JP" sz="1000" dirty="0"/>
                <a:t>××</a:t>
              </a:r>
              <a:r>
                <a:rPr lang="ja-JP" altLang="en-US" sz="1000" dirty="0"/>
                <a:t>に関して詳しいです</a:t>
              </a:r>
              <a:endParaRPr kumimoji="1" lang="ja-JP" altLang="en-US" sz="1000" dirty="0">
                <a:solidFill>
                  <a:schemeClr val="dk1"/>
                </a:solidFill>
              </a:endParaRPr>
            </a:p>
          </p:txBody>
        </p:sp>
      </p:grpSp>
      <p:sp>
        <p:nvSpPr>
          <p:cNvPr id="55" name="円弧 54">
            <a:extLst>
              <a:ext uri="{FF2B5EF4-FFF2-40B4-BE49-F238E27FC236}">
                <a16:creationId xmlns:a16="http://schemas.microsoft.com/office/drawing/2014/main" id="{AC22BED1-774B-0628-E819-B07884BE9DF3}"/>
              </a:ext>
            </a:extLst>
          </p:cNvPr>
          <p:cNvSpPr/>
          <p:nvPr/>
        </p:nvSpPr>
        <p:spPr>
          <a:xfrm rot="18031025" flipH="1">
            <a:off x="4385504" y="2702115"/>
            <a:ext cx="679502" cy="733265"/>
          </a:xfrm>
          <a:prstGeom prst="arc">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56" name="グループ化 55">
            <a:extLst>
              <a:ext uri="{FF2B5EF4-FFF2-40B4-BE49-F238E27FC236}">
                <a16:creationId xmlns:a16="http://schemas.microsoft.com/office/drawing/2014/main" id="{AAF9D3A5-8B4D-80D6-0396-8F1834D757ED}"/>
              </a:ext>
            </a:extLst>
          </p:cNvPr>
          <p:cNvGrpSpPr/>
          <p:nvPr/>
        </p:nvGrpSpPr>
        <p:grpSpPr>
          <a:xfrm>
            <a:off x="4322125" y="2135074"/>
            <a:ext cx="874335" cy="760591"/>
            <a:chOff x="4235247" y="1683242"/>
            <a:chExt cx="954928" cy="806175"/>
          </a:xfrm>
        </p:grpSpPr>
        <p:pic>
          <p:nvPicPr>
            <p:cNvPr id="57" name="図 56" descr="グラフィカル ユーザー インターフェイス, アプリケーション&#10;&#10;自動的に生成された説明">
              <a:extLst>
                <a:ext uri="{FF2B5EF4-FFF2-40B4-BE49-F238E27FC236}">
                  <a16:creationId xmlns:a16="http://schemas.microsoft.com/office/drawing/2014/main" id="{9167E491-F52D-5B16-95AC-DE16EB2FD64F}"/>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58" name="図 57" descr="時計 が含まれている画像&#10;&#10;自動的に生成された説明">
              <a:extLst>
                <a:ext uri="{FF2B5EF4-FFF2-40B4-BE49-F238E27FC236}">
                  <a16:creationId xmlns:a16="http://schemas.microsoft.com/office/drawing/2014/main" id="{F2850BE4-A556-7F4F-1164-CE0B0B8021A7}"/>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59" name="吹き出し: 角を丸めた四角形 58">
            <a:extLst>
              <a:ext uri="{FF2B5EF4-FFF2-40B4-BE49-F238E27FC236}">
                <a16:creationId xmlns:a16="http://schemas.microsoft.com/office/drawing/2014/main" id="{1E4E773E-EA79-A73C-06F6-0F16B196D9A9}"/>
              </a:ext>
            </a:extLst>
          </p:cNvPr>
          <p:cNvSpPr/>
          <p:nvPr/>
        </p:nvSpPr>
        <p:spPr>
          <a:xfrm>
            <a:off x="2833145" y="1441101"/>
            <a:ext cx="2236525" cy="625290"/>
          </a:xfrm>
          <a:prstGeom prst="wedgeRoundRectCallout">
            <a:avLst>
              <a:gd name="adj1" fmla="val 28208"/>
              <a:gd name="adj2" fmla="val 83156"/>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b="1" dirty="0">
                <a:solidFill>
                  <a:schemeClr val="dk1"/>
                </a:solidFill>
              </a:rPr>
              <a:t>knowledge</a:t>
            </a:r>
          </a:p>
          <a:p>
            <a:pPr algn="ctr"/>
            <a:r>
              <a:rPr kumimoji="1" lang="ja-JP" altLang="en-US" sz="1200" dirty="0">
                <a:solidFill>
                  <a:schemeClr val="dk1"/>
                </a:solidFill>
              </a:rPr>
              <a:t>関連資料や業務に必要な知識</a:t>
            </a:r>
          </a:p>
        </p:txBody>
      </p:sp>
      <p:sp>
        <p:nvSpPr>
          <p:cNvPr id="60" name="吹き出し: 角を丸めた四角形 59">
            <a:extLst>
              <a:ext uri="{FF2B5EF4-FFF2-40B4-BE49-F238E27FC236}">
                <a16:creationId xmlns:a16="http://schemas.microsoft.com/office/drawing/2014/main" id="{3757988E-D18D-1196-0FFD-0169F9F8230B}"/>
              </a:ext>
            </a:extLst>
          </p:cNvPr>
          <p:cNvSpPr/>
          <p:nvPr/>
        </p:nvSpPr>
        <p:spPr>
          <a:xfrm>
            <a:off x="1842498" y="2589036"/>
            <a:ext cx="1616096" cy="597146"/>
          </a:xfrm>
          <a:prstGeom prst="wedgeRoundRectCallout">
            <a:avLst>
              <a:gd name="adj1" fmla="val -36929"/>
              <a:gd name="adj2" fmla="val 81103"/>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このようなタスクを行ってください</a:t>
            </a:r>
            <a:endParaRPr kumimoji="1" lang="en-US" altLang="ja-JP" sz="1200" dirty="0">
              <a:solidFill>
                <a:schemeClr val="dk1"/>
              </a:solidFill>
            </a:endParaRPr>
          </a:p>
        </p:txBody>
      </p:sp>
      <p:sp>
        <p:nvSpPr>
          <p:cNvPr id="2" name="テキスト ボックス 1">
            <a:extLst>
              <a:ext uri="{FF2B5EF4-FFF2-40B4-BE49-F238E27FC236}">
                <a16:creationId xmlns:a16="http://schemas.microsoft.com/office/drawing/2014/main" id="{0D3066D9-8B42-45C9-7DA8-89BA5061E20D}"/>
              </a:ext>
            </a:extLst>
          </p:cNvPr>
          <p:cNvSpPr txBox="1"/>
          <p:nvPr/>
        </p:nvSpPr>
        <p:spPr>
          <a:xfrm>
            <a:off x="2564710" y="4836718"/>
            <a:ext cx="1337733" cy="307777"/>
          </a:xfrm>
          <a:prstGeom prst="rect">
            <a:avLst/>
          </a:prstGeom>
          <a:noFill/>
        </p:spPr>
        <p:txBody>
          <a:bodyPr wrap="square" rtlCol="0">
            <a:spAutoFit/>
          </a:bodyPr>
          <a:lstStyle/>
          <a:p>
            <a:pPr algn="ctr"/>
            <a:r>
              <a:rPr kumimoji="1" lang="ja-JP" altLang="en-US" sz="1400" b="1" dirty="0"/>
              <a:t>調整</a:t>
            </a:r>
          </a:p>
        </p:txBody>
      </p:sp>
      <p:pic>
        <p:nvPicPr>
          <p:cNvPr id="10" name="図 9" descr="アイコン&#10;&#10;自動的に生成された説明">
            <a:extLst>
              <a:ext uri="{FF2B5EF4-FFF2-40B4-BE49-F238E27FC236}">
                <a16:creationId xmlns:a16="http://schemas.microsoft.com/office/drawing/2014/main" id="{EFB9EECA-2A14-543F-7BFB-52E8F17F028A}"/>
              </a:ext>
            </a:extLst>
          </p:cNvPr>
          <p:cNvPicPr>
            <a:picLocks noChangeAspect="1"/>
          </p:cNvPicPr>
          <p:nvPr/>
        </p:nvPicPr>
        <p:blipFill>
          <a:blip r:embed="rId6"/>
          <a:srcRect l="24619" t="54203" r="20425"/>
          <a:stretch/>
        </p:blipFill>
        <p:spPr>
          <a:xfrm>
            <a:off x="4181408" y="3360113"/>
            <a:ext cx="1381052" cy="1123556"/>
          </a:xfrm>
          <a:prstGeom prst="rect">
            <a:avLst/>
          </a:prstGeom>
        </p:spPr>
      </p:pic>
      <p:grpSp>
        <p:nvGrpSpPr>
          <p:cNvPr id="11" name="グループ化 10">
            <a:extLst>
              <a:ext uri="{FF2B5EF4-FFF2-40B4-BE49-F238E27FC236}">
                <a16:creationId xmlns:a16="http://schemas.microsoft.com/office/drawing/2014/main" id="{DB34022F-5FA5-B657-5A27-EEA24AE964B7}"/>
              </a:ext>
            </a:extLst>
          </p:cNvPr>
          <p:cNvGrpSpPr/>
          <p:nvPr/>
        </p:nvGrpSpPr>
        <p:grpSpPr>
          <a:xfrm>
            <a:off x="5511426" y="2115618"/>
            <a:ext cx="1572182" cy="595130"/>
            <a:chOff x="6005919" y="1329216"/>
            <a:chExt cx="2025613" cy="801688"/>
          </a:xfrm>
        </p:grpSpPr>
        <p:sp>
          <p:nvSpPr>
            <p:cNvPr id="12" name="四角形: メモ 11">
              <a:extLst>
                <a:ext uri="{FF2B5EF4-FFF2-40B4-BE49-F238E27FC236}">
                  <a16:creationId xmlns:a16="http://schemas.microsoft.com/office/drawing/2014/main" id="{50180F11-D358-8460-822B-02027CCDC3E8}"/>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200" dirty="0">
                <a:solidFill>
                  <a:schemeClr val="dk1"/>
                </a:solidFill>
              </a:endParaRPr>
            </a:p>
          </p:txBody>
        </p:sp>
        <p:sp>
          <p:nvSpPr>
            <p:cNvPr id="14" name="テキスト ボックス 13">
              <a:extLst>
                <a:ext uri="{FF2B5EF4-FFF2-40B4-BE49-F238E27FC236}">
                  <a16:creationId xmlns:a16="http://schemas.microsoft.com/office/drawing/2014/main" id="{D8E9AB92-184D-BAAE-75D3-E2E4861D4C32}"/>
                </a:ext>
              </a:extLst>
            </p:cNvPr>
            <p:cNvSpPr txBox="1"/>
            <p:nvPr/>
          </p:nvSpPr>
          <p:spPr>
            <a:xfrm>
              <a:off x="6005919" y="1368126"/>
              <a:ext cx="2025613" cy="746280"/>
            </a:xfrm>
            <a:prstGeom prst="rect">
              <a:avLst/>
            </a:prstGeom>
            <a:noFill/>
          </p:spPr>
          <p:txBody>
            <a:bodyPr wrap="square">
              <a:spAutoFit/>
            </a:bodyPr>
            <a:lstStyle/>
            <a:p>
              <a:pPr algn="ctr"/>
              <a:r>
                <a:rPr kumimoji="1" lang="ja-JP" altLang="en-US" sz="1000" b="1" dirty="0">
                  <a:solidFill>
                    <a:schemeClr val="dk1"/>
                  </a:solidFill>
                </a:rPr>
                <a:t>作業手順</a:t>
              </a:r>
              <a:endParaRPr kumimoji="1" lang="en-US" altLang="ja-JP" sz="1000" b="1" dirty="0">
                <a:solidFill>
                  <a:schemeClr val="dk1"/>
                </a:solidFill>
              </a:endParaRPr>
            </a:p>
            <a:p>
              <a:pPr algn="ctr"/>
              <a:r>
                <a:rPr lang="en-US" altLang="ja-JP" sz="1000" dirty="0">
                  <a:solidFill>
                    <a:schemeClr val="dk1"/>
                  </a:solidFill>
                </a:rPr>
                <a:t>1.-------</a:t>
              </a:r>
            </a:p>
            <a:p>
              <a:pPr algn="ctr"/>
              <a:r>
                <a:rPr kumimoji="1" lang="en-US" altLang="ja-JP" sz="1000" dirty="0">
                  <a:solidFill>
                    <a:schemeClr val="dk1"/>
                  </a:solidFill>
                </a:rPr>
                <a:t>2.----------</a:t>
              </a:r>
            </a:p>
          </p:txBody>
        </p:sp>
      </p:grpSp>
      <p:sp>
        <p:nvSpPr>
          <p:cNvPr id="19" name="吹き出し: 角を丸めた四角形 18">
            <a:extLst>
              <a:ext uri="{FF2B5EF4-FFF2-40B4-BE49-F238E27FC236}">
                <a16:creationId xmlns:a16="http://schemas.microsoft.com/office/drawing/2014/main" id="{C439F240-1BD9-CCB8-9A00-76812C693FAA}"/>
              </a:ext>
            </a:extLst>
          </p:cNvPr>
          <p:cNvSpPr/>
          <p:nvPr/>
        </p:nvSpPr>
        <p:spPr>
          <a:xfrm>
            <a:off x="8471435" y="4763006"/>
            <a:ext cx="2202945" cy="523220"/>
          </a:xfrm>
          <a:prstGeom prst="wedgeRoundRectCallout">
            <a:avLst>
              <a:gd name="adj1" fmla="val -43858"/>
              <a:gd name="adj2" fmla="val -82223"/>
              <a:gd name="adj3" fmla="val 16667"/>
            </a:avLst>
          </a:prstGeom>
          <a:solidFill>
            <a:schemeClr val="bg1">
              <a:lumMod val="9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dirty="0">
                <a:solidFill>
                  <a:schemeClr val="dk1"/>
                </a:solidFill>
              </a:rPr>
              <a:t>・外部システムを参照</a:t>
            </a:r>
          </a:p>
          <a:p>
            <a:pPr algn="ctr"/>
            <a:r>
              <a:rPr lang="ja-JP" altLang="en-US" sz="1200" dirty="0"/>
              <a:t>・定型処理</a:t>
            </a:r>
            <a:r>
              <a:rPr lang="en-US" altLang="ja-JP" sz="1200" dirty="0"/>
              <a:t>(</a:t>
            </a:r>
            <a:r>
              <a:rPr lang="ja-JP" altLang="en-US" sz="1200" dirty="0"/>
              <a:t>ワークフロー</a:t>
            </a:r>
            <a:r>
              <a:rPr lang="en-US" altLang="ja-JP" sz="1200" dirty="0"/>
              <a:t>)</a:t>
            </a:r>
            <a:endParaRPr kumimoji="1" lang="en-US" altLang="ja-JP" sz="1200" dirty="0"/>
          </a:p>
        </p:txBody>
      </p:sp>
      <p:pic>
        <p:nvPicPr>
          <p:cNvPr id="21" name="図 20" descr="テキスト&#10;&#10;自動的に生成された説明">
            <a:extLst>
              <a:ext uri="{FF2B5EF4-FFF2-40B4-BE49-F238E27FC236}">
                <a16:creationId xmlns:a16="http://schemas.microsoft.com/office/drawing/2014/main" id="{6AB1EB09-A426-9D2A-219D-E57C8FE354FD}"/>
              </a:ext>
            </a:extLst>
          </p:cNvPr>
          <p:cNvPicPr>
            <a:picLocks noChangeAspect="1"/>
          </p:cNvPicPr>
          <p:nvPr/>
        </p:nvPicPr>
        <p:blipFill>
          <a:blip r:embed="rId7"/>
          <a:stretch>
            <a:fillRect/>
          </a:stretch>
        </p:blipFill>
        <p:spPr>
          <a:xfrm>
            <a:off x="10687856" y="3722452"/>
            <a:ext cx="703688" cy="700060"/>
          </a:xfrm>
          <a:prstGeom prst="rect">
            <a:avLst/>
          </a:prstGeom>
        </p:spPr>
      </p:pic>
      <p:grpSp>
        <p:nvGrpSpPr>
          <p:cNvPr id="29" name="グループ化 28">
            <a:extLst>
              <a:ext uri="{FF2B5EF4-FFF2-40B4-BE49-F238E27FC236}">
                <a16:creationId xmlns:a16="http://schemas.microsoft.com/office/drawing/2014/main" id="{05F0C219-C833-DB8D-430A-B57E29F1C8F7}"/>
              </a:ext>
            </a:extLst>
          </p:cNvPr>
          <p:cNvGrpSpPr/>
          <p:nvPr/>
        </p:nvGrpSpPr>
        <p:grpSpPr>
          <a:xfrm>
            <a:off x="7484189" y="3598055"/>
            <a:ext cx="1962969" cy="955320"/>
            <a:chOff x="4753962" y="2714342"/>
            <a:chExt cx="1962969" cy="955320"/>
          </a:xfrm>
        </p:grpSpPr>
        <p:sp>
          <p:nvSpPr>
            <p:cNvPr id="30" name="四角形: 角を丸くする 29">
              <a:extLst>
                <a:ext uri="{FF2B5EF4-FFF2-40B4-BE49-F238E27FC236}">
                  <a16:creationId xmlns:a16="http://schemas.microsoft.com/office/drawing/2014/main" id="{E5B1D071-D659-096C-E409-90227553ACF5}"/>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31" name="グラフィックス 30" descr="採鉱用工具 単色塗りつぶし">
              <a:extLst>
                <a:ext uri="{FF2B5EF4-FFF2-40B4-BE49-F238E27FC236}">
                  <a16:creationId xmlns:a16="http://schemas.microsoft.com/office/drawing/2014/main" id="{0C993913-D715-1EAC-E505-650BF909A0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53962" y="3041264"/>
              <a:ext cx="312440" cy="338121"/>
            </a:xfrm>
            <a:prstGeom prst="rect">
              <a:avLst/>
            </a:prstGeom>
          </p:spPr>
        </p:pic>
        <p:grpSp>
          <p:nvGrpSpPr>
            <p:cNvPr id="32" name="グループ化 31">
              <a:extLst>
                <a:ext uri="{FF2B5EF4-FFF2-40B4-BE49-F238E27FC236}">
                  <a16:creationId xmlns:a16="http://schemas.microsoft.com/office/drawing/2014/main" id="{597BE59B-E904-8F32-8892-993ADE9A1C8B}"/>
                </a:ext>
              </a:extLst>
            </p:cNvPr>
            <p:cNvGrpSpPr/>
            <p:nvPr/>
          </p:nvGrpSpPr>
          <p:grpSpPr>
            <a:xfrm>
              <a:off x="5171990" y="3060315"/>
              <a:ext cx="1186326" cy="419652"/>
              <a:chOff x="5862529" y="3078100"/>
              <a:chExt cx="1773499" cy="580593"/>
            </a:xfrm>
          </p:grpSpPr>
          <p:sp>
            <p:nvSpPr>
              <p:cNvPr id="33" name="四角形: 角を丸くする 32">
                <a:extLst>
                  <a:ext uri="{FF2B5EF4-FFF2-40B4-BE49-F238E27FC236}">
                    <a16:creationId xmlns:a16="http://schemas.microsoft.com/office/drawing/2014/main" id="{3BE2CEA0-8D31-519A-9B36-6F94DED5FAD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4" name="四角形: 角を丸くする 33">
                <a:extLst>
                  <a:ext uri="{FF2B5EF4-FFF2-40B4-BE49-F238E27FC236}">
                    <a16:creationId xmlns:a16="http://schemas.microsoft.com/office/drawing/2014/main" id="{DC7220A9-0A45-4BBA-C66E-168F13938E39}"/>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5" name="四角形: 角を丸くする 34">
                <a:extLst>
                  <a:ext uri="{FF2B5EF4-FFF2-40B4-BE49-F238E27FC236}">
                    <a16:creationId xmlns:a16="http://schemas.microsoft.com/office/drawing/2014/main" id="{72CE7903-9FA5-977F-CBC7-9B65FA55DB3F}"/>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36" name="四角形: 角を丸くする 35">
                <a:extLst>
                  <a:ext uri="{FF2B5EF4-FFF2-40B4-BE49-F238E27FC236}">
                    <a16:creationId xmlns:a16="http://schemas.microsoft.com/office/drawing/2014/main" id="{DA14A812-3C32-91A1-9060-AA1B2252EDAF}"/>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37" name="直線矢印コネクタ 36">
                <a:extLst>
                  <a:ext uri="{FF2B5EF4-FFF2-40B4-BE49-F238E27FC236}">
                    <a16:creationId xmlns:a16="http://schemas.microsoft.com/office/drawing/2014/main" id="{AA6904F8-23F1-11C8-993F-01DFE89A1593}"/>
                  </a:ext>
                </a:extLst>
              </p:cNvPr>
              <p:cNvCxnSpPr>
                <a:cxnSpLocks/>
                <a:stCxn id="33" idx="3"/>
                <a:endCxn id="34"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FA202374-C6C7-A1B1-E0EA-6038E2518994}"/>
                  </a:ext>
                </a:extLst>
              </p:cNvPr>
              <p:cNvCxnSpPr>
                <a:cxnSpLocks/>
                <a:stCxn id="35" idx="1"/>
                <a:endCxn id="33"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BF7DDE-BA0D-AAC0-01C3-9ADCDC0EE605}"/>
                  </a:ext>
                </a:extLst>
              </p:cNvPr>
              <p:cNvCxnSpPr>
                <a:cxnSpLocks/>
                <a:stCxn id="35" idx="3"/>
                <a:endCxn id="36"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40" name="図 39" descr="アイコン&#10;&#10;自動的に生成された説明">
                <a:extLst>
                  <a:ext uri="{FF2B5EF4-FFF2-40B4-BE49-F238E27FC236}">
                    <a16:creationId xmlns:a16="http://schemas.microsoft.com/office/drawing/2014/main" id="{0F21E06C-29CA-5C56-04FC-D3441E1D38A8}"/>
                  </a:ext>
                </a:extLst>
              </p:cNvPr>
              <p:cNvPicPr>
                <a:picLocks noChangeAspect="1"/>
              </p:cNvPicPr>
              <p:nvPr/>
            </p:nvPicPr>
            <p:blipFill>
              <a:blip r:embed="rId10"/>
              <a:stretch>
                <a:fillRect/>
              </a:stretch>
            </p:blipFill>
            <p:spPr>
              <a:xfrm>
                <a:off x="6582062" y="3455948"/>
                <a:ext cx="136800" cy="154770"/>
              </a:xfrm>
              <a:prstGeom prst="rect">
                <a:avLst/>
              </a:prstGeom>
            </p:spPr>
          </p:pic>
          <p:pic>
            <p:nvPicPr>
              <p:cNvPr id="42" name="図 41" descr="時計 が含まれている画像&#10;&#10;自動的に生成された説明">
                <a:extLst>
                  <a:ext uri="{FF2B5EF4-FFF2-40B4-BE49-F238E27FC236}">
                    <a16:creationId xmlns:a16="http://schemas.microsoft.com/office/drawing/2014/main" id="{C5E80C90-A9AF-D1FD-5917-D64710E9F313}"/>
                  </a:ext>
                </a:extLst>
              </p:cNvPr>
              <p:cNvPicPr>
                <a:picLocks noChangeAspect="1"/>
              </p:cNvPicPr>
              <p:nvPr/>
            </p:nvPicPr>
            <p:blipFill>
              <a:blip r:embed="rId11"/>
              <a:stretch>
                <a:fillRect/>
              </a:stretch>
            </p:blipFill>
            <p:spPr>
              <a:xfrm>
                <a:off x="5897706" y="3122422"/>
                <a:ext cx="137005" cy="147600"/>
              </a:xfrm>
              <a:prstGeom prst="rect">
                <a:avLst/>
              </a:prstGeom>
            </p:spPr>
          </p:pic>
          <p:pic>
            <p:nvPicPr>
              <p:cNvPr id="47" name="図 46" descr="アイコン&#10;&#10;自動的に生成された説明">
                <a:extLst>
                  <a:ext uri="{FF2B5EF4-FFF2-40B4-BE49-F238E27FC236}">
                    <a16:creationId xmlns:a16="http://schemas.microsoft.com/office/drawing/2014/main" id="{2C6F58B0-86BA-1C54-919C-75ED7DD82A22}"/>
                  </a:ext>
                </a:extLst>
              </p:cNvPr>
              <p:cNvPicPr>
                <a:picLocks noChangeAspect="1"/>
              </p:cNvPicPr>
              <p:nvPr/>
            </p:nvPicPr>
            <p:blipFill>
              <a:blip r:embed="rId12"/>
              <a:stretch>
                <a:fillRect/>
              </a:stretch>
            </p:blipFill>
            <p:spPr>
              <a:xfrm>
                <a:off x="6581514" y="3131231"/>
                <a:ext cx="131968" cy="124586"/>
              </a:xfrm>
              <a:prstGeom prst="rect">
                <a:avLst/>
              </a:prstGeom>
            </p:spPr>
          </p:pic>
          <p:pic>
            <p:nvPicPr>
              <p:cNvPr id="1025" name="図 1024" descr="アイコン&#10;&#10;自動的に生成された説明">
                <a:extLst>
                  <a:ext uri="{FF2B5EF4-FFF2-40B4-BE49-F238E27FC236}">
                    <a16:creationId xmlns:a16="http://schemas.microsoft.com/office/drawing/2014/main" id="{07051C74-DD90-DF7B-9CF1-1CECFBBBBDF2}"/>
                  </a:ext>
                </a:extLst>
              </p:cNvPr>
              <p:cNvPicPr>
                <a:picLocks noChangeAspect="1"/>
              </p:cNvPicPr>
              <p:nvPr/>
            </p:nvPicPr>
            <p:blipFill>
              <a:blip r:embed="rId12"/>
              <a:stretch>
                <a:fillRect/>
              </a:stretch>
            </p:blipFill>
            <p:spPr>
              <a:xfrm>
                <a:off x="7203615" y="3471040"/>
                <a:ext cx="131968" cy="124586"/>
              </a:xfrm>
              <a:prstGeom prst="rect">
                <a:avLst/>
              </a:prstGeom>
            </p:spPr>
          </p:pic>
        </p:grpSp>
      </p:grpSp>
      <p:cxnSp>
        <p:nvCxnSpPr>
          <p:cNvPr id="1026" name="直線矢印コネクタ 1025">
            <a:extLst>
              <a:ext uri="{FF2B5EF4-FFF2-40B4-BE49-F238E27FC236}">
                <a16:creationId xmlns:a16="http://schemas.microsoft.com/office/drawing/2014/main" id="{DA199F5E-DCD1-8E1B-8728-9FC786E46AD3}"/>
              </a:ext>
            </a:extLst>
          </p:cNvPr>
          <p:cNvCxnSpPr>
            <a:cxnSpLocks/>
            <a:stCxn id="30" idx="3"/>
            <a:endCxn id="21" idx="1"/>
          </p:cNvCxnSpPr>
          <p:nvPr/>
        </p:nvCxnSpPr>
        <p:spPr>
          <a:xfrm flipV="1">
            <a:off x="9447158" y="4072482"/>
            <a:ext cx="1240698" cy="3233"/>
          </a:xfrm>
          <a:prstGeom prst="straightConnector1">
            <a:avLst/>
          </a:prstGeom>
          <a:noFill/>
          <a:ln w="38100" cap="flat" cmpd="sng" algn="ctr">
            <a:solidFill>
              <a:schemeClr val="accent1"/>
            </a:solidFill>
            <a:prstDash val="dash"/>
            <a:miter lim="800000"/>
            <a:headEnd type="triangle"/>
            <a:tailEnd type="triangle"/>
          </a:ln>
          <a:effectLst/>
        </p:spPr>
      </p:cxnSp>
      <p:sp>
        <p:nvSpPr>
          <p:cNvPr id="1033" name="矢印: 右 1032">
            <a:extLst>
              <a:ext uri="{FF2B5EF4-FFF2-40B4-BE49-F238E27FC236}">
                <a16:creationId xmlns:a16="http://schemas.microsoft.com/office/drawing/2014/main" id="{4F304BF1-87A6-B2C6-FD76-3E96B1C8A53D}"/>
              </a:ext>
            </a:extLst>
          </p:cNvPr>
          <p:cNvSpPr/>
          <p:nvPr/>
        </p:nvSpPr>
        <p:spPr>
          <a:xfrm flipH="1">
            <a:off x="2424775" y="4280828"/>
            <a:ext cx="1367126" cy="566605"/>
          </a:xfrm>
          <a:prstGeom prst="rightArrow">
            <a:avLst/>
          </a:prstGeom>
          <a:solidFill>
            <a:schemeClr val="tx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34" name="図 1033" descr="アイコン&#10;&#10;中程度の精度で自動的に生成された説明">
            <a:extLst>
              <a:ext uri="{FF2B5EF4-FFF2-40B4-BE49-F238E27FC236}">
                <a16:creationId xmlns:a16="http://schemas.microsoft.com/office/drawing/2014/main" id="{DB7EFA4F-9DAB-0848-29FB-0CB30BAC8E38}"/>
              </a:ext>
            </a:extLst>
          </p:cNvPr>
          <p:cNvPicPr>
            <a:picLocks noChangeAspect="1"/>
          </p:cNvPicPr>
          <p:nvPr/>
        </p:nvPicPr>
        <p:blipFill>
          <a:blip r:embed="rId13"/>
          <a:stretch>
            <a:fillRect/>
          </a:stretch>
        </p:blipFill>
        <p:spPr>
          <a:xfrm rot="1132589">
            <a:off x="3468299" y="4189633"/>
            <a:ext cx="658477" cy="677781"/>
          </a:xfrm>
          <a:prstGeom prst="rect">
            <a:avLst/>
          </a:prstGeom>
        </p:spPr>
      </p:pic>
      <p:sp>
        <p:nvSpPr>
          <p:cNvPr id="1035" name="テキスト ボックス 1034">
            <a:extLst>
              <a:ext uri="{FF2B5EF4-FFF2-40B4-BE49-F238E27FC236}">
                <a16:creationId xmlns:a16="http://schemas.microsoft.com/office/drawing/2014/main" id="{FC628E53-0F15-79DF-4DE2-CCBD049B60C0}"/>
              </a:ext>
            </a:extLst>
          </p:cNvPr>
          <p:cNvSpPr txBox="1"/>
          <p:nvPr/>
        </p:nvSpPr>
        <p:spPr>
          <a:xfrm>
            <a:off x="3808877" y="4639799"/>
            <a:ext cx="1122096" cy="315615"/>
          </a:xfrm>
          <a:prstGeom prst="rect">
            <a:avLst/>
          </a:prstGeom>
          <a:noFill/>
        </p:spPr>
        <p:txBody>
          <a:bodyPr wrap="square" rtlCol="0">
            <a:spAutoFit/>
          </a:bodyPr>
          <a:lstStyle/>
          <a:p>
            <a:pPr algn="ctr"/>
            <a:r>
              <a:rPr kumimoji="1" lang="ja-JP" altLang="en-US" sz="1400" b="1" dirty="0"/>
              <a:t>出力物</a:t>
            </a:r>
          </a:p>
        </p:txBody>
      </p:sp>
      <p:sp>
        <p:nvSpPr>
          <p:cNvPr id="1036" name="正方形/長方形 1035">
            <a:extLst>
              <a:ext uri="{FF2B5EF4-FFF2-40B4-BE49-F238E27FC236}">
                <a16:creationId xmlns:a16="http://schemas.microsoft.com/office/drawing/2014/main" id="{24B063F3-6D9F-6D82-5CB0-0820901C0C7D}"/>
              </a:ext>
            </a:extLst>
          </p:cNvPr>
          <p:cNvSpPr/>
          <p:nvPr/>
        </p:nvSpPr>
        <p:spPr>
          <a:xfrm>
            <a:off x="7902217" y="148014"/>
            <a:ext cx="4082217"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エージェントとは</a:t>
            </a:r>
            <a:endParaRPr kumimoji="1" lang="en-US" altLang="ja-JP" sz="1200" b="1" dirty="0">
              <a:solidFill>
                <a:schemeClr val="dk1"/>
              </a:solidFill>
            </a:endParaRPr>
          </a:p>
          <a:p>
            <a:r>
              <a:rPr lang="ja-JP" altLang="en-US" sz="1200" dirty="0"/>
              <a:t>チャットなどからのユーザのタスク要求に対して、</a:t>
            </a:r>
            <a:endParaRPr lang="en-US" altLang="ja-JP" sz="1200" dirty="0"/>
          </a:p>
          <a:p>
            <a:r>
              <a:rPr lang="ja-JP" altLang="en-US" sz="1200" dirty="0"/>
              <a:t>システムプロンプトに従って</a:t>
            </a:r>
            <a:endParaRPr lang="en-US" altLang="ja-JP" sz="1200" dirty="0"/>
          </a:p>
          <a:p>
            <a:r>
              <a:rPr lang="ja-JP" altLang="en-US" sz="1200" dirty="0"/>
              <a:t>知識：自分自身の知識や</a:t>
            </a:r>
            <a:r>
              <a:rPr lang="en-US" altLang="ja-JP" sz="1200" dirty="0"/>
              <a:t>knowledge</a:t>
            </a:r>
            <a:r>
              <a:rPr lang="ja-JP" altLang="en-US" sz="1200" dirty="0"/>
              <a:t>を参照し、</a:t>
            </a:r>
            <a:endParaRPr lang="en-US" altLang="ja-JP" sz="1200" dirty="0"/>
          </a:p>
          <a:p>
            <a:r>
              <a:rPr lang="ja-JP" altLang="en-US" sz="1200" dirty="0"/>
              <a:t>さまざまなツール：外部</a:t>
            </a:r>
            <a:r>
              <a:rPr lang="en-US" altLang="ja-JP" sz="1200" dirty="0"/>
              <a:t>API</a:t>
            </a:r>
            <a:r>
              <a:rPr lang="ja-JP" altLang="en-US" sz="1200" dirty="0"/>
              <a:t>やワークフローを活用して</a:t>
            </a:r>
          </a:p>
          <a:p>
            <a:r>
              <a:rPr lang="ja-JP" altLang="en-US" sz="1200" dirty="0"/>
              <a:t>対応をしてくれる存在。</a:t>
            </a:r>
            <a:endParaRPr lang="en-US" altLang="ja-JP" sz="1200" dirty="0"/>
          </a:p>
        </p:txBody>
      </p:sp>
      <p:sp>
        <p:nvSpPr>
          <p:cNvPr id="1040" name="正方形/長方形 1039">
            <a:extLst>
              <a:ext uri="{FF2B5EF4-FFF2-40B4-BE49-F238E27FC236}">
                <a16:creationId xmlns:a16="http://schemas.microsoft.com/office/drawing/2014/main" id="{1917DC1F-2B2D-1DD4-7537-225A008578C1}"/>
              </a:ext>
            </a:extLst>
          </p:cNvPr>
          <p:cNvSpPr/>
          <p:nvPr/>
        </p:nvSpPr>
        <p:spPr>
          <a:xfrm>
            <a:off x="345404" y="5273449"/>
            <a:ext cx="7671989" cy="1177145"/>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エージェントが適切に業務を行うためには</a:t>
            </a:r>
            <a:endParaRPr kumimoji="1" lang="en-US" altLang="ja-JP" sz="1200" b="1" dirty="0">
              <a:solidFill>
                <a:schemeClr val="dk1"/>
              </a:solidFill>
            </a:endParaRPr>
          </a:p>
          <a:p>
            <a:r>
              <a:rPr kumimoji="1" lang="ja-JP" altLang="en-US" sz="1200" dirty="0">
                <a:solidFill>
                  <a:schemeClr val="dk1"/>
                </a:solidFill>
              </a:rPr>
              <a:t>・システムプロンプト</a:t>
            </a:r>
            <a:r>
              <a:rPr kumimoji="1" lang="en-US" altLang="ja-JP" sz="1200" dirty="0">
                <a:solidFill>
                  <a:schemeClr val="dk1"/>
                </a:solidFill>
              </a:rPr>
              <a:t>(</a:t>
            </a:r>
            <a:r>
              <a:rPr kumimoji="1" lang="ja-JP" altLang="en-US" sz="1200" dirty="0">
                <a:solidFill>
                  <a:schemeClr val="dk1"/>
                </a:solidFill>
              </a:rPr>
              <a:t>ロールや背景情報・作業手順</a:t>
            </a:r>
            <a:r>
              <a:rPr kumimoji="1" lang="en-US" altLang="ja-JP" sz="1200" dirty="0">
                <a:solidFill>
                  <a:schemeClr val="dk1"/>
                </a:solidFill>
              </a:rPr>
              <a:t>)</a:t>
            </a:r>
          </a:p>
          <a:p>
            <a:r>
              <a:rPr lang="ja-JP" altLang="en-US" sz="1200" dirty="0"/>
              <a:t>・</a:t>
            </a:r>
            <a:r>
              <a:rPr lang="en-US" altLang="ja-JP" sz="1200" dirty="0"/>
              <a:t>Knowledge(</a:t>
            </a:r>
            <a:r>
              <a:rPr lang="ja-JP" altLang="en-US" sz="1200" dirty="0"/>
              <a:t>業務に必要な知識</a:t>
            </a:r>
            <a:r>
              <a:rPr lang="en-US" altLang="ja-JP" sz="1200" dirty="0"/>
              <a:t>)</a:t>
            </a:r>
          </a:p>
          <a:p>
            <a:r>
              <a:rPr kumimoji="1" lang="ja-JP" altLang="en-US" sz="1200" dirty="0">
                <a:solidFill>
                  <a:schemeClr val="dk1"/>
                </a:solidFill>
              </a:rPr>
              <a:t>・ツール</a:t>
            </a:r>
            <a:r>
              <a:rPr kumimoji="1" lang="en-US" altLang="ja-JP" sz="1200" dirty="0">
                <a:solidFill>
                  <a:schemeClr val="dk1"/>
                </a:solidFill>
              </a:rPr>
              <a:t>(</a:t>
            </a:r>
            <a:r>
              <a:rPr kumimoji="1" lang="ja-JP" altLang="en-US" sz="1200" dirty="0">
                <a:solidFill>
                  <a:schemeClr val="dk1"/>
                </a:solidFill>
              </a:rPr>
              <a:t>外部システムを参照・定型処理を実施するワークフロー</a:t>
            </a:r>
            <a:r>
              <a:rPr kumimoji="1" lang="en-US" altLang="ja-JP" sz="1200" dirty="0">
                <a:solidFill>
                  <a:schemeClr val="dk1"/>
                </a:solidFill>
              </a:rPr>
              <a:t>)</a:t>
            </a:r>
          </a:p>
          <a:p>
            <a:r>
              <a:rPr kumimoji="1" lang="ja-JP" altLang="en-US" sz="1200" dirty="0">
                <a:solidFill>
                  <a:schemeClr val="dk1"/>
                </a:solidFill>
              </a:rPr>
              <a:t>を用意することが必要</a:t>
            </a:r>
            <a:endParaRPr kumimoji="1" lang="en-US" altLang="ja-JP" sz="1200" dirty="0">
              <a:solidFill>
                <a:schemeClr val="dk1"/>
              </a:solidFill>
            </a:endParaRPr>
          </a:p>
        </p:txBody>
      </p:sp>
      <p:sp>
        <p:nvSpPr>
          <p:cNvPr id="4" name="フッター プレースホルダー 3">
            <a:extLst>
              <a:ext uri="{FF2B5EF4-FFF2-40B4-BE49-F238E27FC236}">
                <a16:creationId xmlns:a16="http://schemas.microsoft.com/office/drawing/2014/main" id="{A3C66ECF-A36F-84CC-0D9C-849BB056E3C4}"/>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86A42093-8E2F-992A-B3D8-D4F118E8621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15</a:t>
            </a:fld>
            <a:endParaRPr kumimoji="1" lang="ja-JP" altLang="en-US"/>
          </a:p>
        </p:txBody>
      </p:sp>
    </p:spTree>
    <p:extLst>
      <p:ext uri="{BB962C8B-B14F-4D97-AF65-F5344CB8AC3E}">
        <p14:creationId xmlns:p14="http://schemas.microsoft.com/office/powerpoint/2010/main" val="250215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27F3-41D7-D80C-3AE8-C17231B9CD38}"/>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7151621-F0AC-6F1E-C420-E0432D0E64EA}"/>
              </a:ext>
            </a:extLst>
          </p:cNvPr>
          <p:cNvSpPr>
            <a:spLocks noGrp="1"/>
          </p:cNvSpPr>
          <p:nvPr>
            <p:ph type="title"/>
          </p:nvPr>
        </p:nvSpPr>
        <p:spPr/>
        <p:txBody>
          <a:bodyPr>
            <a:normAutofit fontScale="90000"/>
          </a:bodyPr>
          <a:lstStyle/>
          <a:p>
            <a:r>
              <a:rPr lang="en-US" altLang="ja-JP" dirty="0"/>
              <a:t>AI</a:t>
            </a:r>
            <a:r>
              <a:rPr lang="ja-JP" altLang="en-US" dirty="0"/>
              <a:t>エージェント導入するということは</a:t>
            </a:r>
            <a:endParaRPr kumimoji="1" lang="ja-JP" altLang="en-US" dirty="0"/>
          </a:p>
        </p:txBody>
      </p:sp>
      <p:sp>
        <p:nvSpPr>
          <p:cNvPr id="26" name="テキスト ボックス 25">
            <a:extLst>
              <a:ext uri="{FF2B5EF4-FFF2-40B4-BE49-F238E27FC236}">
                <a16:creationId xmlns:a16="http://schemas.microsoft.com/office/drawing/2014/main" id="{597EA31D-452A-3CEE-51F1-72C4618EA760}"/>
              </a:ext>
            </a:extLst>
          </p:cNvPr>
          <p:cNvSpPr txBox="1"/>
          <p:nvPr/>
        </p:nvSpPr>
        <p:spPr>
          <a:xfrm>
            <a:off x="442912" y="957540"/>
            <a:ext cx="5291137" cy="553998"/>
          </a:xfrm>
          <a:prstGeom prst="rect">
            <a:avLst/>
          </a:prstGeom>
          <a:solidFill>
            <a:schemeClr val="bg1">
              <a:lumMod val="85000"/>
            </a:schemeClr>
          </a:solidFill>
        </p:spPr>
        <p:txBody>
          <a:bodyPr wrap="square" rtlCol="0" anchor="ctr">
            <a:noAutofit/>
          </a:bodyPr>
          <a:lstStyle/>
          <a:p>
            <a:pPr algn="ctr"/>
            <a:r>
              <a:rPr kumimoji="1" lang="ja-JP" altLang="en-US" b="1" dirty="0">
                <a:solidFill>
                  <a:schemeClr val="tx1">
                    <a:lumMod val="75000"/>
                    <a:lumOff val="25000"/>
                  </a:schemeClr>
                </a:solidFill>
              </a:rPr>
              <a:t>現状</a:t>
            </a:r>
          </a:p>
        </p:txBody>
      </p:sp>
      <p:sp>
        <p:nvSpPr>
          <p:cNvPr id="4" name="正方形/長方形 3">
            <a:extLst>
              <a:ext uri="{FF2B5EF4-FFF2-40B4-BE49-F238E27FC236}">
                <a16:creationId xmlns:a16="http://schemas.microsoft.com/office/drawing/2014/main" id="{466F7051-8C9A-A228-4CAF-D69CA0736D22}"/>
              </a:ext>
            </a:extLst>
          </p:cNvPr>
          <p:cNvSpPr/>
          <p:nvPr/>
        </p:nvSpPr>
        <p:spPr>
          <a:xfrm>
            <a:off x="44291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テキスト ボックス 56">
            <a:extLst>
              <a:ext uri="{FF2B5EF4-FFF2-40B4-BE49-F238E27FC236}">
                <a16:creationId xmlns:a16="http://schemas.microsoft.com/office/drawing/2014/main" id="{A25DADB6-5736-5412-92E5-315D83744038}"/>
              </a:ext>
            </a:extLst>
          </p:cNvPr>
          <p:cNvSpPr txBox="1"/>
          <p:nvPr/>
        </p:nvSpPr>
        <p:spPr>
          <a:xfrm>
            <a:off x="6235272" y="944788"/>
            <a:ext cx="5291137" cy="553998"/>
          </a:xfrm>
          <a:prstGeom prst="rect">
            <a:avLst/>
          </a:prstGeom>
          <a:solidFill>
            <a:schemeClr val="accent1">
              <a:lumMod val="40000"/>
              <a:lumOff val="60000"/>
            </a:schemeClr>
          </a:solidFill>
        </p:spPr>
        <p:txBody>
          <a:bodyPr wrap="square" rtlCol="0" anchor="ctr">
            <a:noAutofit/>
          </a:bodyPr>
          <a:lstStyle/>
          <a:p>
            <a:pPr algn="ctr"/>
            <a:r>
              <a:rPr kumimoji="1" lang="en-US" altLang="ja-JP" b="1" dirty="0">
                <a:solidFill>
                  <a:schemeClr val="tx2"/>
                </a:solidFill>
              </a:rPr>
              <a:t>AI</a:t>
            </a:r>
            <a:r>
              <a:rPr kumimoji="1" lang="ja-JP" altLang="en-US" b="1" dirty="0">
                <a:solidFill>
                  <a:schemeClr val="tx2"/>
                </a:solidFill>
              </a:rPr>
              <a:t>エージェント導入</a:t>
            </a:r>
          </a:p>
        </p:txBody>
      </p:sp>
      <p:sp>
        <p:nvSpPr>
          <p:cNvPr id="21" name="正方形/長方形 20">
            <a:extLst>
              <a:ext uri="{FF2B5EF4-FFF2-40B4-BE49-F238E27FC236}">
                <a16:creationId xmlns:a16="http://schemas.microsoft.com/office/drawing/2014/main" id="{1B0A7D9B-7B7E-4C92-EE6C-FDB178364BBB}"/>
              </a:ext>
            </a:extLst>
          </p:cNvPr>
          <p:cNvSpPr/>
          <p:nvPr/>
        </p:nvSpPr>
        <p:spPr>
          <a:xfrm>
            <a:off x="6235273" y="945474"/>
            <a:ext cx="5291137" cy="5502375"/>
          </a:xfrm>
          <a:prstGeom prst="rect">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2" name="フローチャート: 抜出し 21">
            <a:extLst>
              <a:ext uri="{FF2B5EF4-FFF2-40B4-BE49-F238E27FC236}">
                <a16:creationId xmlns:a16="http://schemas.microsoft.com/office/drawing/2014/main" id="{DA872332-698F-718A-6070-C94B25FA3F4C}"/>
              </a:ext>
            </a:extLst>
          </p:cNvPr>
          <p:cNvSpPr/>
          <p:nvPr/>
        </p:nvSpPr>
        <p:spPr>
          <a:xfrm rot="5400000">
            <a:off x="5040843" y="3134988"/>
            <a:ext cx="1887637" cy="1045753"/>
          </a:xfrm>
          <a:prstGeom prst="flowChartExtract">
            <a:avLst/>
          </a:prstGeom>
          <a:solidFill>
            <a:schemeClr val="tx2"/>
          </a:solidFill>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4" name="テキスト ボックス 63">
            <a:extLst>
              <a:ext uri="{FF2B5EF4-FFF2-40B4-BE49-F238E27FC236}">
                <a16:creationId xmlns:a16="http://schemas.microsoft.com/office/drawing/2014/main" id="{B848B50B-15ED-883D-56BD-43B6724AA5C8}"/>
              </a:ext>
            </a:extLst>
          </p:cNvPr>
          <p:cNvSpPr txBox="1"/>
          <p:nvPr/>
        </p:nvSpPr>
        <p:spPr>
          <a:xfrm>
            <a:off x="2184400" y="5019200"/>
            <a:ext cx="3239168" cy="523220"/>
          </a:xfrm>
          <a:prstGeom prst="rect">
            <a:avLst/>
          </a:prstGeom>
          <a:noFill/>
        </p:spPr>
        <p:txBody>
          <a:bodyPr wrap="square" rtlCol="0">
            <a:spAutoFit/>
          </a:bodyPr>
          <a:lstStyle/>
          <a:p>
            <a:r>
              <a:rPr lang="ja-JP" altLang="en-US" sz="1400" dirty="0"/>
              <a:t>業務の内容については</a:t>
            </a:r>
            <a:endParaRPr lang="en-US" altLang="ja-JP" sz="1400" dirty="0"/>
          </a:p>
          <a:p>
            <a:r>
              <a:rPr lang="ja-JP" altLang="en-US" sz="1400" dirty="0"/>
              <a:t>標準作業手順書に基づいた業務を行う</a:t>
            </a:r>
            <a:endParaRPr lang="en-US" altLang="ja-JP" sz="1400" dirty="0"/>
          </a:p>
        </p:txBody>
      </p:sp>
      <p:sp>
        <p:nvSpPr>
          <p:cNvPr id="66" name="テキスト ボックス 65">
            <a:extLst>
              <a:ext uri="{FF2B5EF4-FFF2-40B4-BE49-F238E27FC236}">
                <a16:creationId xmlns:a16="http://schemas.microsoft.com/office/drawing/2014/main" id="{F0F48B23-7018-E743-5073-64D0A2797C7C}"/>
              </a:ext>
            </a:extLst>
          </p:cNvPr>
          <p:cNvSpPr txBox="1"/>
          <p:nvPr/>
        </p:nvSpPr>
        <p:spPr>
          <a:xfrm>
            <a:off x="2184400" y="4253013"/>
            <a:ext cx="3239168" cy="523220"/>
          </a:xfrm>
          <a:prstGeom prst="rect">
            <a:avLst/>
          </a:prstGeom>
          <a:noFill/>
        </p:spPr>
        <p:txBody>
          <a:bodyPr wrap="square" rtlCol="0">
            <a:spAutoFit/>
          </a:bodyPr>
          <a:lstStyle/>
          <a:p>
            <a:r>
              <a:rPr lang="ja-JP" altLang="en-US" sz="1400" dirty="0"/>
              <a:t>担当者には実際の役割に基づき</a:t>
            </a:r>
            <a:endParaRPr lang="en-US" altLang="ja-JP" sz="1400" dirty="0"/>
          </a:p>
          <a:p>
            <a:r>
              <a:rPr lang="ja-JP" altLang="en-US" sz="1400" dirty="0"/>
              <a:t>権限と責任が割り当てられる</a:t>
            </a:r>
            <a:endParaRPr lang="en-US" altLang="ja-JP" sz="1400" dirty="0"/>
          </a:p>
        </p:txBody>
      </p:sp>
      <p:cxnSp>
        <p:nvCxnSpPr>
          <p:cNvPr id="89" name="直線コネクタ 88">
            <a:extLst>
              <a:ext uri="{FF2B5EF4-FFF2-40B4-BE49-F238E27FC236}">
                <a16:creationId xmlns:a16="http://schemas.microsoft.com/office/drawing/2014/main" id="{4C900AB5-1AFF-201F-891A-0C33151DE058}"/>
              </a:ext>
            </a:extLst>
          </p:cNvPr>
          <p:cNvCxnSpPr/>
          <p:nvPr/>
        </p:nvCxnSpPr>
        <p:spPr>
          <a:xfrm>
            <a:off x="8160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90" name="グループ化 89">
            <a:extLst>
              <a:ext uri="{FF2B5EF4-FFF2-40B4-BE49-F238E27FC236}">
                <a16:creationId xmlns:a16="http://schemas.microsoft.com/office/drawing/2014/main" id="{5C8A6126-557D-5088-AAF0-C47175EA8374}"/>
              </a:ext>
            </a:extLst>
          </p:cNvPr>
          <p:cNvGrpSpPr/>
          <p:nvPr/>
        </p:nvGrpSpPr>
        <p:grpSpPr>
          <a:xfrm>
            <a:off x="1460679" y="1881955"/>
            <a:ext cx="1324734" cy="1089053"/>
            <a:chOff x="4730160" y="3810009"/>
            <a:chExt cx="1579789" cy="1402485"/>
          </a:xfrm>
        </p:grpSpPr>
        <p:pic>
          <p:nvPicPr>
            <p:cNvPr id="91" name="図 90" descr="アイコン&#10;&#10;自動的に生成された説明">
              <a:extLst>
                <a:ext uri="{FF2B5EF4-FFF2-40B4-BE49-F238E27FC236}">
                  <a16:creationId xmlns:a16="http://schemas.microsoft.com/office/drawing/2014/main" id="{9CD918DA-87D4-8704-7169-690964B32B05}"/>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92" name="テキスト ボックス 91">
              <a:extLst>
                <a:ext uri="{FF2B5EF4-FFF2-40B4-BE49-F238E27FC236}">
                  <a16:creationId xmlns:a16="http://schemas.microsoft.com/office/drawing/2014/main" id="{E82B65A9-A82B-2FCA-EE11-21A93DC38B5B}"/>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人事・教育担当者</a:t>
              </a:r>
              <a:endParaRPr lang="en-US" altLang="ja-JP" sz="1100" dirty="0">
                <a:solidFill>
                  <a:schemeClr val="tx1">
                    <a:lumMod val="65000"/>
                    <a:lumOff val="35000"/>
                  </a:schemeClr>
                </a:solidFill>
              </a:endParaRPr>
            </a:p>
          </p:txBody>
        </p:sp>
      </p:grpSp>
      <p:sp>
        <p:nvSpPr>
          <p:cNvPr id="93" name="テキスト ボックス 92">
            <a:extLst>
              <a:ext uri="{FF2B5EF4-FFF2-40B4-BE49-F238E27FC236}">
                <a16:creationId xmlns:a16="http://schemas.microsoft.com/office/drawing/2014/main" id="{DD981343-7C3B-8B61-5BDC-076642EFE5CB}"/>
              </a:ext>
            </a:extLst>
          </p:cNvPr>
          <p:cNvSpPr txBox="1"/>
          <p:nvPr/>
        </p:nvSpPr>
        <p:spPr>
          <a:xfrm>
            <a:off x="911224" y="3154299"/>
            <a:ext cx="4296815" cy="738664"/>
          </a:xfrm>
          <a:prstGeom prst="rect">
            <a:avLst/>
          </a:prstGeom>
          <a:noFill/>
        </p:spPr>
        <p:txBody>
          <a:bodyPr wrap="square" rtlCol="0">
            <a:spAutoFit/>
          </a:bodyPr>
          <a:lstStyle/>
          <a:p>
            <a:pPr algn="ctr"/>
            <a:r>
              <a:rPr lang="ja-JP" altLang="en-US" sz="1400" dirty="0"/>
              <a:t>人事教育担当者は業務担当者に対し</a:t>
            </a:r>
            <a:endParaRPr lang="en-US" altLang="ja-JP" sz="1400" dirty="0"/>
          </a:p>
          <a:p>
            <a:pPr algn="ctr"/>
            <a:r>
              <a:rPr lang="ja-JP" altLang="en-US" sz="1400" dirty="0"/>
              <a:t>職務記述書・標準</a:t>
            </a:r>
            <a:r>
              <a:rPr lang="zh-TW" altLang="en-US" sz="1400" dirty="0"/>
              <a:t>作業手順書</a:t>
            </a:r>
            <a:r>
              <a:rPr lang="ja-JP" altLang="en-US" sz="1400" dirty="0"/>
              <a:t>に基づいた</a:t>
            </a:r>
            <a:endParaRPr lang="en-US" altLang="ja-JP" sz="1400" dirty="0"/>
          </a:p>
          <a:p>
            <a:pPr algn="ctr"/>
            <a:r>
              <a:rPr lang="ja-JP" altLang="en-US" sz="1400" dirty="0"/>
              <a:t>教育を行う</a:t>
            </a:r>
            <a:endParaRPr lang="en-US" altLang="ja-JP" sz="1400" dirty="0"/>
          </a:p>
        </p:txBody>
      </p:sp>
      <p:cxnSp>
        <p:nvCxnSpPr>
          <p:cNvPr id="94" name="直線コネクタ 93">
            <a:extLst>
              <a:ext uri="{FF2B5EF4-FFF2-40B4-BE49-F238E27FC236}">
                <a16:creationId xmlns:a16="http://schemas.microsoft.com/office/drawing/2014/main" id="{BDFB1552-3A26-EF1F-A184-9F08A384739C}"/>
              </a:ext>
            </a:extLst>
          </p:cNvPr>
          <p:cNvCxnSpPr/>
          <p:nvPr/>
        </p:nvCxnSpPr>
        <p:spPr>
          <a:xfrm>
            <a:off x="6772391" y="3985013"/>
            <a:ext cx="4421293"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99" name="テキスト ボックス 98">
            <a:extLst>
              <a:ext uri="{FF2B5EF4-FFF2-40B4-BE49-F238E27FC236}">
                <a16:creationId xmlns:a16="http://schemas.microsoft.com/office/drawing/2014/main" id="{A0CFADE6-F3EB-F125-675D-F2A3F8472C94}"/>
              </a:ext>
            </a:extLst>
          </p:cNvPr>
          <p:cNvSpPr txBox="1"/>
          <p:nvPr/>
        </p:nvSpPr>
        <p:spPr>
          <a:xfrm>
            <a:off x="7958502" y="4966952"/>
            <a:ext cx="3255840" cy="523220"/>
          </a:xfrm>
          <a:prstGeom prst="rect">
            <a:avLst/>
          </a:prstGeom>
          <a:noFill/>
        </p:spPr>
        <p:txBody>
          <a:bodyPr wrap="square" rtlCol="0">
            <a:spAutoFit/>
          </a:bodyPr>
          <a:lstStyle/>
          <a:p>
            <a:r>
              <a:rPr lang="ja-JP" altLang="en-US" sz="1400" dirty="0"/>
              <a:t>ユーザからの指示に対し</a:t>
            </a:r>
            <a:endParaRPr lang="en-US" altLang="ja-JP" sz="1400" dirty="0"/>
          </a:p>
          <a:p>
            <a:r>
              <a:rPr lang="ja-JP" altLang="en-US" sz="1400" dirty="0"/>
              <a:t>作業手順に従った業務を行う</a:t>
            </a:r>
            <a:endParaRPr lang="en-US" altLang="ja-JP" sz="1400" dirty="0"/>
          </a:p>
        </p:txBody>
      </p:sp>
      <p:sp>
        <p:nvSpPr>
          <p:cNvPr id="100" name="テキスト ボックス 99">
            <a:extLst>
              <a:ext uri="{FF2B5EF4-FFF2-40B4-BE49-F238E27FC236}">
                <a16:creationId xmlns:a16="http://schemas.microsoft.com/office/drawing/2014/main" id="{91B91568-8032-27F8-DD01-F1DEA08F0C92}"/>
              </a:ext>
            </a:extLst>
          </p:cNvPr>
          <p:cNvSpPr txBox="1"/>
          <p:nvPr/>
        </p:nvSpPr>
        <p:spPr>
          <a:xfrm>
            <a:off x="7958503" y="4253013"/>
            <a:ext cx="3255840" cy="523220"/>
          </a:xfrm>
          <a:prstGeom prst="rect">
            <a:avLst/>
          </a:prstGeom>
          <a:noFill/>
        </p:spPr>
        <p:txBody>
          <a:bodyPr wrap="square" rtlCol="0">
            <a:spAutoFit/>
          </a:bodyPr>
          <a:lstStyle/>
          <a:p>
            <a:r>
              <a:rPr lang="ja-JP" altLang="en-US" sz="1400" dirty="0"/>
              <a:t>開発者は</a:t>
            </a:r>
            <a:r>
              <a:rPr lang="en-US" altLang="ja-JP" sz="1400" dirty="0"/>
              <a:t>AI</a:t>
            </a:r>
            <a:r>
              <a:rPr lang="ja-JP" altLang="en-US" sz="1400" dirty="0"/>
              <a:t>エージェントに対し</a:t>
            </a:r>
            <a:endParaRPr lang="en-US" altLang="ja-JP" sz="1400" dirty="0"/>
          </a:p>
          <a:p>
            <a:r>
              <a:rPr lang="ja-JP" altLang="en-US" sz="1400" dirty="0"/>
              <a:t>ロールに基づいた権限を与える</a:t>
            </a:r>
            <a:endParaRPr lang="en-US" altLang="ja-JP" sz="1400" dirty="0"/>
          </a:p>
        </p:txBody>
      </p:sp>
      <p:grpSp>
        <p:nvGrpSpPr>
          <p:cNvPr id="114" name="グループ化 113">
            <a:extLst>
              <a:ext uri="{FF2B5EF4-FFF2-40B4-BE49-F238E27FC236}">
                <a16:creationId xmlns:a16="http://schemas.microsoft.com/office/drawing/2014/main" id="{502107E9-B004-91BC-CD78-A8415AF721C8}"/>
              </a:ext>
            </a:extLst>
          </p:cNvPr>
          <p:cNvGrpSpPr/>
          <p:nvPr/>
        </p:nvGrpSpPr>
        <p:grpSpPr>
          <a:xfrm>
            <a:off x="9282863" y="1841215"/>
            <a:ext cx="1168272" cy="964288"/>
            <a:chOff x="4646146" y="3526421"/>
            <a:chExt cx="1744911" cy="1488077"/>
          </a:xfrm>
        </p:grpSpPr>
        <p:pic>
          <p:nvPicPr>
            <p:cNvPr id="115" name="図 114" descr="アイコン&#10;&#10;自動的に生成された説明">
              <a:extLst>
                <a:ext uri="{FF2B5EF4-FFF2-40B4-BE49-F238E27FC236}">
                  <a16:creationId xmlns:a16="http://schemas.microsoft.com/office/drawing/2014/main" id="{04ADD0EA-7128-7242-63B0-7A73795B4EA5}"/>
                </a:ext>
              </a:extLst>
            </p:cNvPr>
            <p:cNvPicPr>
              <a:picLocks noChangeAspect="1"/>
            </p:cNvPicPr>
            <p:nvPr/>
          </p:nvPicPr>
          <p:blipFill>
            <a:blip r:embed="rId4"/>
            <a:srcRect l="24619" t="54203" r="20425"/>
            <a:stretch/>
          </p:blipFill>
          <p:spPr>
            <a:xfrm>
              <a:off x="4946200" y="3526421"/>
              <a:ext cx="1212346" cy="986305"/>
            </a:xfrm>
            <a:prstGeom prst="rect">
              <a:avLst/>
            </a:prstGeom>
          </p:spPr>
        </p:pic>
        <p:sp>
          <p:nvSpPr>
            <p:cNvPr id="116" name="テキスト ボックス 115">
              <a:extLst>
                <a:ext uri="{FF2B5EF4-FFF2-40B4-BE49-F238E27FC236}">
                  <a16:creationId xmlns:a16="http://schemas.microsoft.com/office/drawing/2014/main" id="{141E8639-115F-DC28-B203-98B221159D0B}"/>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117" name="矢印: 左右 116">
            <a:extLst>
              <a:ext uri="{FF2B5EF4-FFF2-40B4-BE49-F238E27FC236}">
                <a16:creationId xmlns:a16="http://schemas.microsoft.com/office/drawing/2014/main" id="{04A3D6E6-BC81-CE9E-9AB3-814925BFC42F}"/>
              </a:ext>
            </a:extLst>
          </p:cNvPr>
          <p:cNvSpPr/>
          <p:nvPr/>
        </p:nvSpPr>
        <p:spPr>
          <a:xfrm>
            <a:off x="8765600" y="210604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20" name="図 119" descr="アイコン&#10;&#10;中程度の精度で自動的に生成された説明">
            <a:extLst>
              <a:ext uri="{FF2B5EF4-FFF2-40B4-BE49-F238E27FC236}">
                <a16:creationId xmlns:a16="http://schemas.microsoft.com/office/drawing/2014/main" id="{AA595F37-6E2F-035F-362D-5EB162B0CA8E}"/>
              </a:ext>
            </a:extLst>
          </p:cNvPr>
          <p:cNvPicPr>
            <a:picLocks noChangeAspect="1"/>
          </p:cNvPicPr>
          <p:nvPr/>
        </p:nvPicPr>
        <p:blipFill>
          <a:blip r:embed="rId5"/>
          <a:stretch>
            <a:fillRect/>
          </a:stretch>
        </p:blipFill>
        <p:spPr>
          <a:xfrm rot="1132589">
            <a:off x="9980377" y="2086784"/>
            <a:ext cx="457187" cy="470590"/>
          </a:xfrm>
          <a:prstGeom prst="rect">
            <a:avLst/>
          </a:prstGeom>
        </p:spPr>
      </p:pic>
      <p:sp>
        <p:nvSpPr>
          <p:cNvPr id="125" name="テキスト ボックス 124">
            <a:extLst>
              <a:ext uri="{FF2B5EF4-FFF2-40B4-BE49-F238E27FC236}">
                <a16:creationId xmlns:a16="http://schemas.microsoft.com/office/drawing/2014/main" id="{A5211F19-7641-88C6-D220-E629EF146FFF}"/>
              </a:ext>
            </a:extLst>
          </p:cNvPr>
          <p:cNvSpPr txBox="1"/>
          <p:nvPr/>
        </p:nvSpPr>
        <p:spPr>
          <a:xfrm>
            <a:off x="6647355" y="3154299"/>
            <a:ext cx="4660724" cy="954107"/>
          </a:xfrm>
          <a:prstGeom prst="rect">
            <a:avLst/>
          </a:prstGeom>
          <a:noFill/>
        </p:spPr>
        <p:txBody>
          <a:bodyPr wrap="square" rtlCol="0">
            <a:spAutoFit/>
          </a:bodyPr>
          <a:lstStyle/>
          <a:p>
            <a:pPr algn="ctr"/>
            <a:r>
              <a:rPr lang="en-US" altLang="ja-JP" sz="1400" dirty="0"/>
              <a:t>AI</a:t>
            </a:r>
            <a:r>
              <a:rPr lang="ja-JP" altLang="en-US" sz="1400" dirty="0"/>
              <a:t>エージェント開発者は</a:t>
            </a:r>
            <a:r>
              <a:rPr lang="en-US" altLang="ja-JP" sz="1400" dirty="0"/>
              <a:t>AI</a:t>
            </a:r>
            <a:r>
              <a:rPr lang="ja-JP" altLang="en-US" sz="1400" dirty="0"/>
              <a:t>エージェントに対し</a:t>
            </a:r>
            <a:endParaRPr lang="en-US" altLang="ja-JP" sz="1400" dirty="0"/>
          </a:p>
          <a:p>
            <a:pPr algn="ctr"/>
            <a:r>
              <a:rPr lang="ja-JP" altLang="en-US" sz="1400" dirty="0"/>
              <a:t>ロールや背景情報と作業の手順を</a:t>
            </a:r>
            <a:endParaRPr lang="en-US" altLang="ja-JP" sz="1400" dirty="0"/>
          </a:p>
          <a:p>
            <a:pPr algn="ctr"/>
            <a:r>
              <a:rPr lang="ja-JP" altLang="en-US" sz="1400" dirty="0"/>
              <a:t>システムプロンプト</a:t>
            </a:r>
            <a:r>
              <a:rPr lang="en-US" altLang="ja-JP" sz="1400" dirty="0"/>
              <a:t>(</a:t>
            </a:r>
            <a:r>
              <a:rPr lang="ja-JP" altLang="en-US" sz="1400" dirty="0"/>
              <a:t>プレプロンプト</a:t>
            </a:r>
            <a:r>
              <a:rPr lang="en-US" altLang="ja-JP" sz="1400" dirty="0"/>
              <a:t>)</a:t>
            </a:r>
            <a:r>
              <a:rPr lang="ja-JP" altLang="en-US" sz="1400" dirty="0"/>
              <a:t>を設定する</a:t>
            </a:r>
            <a:endParaRPr lang="en-US" altLang="ja-JP" sz="1400" dirty="0"/>
          </a:p>
          <a:p>
            <a:pPr algn="ctr"/>
            <a:endParaRPr lang="en-US" altLang="ja-JP" sz="1400" dirty="0"/>
          </a:p>
        </p:txBody>
      </p:sp>
      <p:grpSp>
        <p:nvGrpSpPr>
          <p:cNvPr id="5" name="グループ化 4">
            <a:extLst>
              <a:ext uri="{FF2B5EF4-FFF2-40B4-BE49-F238E27FC236}">
                <a16:creationId xmlns:a16="http://schemas.microsoft.com/office/drawing/2014/main" id="{2B44F7B8-A52C-3540-E77F-89CAEDF40544}"/>
              </a:ext>
            </a:extLst>
          </p:cNvPr>
          <p:cNvGrpSpPr/>
          <p:nvPr/>
        </p:nvGrpSpPr>
        <p:grpSpPr>
          <a:xfrm>
            <a:off x="7294595" y="1799587"/>
            <a:ext cx="1324734" cy="1258330"/>
            <a:chOff x="4730160" y="3810009"/>
            <a:chExt cx="1579789" cy="1620480"/>
          </a:xfrm>
        </p:grpSpPr>
        <p:pic>
          <p:nvPicPr>
            <p:cNvPr id="7" name="図 6" descr="アイコン&#10;&#10;自動的に生成された説明">
              <a:extLst>
                <a:ext uri="{FF2B5EF4-FFF2-40B4-BE49-F238E27FC236}">
                  <a16:creationId xmlns:a16="http://schemas.microsoft.com/office/drawing/2014/main" id="{08E27907-E962-602E-97B8-87D825D9675A}"/>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8" name="テキスト ボックス 7">
              <a:extLst>
                <a:ext uri="{FF2B5EF4-FFF2-40B4-BE49-F238E27FC236}">
                  <a16:creationId xmlns:a16="http://schemas.microsoft.com/office/drawing/2014/main" id="{1BE2C642-C628-8715-07FD-30B8B3125903}"/>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0" name="グループ化 9">
            <a:extLst>
              <a:ext uri="{FF2B5EF4-FFF2-40B4-BE49-F238E27FC236}">
                <a16:creationId xmlns:a16="http://schemas.microsoft.com/office/drawing/2014/main" id="{740CDBE6-6953-3B00-57F1-C436B0E264C3}"/>
              </a:ext>
            </a:extLst>
          </p:cNvPr>
          <p:cNvGrpSpPr/>
          <p:nvPr/>
        </p:nvGrpSpPr>
        <p:grpSpPr>
          <a:xfrm>
            <a:off x="3486934" y="1886232"/>
            <a:ext cx="911932" cy="1084776"/>
            <a:chOff x="3448947" y="1884420"/>
            <a:chExt cx="911932" cy="1084776"/>
          </a:xfrm>
        </p:grpSpPr>
        <p:sp>
          <p:nvSpPr>
            <p:cNvPr id="86" name="テキスト ボックス 85">
              <a:extLst>
                <a:ext uri="{FF2B5EF4-FFF2-40B4-BE49-F238E27FC236}">
                  <a16:creationId xmlns:a16="http://schemas.microsoft.com/office/drawing/2014/main" id="{4A76341B-710F-0E4C-7D4D-9AEE7A2EA754}"/>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9" name="図 8" descr="時計 が含まれている画像&#10;&#10;自動的に生成された説明">
              <a:extLst>
                <a:ext uri="{FF2B5EF4-FFF2-40B4-BE49-F238E27FC236}">
                  <a16:creationId xmlns:a16="http://schemas.microsoft.com/office/drawing/2014/main" id="{3F3EE2E8-961B-D549-5A52-5BF98231F7A5}"/>
                </a:ext>
              </a:extLst>
            </p:cNvPr>
            <p:cNvPicPr>
              <a:picLocks noChangeAspect="1"/>
            </p:cNvPicPr>
            <p:nvPr/>
          </p:nvPicPr>
          <p:blipFill>
            <a:blip r:embed="rId6"/>
            <a:stretch>
              <a:fillRect/>
            </a:stretch>
          </p:blipFill>
          <p:spPr>
            <a:xfrm>
              <a:off x="3676856" y="1884420"/>
              <a:ext cx="532087" cy="786942"/>
            </a:xfrm>
            <a:prstGeom prst="rect">
              <a:avLst/>
            </a:prstGeom>
          </p:spPr>
        </p:pic>
      </p:grpSp>
      <p:sp>
        <p:nvSpPr>
          <p:cNvPr id="11" name="テキスト ボックス 10">
            <a:extLst>
              <a:ext uri="{FF2B5EF4-FFF2-40B4-BE49-F238E27FC236}">
                <a16:creationId xmlns:a16="http://schemas.microsoft.com/office/drawing/2014/main" id="{563B857D-37AF-41A5-8F11-A180D044D787}"/>
              </a:ext>
            </a:extLst>
          </p:cNvPr>
          <p:cNvSpPr txBox="1"/>
          <p:nvPr/>
        </p:nvSpPr>
        <p:spPr>
          <a:xfrm>
            <a:off x="2184399" y="5680891"/>
            <a:ext cx="3239168"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sp>
        <p:nvSpPr>
          <p:cNvPr id="12" name="矢印: 左右 11">
            <a:extLst>
              <a:ext uri="{FF2B5EF4-FFF2-40B4-BE49-F238E27FC236}">
                <a16:creationId xmlns:a16="http://schemas.microsoft.com/office/drawing/2014/main" id="{AF042F39-7932-FF5D-B985-3069FC02E80E}"/>
              </a:ext>
            </a:extLst>
          </p:cNvPr>
          <p:cNvSpPr/>
          <p:nvPr/>
        </p:nvSpPr>
        <p:spPr>
          <a:xfrm>
            <a:off x="2845947" y="2224929"/>
            <a:ext cx="580453" cy="402101"/>
          </a:xfrm>
          <a:prstGeom prst="leftRightArrow">
            <a:avLst/>
          </a:prstGeom>
          <a:solidFill>
            <a:schemeClr val="bg1">
              <a:lumMod val="85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4" name="図 13" descr="テキスト&#10;&#10;自動的に生成された説明">
            <a:extLst>
              <a:ext uri="{FF2B5EF4-FFF2-40B4-BE49-F238E27FC236}">
                <a16:creationId xmlns:a16="http://schemas.microsoft.com/office/drawing/2014/main" id="{FB458D48-B406-5E1A-8C21-E6B4F1276BA7}"/>
              </a:ext>
            </a:extLst>
          </p:cNvPr>
          <p:cNvPicPr>
            <a:picLocks noChangeAspect="1"/>
          </p:cNvPicPr>
          <p:nvPr/>
        </p:nvPicPr>
        <p:blipFill>
          <a:blip r:embed="rId7"/>
          <a:stretch>
            <a:fillRect/>
          </a:stretch>
        </p:blipFill>
        <p:spPr>
          <a:xfrm>
            <a:off x="4840863" y="1893103"/>
            <a:ext cx="339162" cy="337413"/>
          </a:xfrm>
          <a:prstGeom prst="rect">
            <a:avLst/>
          </a:prstGeom>
        </p:spPr>
      </p:pic>
      <p:pic>
        <p:nvPicPr>
          <p:cNvPr id="16" name="図 15" descr="アイコン&#10;&#10;自動的に生成された説明">
            <a:extLst>
              <a:ext uri="{FF2B5EF4-FFF2-40B4-BE49-F238E27FC236}">
                <a16:creationId xmlns:a16="http://schemas.microsoft.com/office/drawing/2014/main" id="{6FA93BE7-2129-9A20-AB17-9AB9BD2524E1}"/>
              </a:ext>
            </a:extLst>
          </p:cNvPr>
          <p:cNvPicPr>
            <a:picLocks noChangeAspect="1"/>
          </p:cNvPicPr>
          <p:nvPr/>
        </p:nvPicPr>
        <p:blipFill>
          <a:blip r:embed="rId8"/>
          <a:stretch>
            <a:fillRect/>
          </a:stretch>
        </p:blipFill>
        <p:spPr>
          <a:xfrm>
            <a:off x="4246930" y="1881955"/>
            <a:ext cx="513199" cy="359710"/>
          </a:xfrm>
          <a:prstGeom prst="rect">
            <a:avLst/>
          </a:prstGeom>
        </p:spPr>
      </p:pic>
      <p:sp>
        <p:nvSpPr>
          <p:cNvPr id="17" name="テキスト ボックス 16">
            <a:extLst>
              <a:ext uri="{FF2B5EF4-FFF2-40B4-BE49-F238E27FC236}">
                <a16:creationId xmlns:a16="http://schemas.microsoft.com/office/drawing/2014/main" id="{7C434BA7-B65C-767B-3696-D2352A200DAE}"/>
              </a:ext>
            </a:extLst>
          </p:cNvPr>
          <p:cNvSpPr txBox="1"/>
          <p:nvPr/>
        </p:nvSpPr>
        <p:spPr>
          <a:xfrm>
            <a:off x="7958502" y="5680891"/>
            <a:ext cx="3255840" cy="523220"/>
          </a:xfrm>
          <a:prstGeom prst="rect">
            <a:avLst/>
          </a:prstGeom>
          <a:noFill/>
        </p:spPr>
        <p:txBody>
          <a:bodyPr wrap="square" rtlCol="0">
            <a:spAutoFit/>
          </a:bodyPr>
          <a:lstStyle/>
          <a:p>
            <a:r>
              <a:rPr lang="ja-JP" altLang="en-US" sz="1400" dirty="0"/>
              <a:t>必要なツール</a:t>
            </a:r>
            <a:r>
              <a:rPr lang="en-US" altLang="ja-JP" sz="1400" dirty="0"/>
              <a:t>(</a:t>
            </a:r>
            <a:r>
              <a:rPr lang="ja-JP" altLang="en-US" sz="1400" dirty="0"/>
              <a:t>システム</a:t>
            </a:r>
            <a:r>
              <a:rPr lang="en-US" altLang="ja-JP" sz="1400" dirty="0"/>
              <a:t>)</a:t>
            </a:r>
            <a:r>
              <a:rPr lang="ja-JP" altLang="en-US" sz="1400" dirty="0"/>
              <a:t>を活用し</a:t>
            </a:r>
            <a:endParaRPr lang="en-US" altLang="ja-JP" sz="1400" dirty="0"/>
          </a:p>
          <a:p>
            <a:r>
              <a:rPr lang="ja-JP" altLang="en-US" sz="1400" dirty="0"/>
              <a:t>業務を実施する</a:t>
            </a:r>
            <a:endParaRPr lang="en-US" altLang="ja-JP" sz="1400" dirty="0"/>
          </a:p>
        </p:txBody>
      </p:sp>
      <p:pic>
        <p:nvPicPr>
          <p:cNvPr id="18" name="図 17" descr="テキスト&#10;&#10;自動的に生成された説明">
            <a:extLst>
              <a:ext uri="{FF2B5EF4-FFF2-40B4-BE49-F238E27FC236}">
                <a16:creationId xmlns:a16="http://schemas.microsoft.com/office/drawing/2014/main" id="{16D8E7C1-F75C-8F96-2351-1400F9D5EEF2}"/>
              </a:ext>
            </a:extLst>
          </p:cNvPr>
          <p:cNvPicPr>
            <a:picLocks noChangeAspect="1"/>
          </p:cNvPicPr>
          <p:nvPr/>
        </p:nvPicPr>
        <p:blipFill>
          <a:blip r:embed="rId7"/>
          <a:stretch>
            <a:fillRect/>
          </a:stretch>
        </p:blipFill>
        <p:spPr>
          <a:xfrm>
            <a:off x="1519535" y="5733905"/>
            <a:ext cx="407032" cy="404933"/>
          </a:xfrm>
          <a:prstGeom prst="rect">
            <a:avLst/>
          </a:prstGeom>
        </p:spPr>
      </p:pic>
      <p:pic>
        <p:nvPicPr>
          <p:cNvPr id="19" name="図 18" descr="アイコン&#10;&#10;自動的に生成された説明">
            <a:extLst>
              <a:ext uri="{FF2B5EF4-FFF2-40B4-BE49-F238E27FC236}">
                <a16:creationId xmlns:a16="http://schemas.microsoft.com/office/drawing/2014/main" id="{5755D61B-8782-EFCE-DD80-8DAD80C7C6E1}"/>
              </a:ext>
            </a:extLst>
          </p:cNvPr>
          <p:cNvPicPr>
            <a:picLocks noChangeAspect="1"/>
          </p:cNvPicPr>
          <p:nvPr/>
        </p:nvPicPr>
        <p:blipFill>
          <a:blip r:embed="rId8"/>
          <a:stretch>
            <a:fillRect/>
          </a:stretch>
        </p:blipFill>
        <p:spPr>
          <a:xfrm>
            <a:off x="709217" y="5726542"/>
            <a:ext cx="615896" cy="431692"/>
          </a:xfrm>
          <a:prstGeom prst="rect">
            <a:avLst/>
          </a:prstGeom>
        </p:spPr>
      </p:pic>
      <p:grpSp>
        <p:nvGrpSpPr>
          <p:cNvPr id="20" name="グループ化 19">
            <a:extLst>
              <a:ext uri="{FF2B5EF4-FFF2-40B4-BE49-F238E27FC236}">
                <a16:creationId xmlns:a16="http://schemas.microsoft.com/office/drawing/2014/main" id="{67CA0DCC-5CD3-AB54-0733-44227E2654EE}"/>
              </a:ext>
            </a:extLst>
          </p:cNvPr>
          <p:cNvGrpSpPr/>
          <p:nvPr/>
        </p:nvGrpSpPr>
        <p:grpSpPr>
          <a:xfrm>
            <a:off x="6479157" y="4205461"/>
            <a:ext cx="1411716" cy="545300"/>
            <a:chOff x="6005919" y="1329216"/>
            <a:chExt cx="2025613" cy="801688"/>
          </a:xfrm>
        </p:grpSpPr>
        <p:sp>
          <p:nvSpPr>
            <p:cNvPr id="23" name="四角形: メモ 22">
              <a:extLst>
                <a:ext uri="{FF2B5EF4-FFF2-40B4-BE49-F238E27FC236}">
                  <a16:creationId xmlns:a16="http://schemas.microsoft.com/office/drawing/2014/main" id="{4757443D-2040-00F0-2BDD-A1409E51810E}"/>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4" name="テキスト ボックス 23">
              <a:extLst>
                <a:ext uri="{FF2B5EF4-FFF2-40B4-BE49-F238E27FC236}">
                  <a16:creationId xmlns:a16="http://schemas.microsoft.com/office/drawing/2014/main" id="{FAE8DD68-20EA-0D33-B950-46052E25368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grpSp>
        <p:nvGrpSpPr>
          <p:cNvPr id="25" name="グループ化 24">
            <a:extLst>
              <a:ext uri="{FF2B5EF4-FFF2-40B4-BE49-F238E27FC236}">
                <a16:creationId xmlns:a16="http://schemas.microsoft.com/office/drawing/2014/main" id="{768BD6A2-0F4E-CC8E-D0EE-3D5F9BC7D8EA}"/>
              </a:ext>
            </a:extLst>
          </p:cNvPr>
          <p:cNvGrpSpPr/>
          <p:nvPr/>
        </p:nvGrpSpPr>
        <p:grpSpPr>
          <a:xfrm>
            <a:off x="6475031" y="4966952"/>
            <a:ext cx="1411716" cy="553997"/>
            <a:chOff x="6005919" y="1329216"/>
            <a:chExt cx="2025613" cy="801688"/>
          </a:xfrm>
        </p:grpSpPr>
        <p:sp>
          <p:nvSpPr>
            <p:cNvPr id="27" name="四角形: メモ 26">
              <a:extLst>
                <a:ext uri="{FF2B5EF4-FFF2-40B4-BE49-F238E27FC236}">
                  <a16:creationId xmlns:a16="http://schemas.microsoft.com/office/drawing/2014/main" id="{D43FA50B-4CE8-D076-2DC7-FE7988103ED4}"/>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28" name="テキスト ボックス 27">
              <a:extLst>
                <a:ext uri="{FF2B5EF4-FFF2-40B4-BE49-F238E27FC236}">
                  <a16:creationId xmlns:a16="http://schemas.microsoft.com/office/drawing/2014/main" id="{8D7A9275-6E80-08C3-19E7-B03407024CF7}"/>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pic>
        <p:nvPicPr>
          <p:cNvPr id="29" name="図 28" descr="テキスト&#10;&#10;自動的に生成された説明">
            <a:extLst>
              <a:ext uri="{FF2B5EF4-FFF2-40B4-BE49-F238E27FC236}">
                <a16:creationId xmlns:a16="http://schemas.microsoft.com/office/drawing/2014/main" id="{19895668-C9C2-67C9-1632-8C5BAA991028}"/>
              </a:ext>
            </a:extLst>
          </p:cNvPr>
          <p:cNvPicPr>
            <a:picLocks noChangeAspect="1"/>
          </p:cNvPicPr>
          <p:nvPr/>
        </p:nvPicPr>
        <p:blipFill>
          <a:blip r:embed="rId7"/>
          <a:stretch>
            <a:fillRect/>
          </a:stretch>
        </p:blipFill>
        <p:spPr>
          <a:xfrm>
            <a:off x="7395148" y="5690354"/>
            <a:ext cx="484965" cy="482464"/>
          </a:xfrm>
          <a:prstGeom prst="rect">
            <a:avLst/>
          </a:prstGeom>
        </p:spPr>
      </p:pic>
      <p:pic>
        <p:nvPicPr>
          <p:cNvPr id="31" name="図 30" descr="アイコン&#10;&#10;自動的に生成された説明">
            <a:extLst>
              <a:ext uri="{FF2B5EF4-FFF2-40B4-BE49-F238E27FC236}">
                <a16:creationId xmlns:a16="http://schemas.microsoft.com/office/drawing/2014/main" id="{5095C06C-0CFD-543A-63A1-A138DD86312D}"/>
              </a:ext>
            </a:extLst>
          </p:cNvPr>
          <p:cNvPicPr>
            <a:picLocks noChangeAspect="1"/>
          </p:cNvPicPr>
          <p:nvPr/>
        </p:nvPicPr>
        <p:blipFill>
          <a:blip r:embed="rId9"/>
          <a:srcRect t="61071" r="66142"/>
          <a:stretch/>
        </p:blipFill>
        <p:spPr>
          <a:xfrm>
            <a:off x="7133898" y="5810200"/>
            <a:ext cx="329848" cy="311781"/>
          </a:xfrm>
          <a:prstGeom prst="rect">
            <a:avLst/>
          </a:prstGeom>
        </p:spPr>
      </p:pic>
      <p:pic>
        <p:nvPicPr>
          <p:cNvPr id="47" name="図 46">
            <a:extLst>
              <a:ext uri="{FF2B5EF4-FFF2-40B4-BE49-F238E27FC236}">
                <a16:creationId xmlns:a16="http://schemas.microsoft.com/office/drawing/2014/main" id="{CFB18E6A-5BA6-5A02-7EDB-D933EF2D7F0C}"/>
              </a:ext>
            </a:extLst>
          </p:cNvPr>
          <p:cNvPicPr>
            <a:picLocks noChangeAspect="1"/>
          </p:cNvPicPr>
          <p:nvPr/>
        </p:nvPicPr>
        <p:blipFill>
          <a:blip r:embed="rId10"/>
          <a:stretch>
            <a:fillRect/>
          </a:stretch>
        </p:blipFill>
        <p:spPr>
          <a:xfrm>
            <a:off x="6354682" y="5751859"/>
            <a:ext cx="740021" cy="367727"/>
          </a:xfrm>
          <a:prstGeom prst="rect">
            <a:avLst/>
          </a:prstGeom>
        </p:spPr>
      </p:pic>
      <p:grpSp>
        <p:nvGrpSpPr>
          <p:cNvPr id="51" name="グループ化 50">
            <a:extLst>
              <a:ext uri="{FF2B5EF4-FFF2-40B4-BE49-F238E27FC236}">
                <a16:creationId xmlns:a16="http://schemas.microsoft.com/office/drawing/2014/main" id="{D47688CC-29B9-0E7A-4BB0-EC51D371BBC8}"/>
              </a:ext>
            </a:extLst>
          </p:cNvPr>
          <p:cNvGrpSpPr/>
          <p:nvPr/>
        </p:nvGrpSpPr>
        <p:grpSpPr>
          <a:xfrm>
            <a:off x="669676" y="4966951"/>
            <a:ext cx="1411716" cy="553997"/>
            <a:chOff x="6005919" y="1329216"/>
            <a:chExt cx="2025613" cy="801688"/>
          </a:xfrm>
        </p:grpSpPr>
        <p:sp>
          <p:nvSpPr>
            <p:cNvPr id="52" name="四角形: メモ 51">
              <a:extLst>
                <a:ext uri="{FF2B5EF4-FFF2-40B4-BE49-F238E27FC236}">
                  <a16:creationId xmlns:a16="http://schemas.microsoft.com/office/drawing/2014/main" id="{9EDEF419-AFD0-DD11-CAEB-1EB82A230279}"/>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3" name="テキスト ボックス 52">
              <a:extLst>
                <a:ext uri="{FF2B5EF4-FFF2-40B4-BE49-F238E27FC236}">
                  <a16:creationId xmlns:a16="http://schemas.microsoft.com/office/drawing/2014/main" id="{FB67F59F-03BF-F101-3AA3-E0A3B242C7A1}"/>
                </a:ext>
              </a:extLst>
            </p:cNvPr>
            <p:cNvSpPr txBox="1"/>
            <p:nvPr/>
          </p:nvSpPr>
          <p:spPr>
            <a:xfrm>
              <a:off x="6005919" y="1368126"/>
              <a:ext cx="2025613" cy="668075"/>
            </a:xfrm>
            <a:prstGeom prst="rect">
              <a:avLst/>
            </a:prstGeom>
            <a:noFill/>
          </p:spPr>
          <p:txBody>
            <a:bodyPr wrap="square">
              <a:spAutoFit/>
            </a:bodyPr>
            <a:lstStyle/>
            <a:p>
              <a:pPr algn="ctr"/>
              <a:r>
                <a:rPr kumimoji="1" lang="ja-JP" altLang="en-US" sz="800" b="1" dirty="0">
                  <a:solidFill>
                    <a:schemeClr val="dk1"/>
                  </a:solidFill>
                </a:rPr>
                <a:t>標準作業手順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54" name="グループ化 53">
            <a:extLst>
              <a:ext uri="{FF2B5EF4-FFF2-40B4-BE49-F238E27FC236}">
                <a16:creationId xmlns:a16="http://schemas.microsoft.com/office/drawing/2014/main" id="{95CE1894-EF77-7A40-E407-E564FE0064B9}"/>
              </a:ext>
            </a:extLst>
          </p:cNvPr>
          <p:cNvGrpSpPr/>
          <p:nvPr/>
        </p:nvGrpSpPr>
        <p:grpSpPr>
          <a:xfrm>
            <a:off x="672638" y="4213312"/>
            <a:ext cx="1411716" cy="553997"/>
            <a:chOff x="6005919" y="1329216"/>
            <a:chExt cx="2025613" cy="801688"/>
          </a:xfrm>
        </p:grpSpPr>
        <p:sp>
          <p:nvSpPr>
            <p:cNvPr id="55" name="四角形: メモ 54">
              <a:extLst>
                <a:ext uri="{FF2B5EF4-FFF2-40B4-BE49-F238E27FC236}">
                  <a16:creationId xmlns:a16="http://schemas.microsoft.com/office/drawing/2014/main" id="{1CFFED25-6D2E-906D-5621-6AE43D300667}"/>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56" name="テキスト ボックス 55">
              <a:extLst>
                <a:ext uri="{FF2B5EF4-FFF2-40B4-BE49-F238E27FC236}">
                  <a16:creationId xmlns:a16="http://schemas.microsoft.com/office/drawing/2014/main" id="{78BB216A-9B6E-A716-523D-78BC3F021C46}"/>
                </a:ext>
              </a:extLst>
            </p:cNvPr>
            <p:cNvSpPr txBox="1"/>
            <p:nvPr/>
          </p:nvSpPr>
          <p:spPr>
            <a:xfrm>
              <a:off x="6005919" y="1368126"/>
              <a:ext cx="2025613" cy="668075"/>
            </a:xfrm>
            <a:prstGeom prst="rect">
              <a:avLst/>
            </a:prstGeom>
            <a:noFill/>
          </p:spPr>
          <p:txBody>
            <a:bodyPr wrap="square">
              <a:spAutoFit/>
            </a:bodyPr>
            <a:lstStyle/>
            <a:p>
              <a:pPr algn="ctr"/>
              <a:r>
                <a:rPr lang="ja-JP" altLang="en-US" sz="800" b="1" dirty="0">
                  <a:solidFill>
                    <a:schemeClr val="dk1"/>
                  </a:solidFill>
                </a:rPr>
                <a:t>職務記述書</a:t>
              </a:r>
              <a:endParaRPr kumimoji="1" lang="en-US" altLang="ja-JP" sz="800" b="1" dirty="0">
                <a:solidFill>
                  <a:schemeClr val="dk1"/>
                </a:solidFill>
              </a:endParaRPr>
            </a:p>
            <a:p>
              <a:pPr algn="ctr"/>
              <a:r>
                <a:rPr lang="ja-JP" altLang="en-US" sz="800" dirty="0"/>
                <a:t>職務の範囲</a:t>
              </a:r>
              <a:endParaRPr lang="en-US" altLang="ja-JP" sz="800" dirty="0"/>
            </a:p>
            <a:p>
              <a:pPr algn="ctr"/>
              <a:r>
                <a:rPr lang="ja-JP" altLang="en-US" sz="800" dirty="0">
                  <a:solidFill>
                    <a:schemeClr val="dk1"/>
                  </a:solidFill>
                </a:rPr>
                <a:t>必要なスキル</a:t>
              </a:r>
              <a:endParaRPr lang="en-US" altLang="ja-JP" sz="800" dirty="0">
                <a:solidFill>
                  <a:schemeClr val="dk1"/>
                </a:solidFill>
              </a:endParaRPr>
            </a:p>
          </p:txBody>
        </p:sp>
      </p:grpSp>
      <p:sp>
        <p:nvSpPr>
          <p:cNvPr id="2" name="フッター プレースホルダー 3">
            <a:extLst>
              <a:ext uri="{FF2B5EF4-FFF2-40B4-BE49-F238E27FC236}">
                <a16:creationId xmlns:a16="http://schemas.microsoft.com/office/drawing/2014/main" id="{65679705-DCA2-F838-14C9-498C9CB4056C}"/>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C845B773-159B-6B69-E8C8-6482E4E6251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16</a:t>
            </a:fld>
            <a:endParaRPr kumimoji="1" lang="ja-JP" altLang="en-US"/>
          </a:p>
        </p:txBody>
      </p:sp>
    </p:spTree>
    <p:extLst>
      <p:ext uri="{BB962C8B-B14F-4D97-AF65-F5344CB8AC3E}">
        <p14:creationId xmlns:p14="http://schemas.microsoft.com/office/powerpoint/2010/main" val="127809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kumimoji="1" lang="en-US" altLang="ja-JP" dirty="0"/>
              <a:t>AI</a:t>
            </a:r>
            <a:r>
              <a:rPr kumimoji="1" lang="ja-JP" altLang="en-US" dirty="0"/>
              <a:t>エージェントの作成</a:t>
            </a:r>
          </a:p>
        </p:txBody>
      </p:sp>
      <p:grpSp>
        <p:nvGrpSpPr>
          <p:cNvPr id="7" name="グループ化 6">
            <a:extLst>
              <a:ext uri="{FF2B5EF4-FFF2-40B4-BE49-F238E27FC236}">
                <a16:creationId xmlns:a16="http://schemas.microsoft.com/office/drawing/2014/main" id="{FFC6EEFF-D49A-EF8F-7D5B-E4EE56480F7C}"/>
              </a:ext>
            </a:extLst>
          </p:cNvPr>
          <p:cNvGrpSpPr/>
          <p:nvPr/>
        </p:nvGrpSpPr>
        <p:grpSpPr>
          <a:xfrm>
            <a:off x="5566406" y="2205286"/>
            <a:ext cx="1411716" cy="545300"/>
            <a:chOff x="6005919" y="1329216"/>
            <a:chExt cx="2025613" cy="801688"/>
          </a:xfrm>
        </p:grpSpPr>
        <p:sp>
          <p:nvSpPr>
            <p:cNvPr id="8" name="四角形: メモ 7">
              <a:extLst>
                <a:ext uri="{FF2B5EF4-FFF2-40B4-BE49-F238E27FC236}">
                  <a16:creationId xmlns:a16="http://schemas.microsoft.com/office/drawing/2014/main" id="{1E88BDF1-817A-AAEF-85D3-B4C1FB045C85}"/>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9" name="テキスト ボックス 8">
              <a:extLst>
                <a:ext uri="{FF2B5EF4-FFF2-40B4-BE49-F238E27FC236}">
                  <a16:creationId xmlns:a16="http://schemas.microsoft.com/office/drawing/2014/main" id="{EA160B71-24A6-83DA-B12A-52279E50D020}"/>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ロールや背景情報</a:t>
              </a:r>
              <a:endParaRPr kumimoji="1" lang="en-US" altLang="ja-JP" sz="800" b="1" dirty="0">
                <a:solidFill>
                  <a:schemeClr val="dk1"/>
                </a:solidFill>
              </a:endParaRPr>
            </a:p>
            <a:p>
              <a:pPr algn="ctr"/>
              <a:r>
                <a:rPr kumimoji="1" lang="ja-JP" altLang="en-US" sz="800" dirty="0">
                  <a:solidFill>
                    <a:schemeClr val="dk1"/>
                  </a:solidFill>
                </a:rPr>
                <a:t>あなたは</a:t>
              </a:r>
              <a:r>
                <a:rPr lang="ja-JP" altLang="en-US" sz="800" dirty="0">
                  <a:solidFill>
                    <a:schemeClr val="dk1"/>
                  </a:solidFill>
                </a:rPr>
                <a:t>△△</a:t>
              </a:r>
              <a:r>
                <a:rPr kumimoji="1" lang="ja-JP" altLang="en-US" sz="800" dirty="0">
                  <a:solidFill>
                    <a:schemeClr val="dk1"/>
                  </a:solidFill>
                </a:rPr>
                <a:t>です</a:t>
              </a:r>
              <a:endParaRPr kumimoji="1" lang="en-US" altLang="ja-JP" sz="800" dirty="0">
                <a:solidFill>
                  <a:schemeClr val="dk1"/>
                </a:solidFill>
              </a:endParaRPr>
            </a:p>
            <a:p>
              <a:pPr algn="ctr"/>
              <a:r>
                <a:rPr lang="en-US" altLang="ja-JP" sz="800" dirty="0"/>
                <a:t>××</a:t>
              </a:r>
              <a:r>
                <a:rPr lang="ja-JP" altLang="en-US" sz="800" dirty="0"/>
                <a:t>に関して詳しいです</a:t>
              </a:r>
              <a:endParaRPr kumimoji="1" lang="ja-JP" altLang="en-US" sz="800" dirty="0">
                <a:solidFill>
                  <a:schemeClr val="dk1"/>
                </a:solidFill>
              </a:endParaRPr>
            </a:p>
          </p:txBody>
        </p:sp>
      </p:grpSp>
      <p:cxnSp>
        <p:nvCxnSpPr>
          <p:cNvPr id="10" name="直線矢印コネクタ 9">
            <a:extLst>
              <a:ext uri="{FF2B5EF4-FFF2-40B4-BE49-F238E27FC236}">
                <a16:creationId xmlns:a16="http://schemas.microsoft.com/office/drawing/2014/main" id="{4FED1062-365D-13B8-F6AD-DF627C0F8B71}"/>
              </a:ext>
            </a:extLst>
          </p:cNvPr>
          <p:cNvCxnSpPr>
            <a:cxnSpLocks/>
          </p:cNvCxnSpPr>
          <p:nvPr/>
        </p:nvCxnSpPr>
        <p:spPr>
          <a:xfrm flipV="1">
            <a:off x="4044553" y="3329017"/>
            <a:ext cx="1437929" cy="14538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46E8AAF2-90C0-A48B-9A02-0DB1E4619F99}"/>
              </a:ext>
            </a:extLst>
          </p:cNvPr>
          <p:cNvGrpSpPr/>
          <p:nvPr/>
        </p:nvGrpSpPr>
        <p:grpSpPr>
          <a:xfrm>
            <a:off x="379757" y="2962753"/>
            <a:ext cx="1324734" cy="1258330"/>
            <a:chOff x="4730160" y="3810009"/>
            <a:chExt cx="1579789" cy="1620480"/>
          </a:xfrm>
        </p:grpSpPr>
        <p:pic>
          <p:nvPicPr>
            <p:cNvPr id="16" name="図 15" descr="アイコン&#10;&#10;自動的に生成された説明">
              <a:extLst>
                <a:ext uri="{FF2B5EF4-FFF2-40B4-BE49-F238E27FC236}">
                  <a16:creationId xmlns:a16="http://schemas.microsoft.com/office/drawing/2014/main" id="{7E0EC028-F11B-3FFE-CDBC-9469850C222D}"/>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17" name="テキスト ボックス 16">
              <a:extLst>
                <a:ext uri="{FF2B5EF4-FFF2-40B4-BE49-F238E27FC236}">
                  <a16:creationId xmlns:a16="http://schemas.microsoft.com/office/drawing/2014/main" id="{F736B43B-D40C-C072-D2C6-D7B5C0DB5A77}"/>
                </a:ext>
              </a:extLst>
            </p:cNvPr>
            <p:cNvSpPr txBox="1"/>
            <p:nvPr/>
          </p:nvSpPr>
          <p:spPr>
            <a:xfrm>
              <a:off x="4730160" y="4875592"/>
              <a:ext cx="1579789" cy="55489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開発者</a:t>
              </a:r>
              <a:endParaRPr lang="en-US" altLang="ja-JP" sz="1100" dirty="0">
                <a:solidFill>
                  <a:schemeClr val="tx1">
                    <a:lumMod val="65000"/>
                    <a:lumOff val="35000"/>
                  </a:schemeClr>
                </a:solidFill>
              </a:endParaRPr>
            </a:p>
          </p:txBody>
        </p:sp>
      </p:grpSp>
      <p:grpSp>
        <p:nvGrpSpPr>
          <p:cNvPr id="18" name="グループ化 17">
            <a:extLst>
              <a:ext uri="{FF2B5EF4-FFF2-40B4-BE49-F238E27FC236}">
                <a16:creationId xmlns:a16="http://schemas.microsoft.com/office/drawing/2014/main" id="{CF4090FC-B1F9-6E13-F1C2-6E4967F34869}"/>
              </a:ext>
            </a:extLst>
          </p:cNvPr>
          <p:cNvGrpSpPr/>
          <p:nvPr/>
        </p:nvGrpSpPr>
        <p:grpSpPr>
          <a:xfrm>
            <a:off x="2881873" y="2962753"/>
            <a:ext cx="911932" cy="1084776"/>
            <a:chOff x="3448947" y="1884420"/>
            <a:chExt cx="911932" cy="1084776"/>
          </a:xfrm>
        </p:grpSpPr>
        <p:sp>
          <p:nvSpPr>
            <p:cNvPr id="19" name="テキスト ボックス 18">
              <a:extLst>
                <a:ext uri="{FF2B5EF4-FFF2-40B4-BE49-F238E27FC236}">
                  <a16:creationId xmlns:a16="http://schemas.microsoft.com/office/drawing/2014/main" id="{A680DB9E-4BB0-92C8-8EA8-E9F6E0383D27}"/>
                </a:ext>
              </a:extLst>
            </p:cNvPr>
            <p:cNvSpPr txBox="1"/>
            <p:nvPr/>
          </p:nvSpPr>
          <p:spPr>
            <a:xfrm>
              <a:off x="3448947" y="2707586"/>
              <a:ext cx="911932"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業務担当者</a:t>
              </a:r>
              <a:endParaRPr lang="en-US" altLang="ja-JP" sz="1100" dirty="0">
                <a:solidFill>
                  <a:schemeClr val="tx1">
                    <a:lumMod val="65000"/>
                    <a:lumOff val="35000"/>
                  </a:schemeClr>
                </a:solidFill>
              </a:endParaRPr>
            </a:p>
          </p:txBody>
        </p:sp>
        <p:pic>
          <p:nvPicPr>
            <p:cNvPr id="20" name="図 19" descr="時計 が含まれている画像&#10;&#10;自動的に生成された説明">
              <a:extLst>
                <a:ext uri="{FF2B5EF4-FFF2-40B4-BE49-F238E27FC236}">
                  <a16:creationId xmlns:a16="http://schemas.microsoft.com/office/drawing/2014/main" id="{CE729B06-9E8B-1131-3A65-97866B39FA97}"/>
                </a:ext>
              </a:extLst>
            </p:cNvPr>
            <p:cNvPicPr>
              <a:picLocks noChangeAspect="1"/>
            </p:cNvPicPr>
            <p:nvPr/>
          </p:nvPicPr>
          <p:blipFill>
            <a:blip r:embed="rId4"/>
            <a:stretch>
              <a:fillRect/>
            </a:stretch>
          </p:blipFill>
          <p:spPr>
            <a:xfrm>
              <a:off x="3676856" y="1884420"/>
              <a:ext cx="532087" cy="786942"/>
            </a:xfrm>
            <a:prstGeom prst="rect">
              <a:avLst/>
            </a:prstGeom>
          </p:spPr>
        </p:pic>
      </p:grpSp>
      <p:grpSp>
        <p:nvGrpSpPr>
          <p:cNvPr id="23" name="グループ化 22">
            <a:extLst>
              <a:ext uri="{FF2B5EF4-FFF2-40B4-BE49-F238E27FC236}">
                <a16:creationId xmlns:a16="http://schemas.microsoft.com/office/drawing/2014/main" id="{DF7DC669-8A4E-1D38-AD20-CAAD2D5F7BEC}"/>
              </a:ext>
            </a:extLst>
          </p:cNvPr>
          <p:cNvGrpSpPr/>
          <p:nvPr/>
        </p:nvGrpSpPr>
        <p:grpSpPr>
          <a:xfrm>
            <a:off x="447961" y="919683"/>
            <a:ext cx="1324734" cy="1089053"/>
            <a:chOff x="4730160" y="3810009"/>
            <a:chExt cx="1579789" cy="1402485"/>
          </a:xfrm>
        </p:grpSpPr>
        <p:pic>
          <p:nvPicPr>
            <p:cNvPr id="24" name="図 23" descr="アイコン&#10;&#10;自動的に生成された説明">
              <a:extLst>
                <a:ext uri="{FF2B5EF4-FFF2-40B4-BE49-F238E27FC236}">
                  <a16:creationId xmlns:a16="http://schemas.microsoft.com/office/drawing/2014/main" id="{A5BAAA61-FD0C-F8A7-E236-E51B525C31CC}"/>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25" name="テキスト ボックス 24">
              <a:extLst>
                <a:ext uri="{FF2B5EF4-FFF2-40B4-BE49-F238E27FC236}">
                  <a16:creationId xmlns:a16="http://schemas.microsoft.com/office/drawing/2014/main" id="{1071B812-9D03-4CBE-50CE-FF9E809F129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grpSp>
      <p:cxnSp>
        <p:nvCxnSpPr>
          <p:cNvPr id="26" name="直線矢印コネクタ 25">
            <a:extLst>
              <a:ext uri="{FF2B5EF4-FFF2-40B4-BE49-F238E27FC236}">
                <a16:creationId xmlns:a16="http://schemas.microsoft.com/office/drawing/2014/main" id="{96639602-4A89-099F-FD53-C10FAB1C8E6C}"/>
              </a:ext>
            </a:extLst>
          </p:cNvPr>
          <p:cNvCxnSpPr>
            <a:cxnSpLocks/>
          </p:cNvCxnSpPr>
          <p:nvPr/>
        </p:nvCxnSpPr>
        <p:spPr>
          <a:xfrm>
            <a:off x="1042124" y="2004539"/>
            <a:ext cx="13444" cy="881860"/>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テキスト ボックス 28">
            <a:extLst>
              <a:ext uri="{FF2B5EF4-FFF2-40B4-BE49-F238E27FC236}">
                <a16:creationId xmlns:a16="http://schemas.microsoft.com/office/drawing/2014/main" id="{0638EBD9-9FB2-4D2B-91B8-2D887A27EB6E}"/>
              </a:ext>
            </a:extLst>
          </p:cNvPr>
          <p:cNvSpPr txBox="1"/>
          <p:nvPr/>
        </p:nvSpPr>
        <p:spPr>
          <a:xfrm>
            <a:off x="1111984" y="2306969"/>
            <a:ext cx="831433" cy="276999"/>
          </a:xfrm>
          <a:prstGeom prst="rect">
            <a:avLst/>
          </a:prstGeom>
          <a:noFill/>
        </p:spPr>
        <p:txBody>
          <a:bodyPr wrap="square">
            <a:spAutoFit/>
          </a:bodyPr>
          <a:lstStyle/>
          <a:p>
            <a:r>
              <a:rPr lang="ja-JP" altLang="en-US" sz="1200" dirty="0"/>
              <a:t>与件整理</a:t>
            </a:r>
          </a:p>
        </p:txBody>
      </p:sp>
      <p:cxnSp>
        <p:nvCxnSpPr>
          <p:cNvPr id="30" name="直線矢印コネクタ 29">
            <a:extLst>
              <a:ext uri="{FF2B5EF4-FFF2-40B4-BE49-F238E27FC236}">
                <a16:creationId xmlns:a16="http://schemas.microsoft.com/office/drawing/2014/main" id="{A47C82E6-5CE7-F5D6-4775-E560E9280ABF}"/>
              </a:ext>
            </a:extLst>
          </p:cNvPr>
          <p:cNvCxnSpPr>
            <a:cxnSpLocks/>
          </p:cNvCxnSpPr>
          <p:nvPr/>
        </p:nvCxnSpPr>
        <p:spPr>
          <a:xfrm>
            <a:off x="1943417" y="2422689"/>
            <a:ext cx="728663"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0A9508E4-4923-2018-0BAD-68D8BC8164BC}"/>
              </a:ext>
            </a:extLst>
          </p:cNvPr>
          <p:cNvSpPr txBox="1"/>
          <p:nvPr/>
        </p:nvSpPr>
        <p:spPr>
          <a:xfrm>
            <a:off x="2774850" y="2284189"/>
            <a:ext cx="1260352" cy="276999"/>
          </a:xfrm>
          <a:prstGeom prst="rect">
            <a:avLst/>
          </a:prstGeom>
          <a:noFill/>
        </p:spPr>
        <p:txBody>
          <a:bodyPr wrap="square">
            <a:spAutoFit/>
          </a:bodyPr>
          <a:lstStyle/>
          <a:p>
            <a:r>
              <a:rPr lang="ja-JP" altLang="en-US" sz="1200" dirty="0"/>
              <a:t>ターゲット業務</a:t>
            </a:r>
          </a:p>
        </p:txBody>
      </p:sp>
      <p:cxnSp>
        <p:nvCxnSpPr>
          <p:cNvPr id="34" name="直線矢印コネクタ 33">
            <a:extLst>
              <a:ext uri="{FF2B5EF4-FFF2-40B4-BE49-F238E27FC236}">
                <a16:creationId xmlns:a16="http://schemas.microsoft.com/office/drawing/2014/main" id="{6B0A128D-D23E-C980-EB9F-130D3BFE9487}"/>
              </a:ext>
            </a:extLst>
          </p:cNvPr>
          <p:cNvCxnSpPr>
            <a:cxnSpLocks/>
          </p:cNvCxnSpPr>
          <p:nvPr/>
        </p:nvCxnSpPr>
        <p:spPr>
          <a:xfrm flipH="1" flipV="1">
            <a:off x="1622461" y="3508333"/>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a:extLst>
              <a:ext uri="{FF2B5EF4-FFF2-40B4-BE49-F238E27FC236}">
                <a16:creationId xmlns:a16="http://schemas.microsoft.com/office/drawing/2014/main" id="{1DE8F6D4-4B7A-ABE1-6CD4-A848268D0CC1}"/>
              </a:ext>
            </a:extLst>
          </p:cNvPr>
          <p:cNvSpPr txBox="1"/>
          <p:nvPr/>
        </p:nvSpPr>
        <p:spPr>
          <a:xfrm>
            <a:off x="1679106" y="3109465"/>
            <a:ext cx="1260352" cy="276999"/>
          </a:xfrm>
          <a:prstGeom prst="rect">
            <a:avLst/>
          </a:prstGeom>
          <a:noFill/>
        </p:spPr>
        <p:txBody>
          <a:bodyPr wrap="square">
            <a:spAutoFit/>
          </a:bodyPr>
          <a:lstStyle/>
          <a:p>
            <a:r>
              <a:rPr lang="ja-JP" altLang="en-US" sz="1200" dirty="0"/>
              <a:t>業務フロー分析</a:t>
            </a:r>
          </a:p>
        </p:txBody>
      </p:sp>
      <p:grpSp>
        <p:nvGrpSpPr>
          <p:cNvPr id="38" name="グループ化 37">
            <a:extLst>
              <a:ext uri="{FF2B5EF4-FFF2-40B4-BE49-F238E27FC236}">
                <a16:creationId xmlns:a16="http://schemas.microsoft.com/office/drawing/2014/main" id="{9A3DCD66-19D3-CE20-AD7F-F9105D6B8FA8}"/>
              </a:ext>
            </a:extLst>
          </p:cNvPr>
          <p:cNvGrpSpPr/>
          <p:nvPr/>
        </p:nvGrpSpPr>
        <p:grpSpPr>
          <a:xfrm>
            <a:off x="5566406" y="2966441"/>
            <a:ext cx="1411716" cy="553997"/>
            <a:chOff x="6005919" y="1329216"/>
            <a:chExt cx="2025613" cy="801688"/>
          </a:xfrm>
        </p:grpSpPr>
        <p:sp>
          <p:nvSpPr>
            <p:cNvPr id="39" name="四角形: メモ 38">
              <a:extLst>
                <a:ext uri="{FF2B5EF4-FFF2-40B4-BE49-F238E27FC236}">
                  <a16:creationId xmlns:a16="http://schemas.microsoft.com/office/drawing/2014/main" id="{3BD9438F-0A54-498C-37DD-D63F3B509AE2}"/>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40" name="テキスト ボックス 39">
              <a:extLst>
                <a:ext uri="{FF2B5EF4-FFF2-40B4-BE49-F238E27FC236}">
                  <a16:creationId xmlns:a16="http://schemas.microsoft.com/office/drawing/2014/main" id="{E4AE0D6E-6840-281D-F93A-3AF79FA84CEC}"/>
                </a:ext>
              </a:extLst>
            </p:cNvPr>
            <p:cNvSpPr txBox="1"/>
            <p:nvPr/>
          </p:nvSpPr>
          <p:spPr>
            <a:xfrm>
              <a:off x="6005919" y="1368126"/>
              <a:ext cx="2025613" cy="621900"/>
            </a:xfrm>
            <a:prstGeom prst="rect">
              <a:avLst/>
            </a:prstGeom>
            <a:noFill/>
          </p:spPr>
          <p:txBody>
            <a:bodyPr wrap="square">
              <a:spAutoFit/>
            </a:bodyPr>
            <a:lstStyle/>
            <a:p>
              <a:pPr algn="ctr"/>
              <a:r>
                <a:rPr kumimoji="1" lang="ja-JP" altLang="en-US" sz="800" b="1" dirty="0">
                  <a:solidFill>
                    <a:schemeClr val="dk1"/>
                  </a:solidFill>
                </a:rPr>
                <a:t>作業手順</a:t>
              </a:r>
              <a:endParaRPr kumimoji="1" lang="en-US" altLang="ja-JP" sz="800" b="1" dirty="0">
                <a:solidFill>
                  <a:schemeClr val="dk1"/>
                </a:solidFill>
              </a:endParaRPr>
            </a:p>
            <a:p>
              <a:pPr algn="ctr"/>
              <a:r>
                <a:rPr lang="en-US" altLang="ja-JP" sz="800" dirty="0">
                  <a:solidFill>
                    <a:schemeClr val="dk1"/>
                  </a:solidFill>
                </a:rPr>
                <a:t>1.-------</a:t>
              </a:r>
            </a:p>
            <a:p>
              <a:pPr algn="ctr"/>
              <a:r>
                <a:rPr kumimoji="1" lang="en-US" altLang="ja-JP" sz="800" dirty="0">
                  <a:solidFill>
                    <a:schemeClr val="dk1"/>
                  </a:solidFill>
                </a:rPr>
                <a:t>2.----------</a:t>
              </a:r>
            </a:p>
          </p:txBody>
        </p:sp>
      </p:grpSp>
      <p:grpSp>
        <p:nvGrpSpPr>
          <p:cNvPr id="87" name="グループ化 86">
            <a:extLst>
              <a:ext uri="{FF2B5EF4-FFF2-40B4-BE49-F238E27FC236}">
                <a16:creationId xmlns:a16="http://schemas.microsoft.com/office/drawing/2014/main" id="{5CE946DF-BF77-CDA0-6296-41F5E350B4E9}"/>
              </a:ext>
            </a:extLst>
          </p:cNvPr>
          <p:cNvGrpSpPr/>
          <p:nvPr/>
        </p:nvGrpSpPr>
        <p:grpSpPr>
          <a:xfrm>
            <a:off x="2785791" y="5473798"/>
            <a:ext cx="1083091" cy="668249"/>
            <a:chOff x="2785791" y="5473798"/>
            <a:chExt cx="1083091" cy="668249"/>
          </a:xfrm>
        </p:grpSpPr>
        <p:pic>
          <p:nvPicPr>
            <p:cNvPr id="21" name="図 20" descr="テキスト&#10;&#10;自動的に生成された説明">
              <a:extLst>
                <a:ext uri="{FF2B5EF4-FFF2-40B4-BE49-F238E27FC236}">
                  <a16:creationId xmlns:a16="http://schemas.microsoft.com/office/drawing/2014/main" id="{6C67A938-77B3-779F-FB68-99787A3306D4}"/>
                </a:ext>
              </a:extLst>
            </p:cNvPr>
            <p:cNvPicPr>
              <a:picLocks noChangeAspect="1"/>
            </p:cNvPicPr>
            <p:nvPr/>
          </p:nvPicPr>
          <p:blipFill>
            <a:blip r:embed="rId5"/>
            <a:stretch>
              <a:fillRect/>
            </a:stretch>
          </p:blipFill>
          <p:spPr>
            <a:xfrm>
              <a:off x="3444141" y="5484946"/>
              <a:ext cx="339162" cy="337413"/>
            </a:xfrm>
            <a:prstGeom prst="rect">
              <a:avLst/>
            </a:prstGeom>
          </p:spPr>
        </p:pic>
        <p:pic>
          <p:nvPicPr>
            <p:cNvPr id="22" name="図 21" descr="アイコン&#10;&#10;自動的に生成された説明">
              <a:extLst>
                <a:ext uri="{FF2B5EF4-FFF2-40B4-BE49-F238E27FC236}">
                  <a16:creationId xmlns:a16="http://schemas.microsoft.com/office/drawing/2014/main" id="{21B9BDE9-93D7-3BC6-2F3B-E93C6F5E46D4}"/>
                </a:ext>
              </a:extLst>
            </p:cNvPr>
            <p:cNvPicPr>
              <a:picLocks noChangeAspect="1"/>
            </p:cNvPicPr>
            <p:nvPr/>
          </p:nvPicPr>
          <p:blipFill>
            <a:blip r:embed="rId6"/>
            <a:stretch>
              <a:fillRect/>
            </a:stretch>
          </p:blipFill>
          <p:spPr>
            <a:xfrm>
              <a:off x="2850208" y="5473798"/>
              <a:ext cx="513199" cy="359710"/>
            </a:xfrm>
            <a:prstGeom prst="rect">
              <a:avLst/>
            </a:prstGeom>
          </p:spPr>
        </p:pic>
        <p:sp>
          <p:nvSpPr>
            <p:cNvPr id="42" name="テキスト ボックス 41">
              <a:extLst>
                <a:ext uri="{FF2B5EF4-FFF2-40B4-BE49-F238E27FC236}">
                  <a16:creationId xmlns:a16="http://schemas.microsoft.com/office/drawing/2014/main" id="{FC40807A-B378-9AA3-2EA6-69DA0D549AB6}"/>
                </a:ext>
              </a:extLst>
            </p:cNvPr>
            <p:cNvSpPr txBox="1"/>
            <p:nvPr/>
          </p:nvSpPr>
          <p:spPr>
            <a:xfrm>
              <a:off x="2785791" y="5880437"/>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利用システム</a:t>
              </a:r>
              <a:endParaRPr lang="en-US" altLang="ja-JP" sz="1100" dirty="0">
                <a:solidFill>
                  <a:schemeClr val="tx1">
                    <a:lumMod val="65000"/>
                    <a:lumOff val="35000"/>
                  </a:schemeClr>
                </a:solidFill>
              </a:endParaRPr>
            </a:p>
          </p:txBody>
        </p:sp>
      </p:grpSp>
      <p:cxnSp>
        <p:nvCxnSpPr>
          <p:cNvPr id="43" name="直線矢印コネクタ 42">
            <a:extLst>
              <a:ext uri="{FF2B5EF4-FFF2-40B4-BE49-F238E27FC236}">
                <a16:creationId xmlns:a16="http://schemas.microsoft.com/office/drawing/2014/main" id="{94585917-E1FE-53CF-089D-540F1701188F}"/>
              </a:ext>
            </a:extLst>
          </p:cNvPr>
          <p:cNvCxnSpPr>
            <a:cxnSpLocks/>
          </p:cNvCxnSpPr>
          <p:nvPr/>
        </p:nvCxnSpPr>
        <p:spPr>
          <a:xfrm>
            <a:off x="4044553" y="5716096"/>
            <a:ext cx="1496187" cy="2951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6" name="グループ化 85">
            <a:extLst>
              <a:ext uri="{FF2B5EF4-FFF2-40B4-BE49-F238E27FC236}">
                <a16:creationId xmlns:a16="http://schemas.microsoft.com/office/drawing/2014/main" id="{7A1EF5BC-9940-CA78-EA10-D9516FEA83BE}"/>
              </a:ext>
            </a:extLst>
          </p:cNvPr>
          <p:cNvGrpSpPr/>
          <p:nvPr/>
        </p:nvGrpSpPr>
        <p:grpSpPr>
          <a:xfrm>
            <a:off x="5618690" y="5703006"/>
            <a:ext cx="1083091" cy="808648"/>
            <a:chOff x="5647836" y="5195597"/>
            <a:chExt cx="1083091" cy="808648"/>
          </a:xfrm>
        </p:grpSpPr>
        <p:pic>
          <p:nvPicPr>
            <p:cNvPr id="45" name="図 44" descr="テキスト&#10;&#10;自動的に生成された説明">
              <a:extLst>
                <a:ext uri="{FF2B5EF4-FFF2-40B4-BE49-F238E27FC236}">
                  <a16:creationId xmlns:a16="http://schemas.microsoft.com/office/drawing/2014/main" id="{654C93A3-2116-085F-B1AE-371A55459794}"/>
                </a:ext>
              </a:extLst>
            </p:cNvPr>
            <p:cNvPicPr>
              <a:picLocks noChangeAspect="1"/>
            </p:cNvPicPr>
            <p:nvPr/>
          </p:nvPicPr>
          <p:blipFill>
            <a:blip r:embed="rId5"/>
            <a:stretch>
              <a:fillRect/>
            </a:stretch>
          </p:blipFill>
          <p:spPr>
            <a:xfrm>
              <a:off x="5992790" y="5195597"/>
              <a:ext cx="484965" cy="482464"/>
            </a:xfrm>
            <a:prstGeom prst="rect">
              <a:avLst/>
            </a:prstGeom>
          </p:spPr>
        </p:pic>
        <p:pic>
          <p:nvPicPr>
            <p:cNvPr id="46" name="図 45" descr="アイコン&#10;&#10;自動的に生成された説明">
              <a:extLst>
                <a:ext uri="{FF2B5EF4-FFF2-40B4-BE49-F238E27FC236}">
                  <a16:creationId xmlns:a16="http://schemas.microsoft.com/office/drawing/2014/main" id="{EBD30D61-322A-8FB0-A4FF-D5A451605B50}"/>
                </a:ext>
              </a:extLst>
            </p:cNvPr>
            <p:cNvPicPr>
              <a:picLocks noChangeAspect="1"/>
            </p:cNvPicPr>
            <p:nvPr/>
          </p:nvPicPr>
          <p:blipFill>
            <a:blip r:embed="rId7"/>
            <a:srcRect t="61071" r="66142"/>
            <a:stretch/>
          </p:blipFill>
          <p:spPr>
            <a:xfrm>
              <a:off x="5731540" y="5315443"/>
              <a:ext cx="329848" cy="311781"/>
            </a:xfrm>
            <a:prstGeom prst="rect">
              <a:avLst/>
            </a:prstGeom>
          </p:spPr>
        </p:pic>
        <p:sp>
          <p:nvSpPr>
            <p:cNvPr id="47" name="テキスト ボックス 46">
              <a:extLst>
                <a:ext uri="{FF2B5EF4-FFF2-40B4-BE49-F238E27FC236}">
                  <a16:creationId xmlns:a16="http://schemas.microsoft.com/office/drawing/2014/main" id="{5053D7DE-B289-B624-2DF3-853374641B2D}"/>
                </a:ext>
              </a:extLst>
            </p:cNvPr>
            <p:cNvSpPr txBox="1"/>
            <p:nvPr/>
          </p:nvSpPr>
          <p:spPr>
            <a:xfrm>
              <a:off x="5647836" y="5742635"/>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外部</a:t>
              </a:r>
              <a:r>
                <a:rPr lang="en-US" altLang="ja-JP" sz="1100" dirty="0">
                  <a:solidFill>
                    <a:schemeClr val="tx1">
                      <a:lumMod val="65000"/>
                      <a:lumOff val="35000"/>
                    </a:schemeClr>
                  </a:solidFill>
                </a:rPr>
                <a:t>API</a:t>
              </a:r>
            </a:p>
          </p:txBody>
        </p:sp>
      </p:grpSp>
      <p:cxnSp>
        <p:nvCxnSpPr>
          <p:cNvPr id="49" name="直線矢印コネクタ 48">
            <a:extLst>
              <a:ext uri="{FF2B5EF4-FFF2-40B4-BE49-F238E27FC236}">
                <a16:creationId xmlns:a16="http://schemas.microsoft.com/office/drawing/2014/main" id="{29D02555-BFF4-F2E0-4F1D-EFAC75F1F96E}"/>
              </a:ext>
            </a:extLst>
          </p:cNvPr>
          <p:cNvCxnSpPr>
            <a:cxnSpLocks/>
          </p:cNvCxnSpPr>
          <p:nvPr/>
        </p:nvCxnSpPr>
        <p:spPr>
          <a:xfrm>
            <a:off x="4035202" y="2434356"/>
            <a:ext cx="1531204" cy="1111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73DB2949-1A6D-85DA-B228-F3431107B3E1}"/>
              </a:ext>
            </a:extLst>
          </p:cNvPr>
          <p:cNvCxnSpPr>
            <a:cxnSpLocks/>
          </p:cNvCxnSpPr>
          <p:nvPr/>
        </p:nvCxnSpPr>
        <p:spPr>
          <a:xfrm flipV="1">
            <a:off x="4035202" y="2640529"/>
            <a:ext cx="1531204" cy="84762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666967BE-1173-5B19-CE66-8867CAE30BC2}"/>
              </a:ext>
            </a:extLst>
          </p:cNvPr>
          <p:cNvCxnSpPr>
            <a:cxnSpLocks/>
          </p:cNvCxnSpPr>
          <p:nvPr/>
        </p:nvCxnSpPr>
        <p:spPr>
          <a:xfrm>
            <a:off x="4035202" y="3474406"/>
            <a:ext cx="1335121" cy="148043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85" name="グループ化 84">
            <a:extLst>
              <a:ext uri="{FF2B5EF4-FFF2-40B4-BE49-F238E27FC236}">
                <a16:creationId xmlns:a16="http://schemas.microsoft.com/office/drawing/2014/main" id="{EE5F30FF-09EE-5BD3-74FA-ACD22C10C2E1}"/>
              </a:ext>
            </a:extLst>
          </p:cNvPr>
          <p:cNvGrpSpPr/>
          <p:nvPr/>
        </p:nvGrpSpPr>
        <p:grpSpPr>
          <a:xfrm>
            <a:off x="5540740" y="4625649"/>
            <a:ext cx="1324953" cy="942860"/>
            <a:chOff x="5557121" y="4086486"/>
            <a:chExt cx="1324953" cy="942860"/>
          </a:xfrm>
        </p:grpSpPr>
        <p:pic>
          <p:nvPicPr>
            <p:cNvPr id="65" name="図 64">
              <a:extLst>
                <a:ext uri="{FF2B5EF4-FFF2-40B4-BE49-F238E27FC236}">
                  <a16:creationId xmlns:a16="http://schemas.microsoft.com/office/drawing/2014/main" id="{BBABF6A4-BFA3-3618-FA8C-49C334595741}"/>
                </a:ext>
              </a:extLst>
            </p:cNvPr>
            <p:cNvPicPr>
              <a:picLocks noChangeAspect="1"/>
            </p:cNvPicPr>
            <p:nvPr/>
          </p:nvPicPr>
          <p:blipFill>
            <a:blip r:embed="rId8"/>
            <a:stretch>
              <a:fillRect/>
            </a:stretch>
          </p:blipFill>
          <p:spPr>
            <a:xfrm>
              <a:off x="5557121" y="4086486"/>
              <a:ext cx="1324953" cy="658388"/>
            </a:xfrm>
            <a:prstGeom prst="rect">
              <a:avLst/>
            </a:prstGeom>
          </p:spPr>
        </p:pic>
        <p:sp>
          <p:nvSpPr>
            <p:cNvPr id="66" name="テキスト ボックス 65">
              <a:extLst>
                <a:ext uri="{FF2B5EF4-FFF2-40B4-BE49-F238E27FC236}">
                  <a16:creationId xmlns:a16="http://schemas.microsoft.com/office/drawing/2014/main" id="{BCDF3C26-169A-5DE0-F4B7-FCAE36B131C8}"/>
                </a:ext>
              </a:extLst>
            </p:cNvPr>
            <p:cNvSpPr txBox="1"/>
            <p:nvPr/>
          </p:nvSpPr>
          <p:spPr>
            <a:xfrm>
              <a:off x="5678052" y="4767736"/>
              <a:ext cx="108309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ワークフロー</a:t>
              </a:r>
              <a:endParaRPr lang="en-US" altLang="ja-JP" sz="1100" dirty="0">
                <a:solidFill>
                  <a:schemeClr val="tx1">
                    <a:lumMod val="65000"/>
                    <a:lumOff val="35000"/>
                  </a:schemeClr>
                </a:solidFill>
              </a:endParaRPr>
            </a:p>
          </p:txBody>
        </p:sp>
      </p:grpSp>
      <p:cxnSp>
        <p:nvCxnSpPr>
          <p:cNvPr id="68" name="直線矢印コネクタ 67">
            <a:extLst>
              <a:ext uri="{FF2B5EF4-FFF2-40B4-BE49-F238E27FC236}">
                <a16:creationId xmlns:a16="http://schemas.microsoft.com/office/drawing/2014/main" id="{F84DE5B9-528D-7D05-B911-02CA4795A309}"/>
              </a:ext>
            </a:extLst>
          </p:cNvPr>
          <p:cNvCxnSpPr>
            <a:cxnSpLocks/>
          </p:cNvCxnSpPr>
          <p:nvPr/>
        </p:nvCxnSpPr>
        <p:spPr>
          <a:xfrm flipV="1">
            <a:off x="4027674" y="5028477"/>
            <a:ext cx="1386468" cy="448174"/>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71" name="グループ化 70">
            <a:extLst>
              <a:ext uri="{FF2B5EF4-FFF2-40B4-BE49-F238E27FC236}">
                <a16:creationId xmlns:a16="http://schemas.microsoft.com/office/drawing/2014/main" id="{ECF00DB4-E50E-F4EB-EF3D-FFDCD79F8810}"/>
              </a:ext>
            </a:extLst>
          </p:cNvPr>
          <p:cNvGrpSpPr/>
          <p:nvPr/>
        </p:nvGrpSpPr>
        <p:grpSpPr>
          <a:xfrm>
            <a:off x="7705986" y="3474406"/>
            <a:ext cx="1168272" cy="964288"/>
            <a:chOff x="4646146" y="3526421"/>
            <a:chExt cx="1744911" cy="1488077"/>
          </a:xfrm>
        </p:grpSpPr>
        <p:pic>
          <p:nvPicPr>
            <p:cNvPr id="72" name="図 71" descr="アイコン&#10;&#10;自動的に生成された説明">
              <a:extLst>
                <a:ext uri="{FF2B5EF4-FFF2-40B4-BE49-F238E27FC236}">
                  <a16:creationId xmlns:a16="http://schemas.microsoft.com/office/drawing/2014/main" id="{2179000B-0C91-7309-DEC5-A41091B5F3BE}"/>
                </a:ext>
              </a:extLst>
            </p:cNvPr>
            <p:cNvPicPr>
              <a:picLocks noChangeAspect="1"/>
            </p:cNvPicPr>
            <p:nvPr/>
          </p:nvPicPr>
          <p:blipFill>
            <a:blip r:embed="rId9"/>
            <a:srcRect l="24619" t="54203" r="20425"/>
            <a:stretch/>
          </p:blipFill>
          <p:spPr>
            <a:xfrm>
              <a:off x="4946200" y="3526421"/>
              <a:ext cx="1212346" cy="986305"/>
            </a:xfrm>
            <a:prstGeom prst="rect">
              <a:avLst/>
            </a:prstGeom>
          </p:spPr>
        </p:pic>
        <p:sp>
          <p:nvSpPr>
            <p:cNvPr id="73" name="テキスト ボックス 72">
              <a:extLst>
                <a:ext uri="{FF2B5EF4-FFF2-40B4-BE49-F238E27FC236}">
                  <a16:creationId xmlns:a16="http://schemas.microsoft.com/office/drawing/2014/main" id="{65892EA8-A208-A8C2-5B9B-EE8977FA9A95}"/>
                </a:ext>
              </a:extLst>
            </p:cNvPr>
            <p:cNvSpPr txBox="1"/>
            <p:nvPr/>
          </p:nvSpPr>
          <p:spPr>
            <a:xfrm>
              <a:off x="4646146" y="4610785"/>
              <a:ext cx="1744911" cy="403713"/>
            </a:xfrm>
            <a:prstGeom prst="rect">
              <a:avLst/>
            </a:prstGeom>
            <a:noFill/>
          </p:spPr>
          <p:txBody>
            <a:bodyPr wrap="square" rtlCol="0">
              <a:spAutoFit/>
            </a:bodyPr>
            <a:lstStyle/>
            <a:p>
              <a:pPr algn="ct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p:txBody>
        </p:sp>
      </p:grpSp>
      <p:sp>
        <p:nvSpPr>
          <p:cNvPr id="74" name="右中かっこ 73">
            <a:extLst>
              <a:ext uri="{FF2B5EF4-FFF2-40B4-BE49-F238E27FC236}">
                <a16:creationId xmlns:a16="http://schemas.microsoft.com/office/drawing/2014/main" id="{9DF81949-E7CD-5ADA-5C2D-0BC108010687}"/>
              </a:ext>
            </a:extLst>
          </p:cNvPr>
          <p:cNvSpPr/>
          <p:nvPr/>
        </p:nvSpPr>
        <p:spPr>
          <a:xfrm>
            <a:off x="7009815" y="2369206"/>
            <a:ext cx="569573" cy="3356645"/>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78" name="図 77" descr="アイコン&#10;&#10;中程度の精度で自動的に生成された説明">
            <a:extLst>
              <a:ext uri="{FF2B5EF4-FFF2-40B4-BE49-F238E27FC236}">
                <a16:creationId xmlns:a16="http://schemas.microsoft.com/office/drawing/2014/main" id="{2A197508-ADB7-0BFE-60AF-FB9D05A58712}"/>
              </a:ext>
            </a:extLst>
          </p:cNvPr>
          <p:cNvPicPr>
            <a:picLocks noChangeAspect="1"/>
          </p:cNvPicPr>
          <p:nvPr/>
        </p:nvPicPr>
        <p:blipFill>
          <a:blip r:embed="rId10"/>
          <a:stretch>
            <a:fillRect/>
          </a:stretch>
        </p:blipFill>
        <p:spPr>
          <a:xfrm>
            <a:off x="10306191" y="3370737"/>
            <a:ext cx="835968" cy="788413"/>
          </a:xfrm>
          <a:prstGeom prst="rect">
            <a:avLst/>
          </a:prstGeom>
        </p:spPr>
      </p:pic>
      <p:cxnSp>
        <p:nvCxnSpPr>
          <p:cNvPr id="79" name="直線矢印コネクタ 78">
            <a:extLst>
              <a:ext uri="{FF2B5EF4-FFF2-40B4-BE49-F238E27FC236}">
                <a16:creationId xmlns:a16="http://schemas.microsoft.com/office/drawing/2014/main" id="{C37EBB92-B35C-ACC1-DA70-DDF09236116E}"/>
              </a:ext>
            </a:extLst>
          </p:cNvPr>
          <p:cNvCxnSpPr>
            <a:cxnSpLocks/>
          </p:cNvCxnSpPr>
          <p:nvPr/>
        </p:nvCxnSpPr>
        <p:spPr>
          <a:xfrm flipH="1" flipV="1">
            <a:off x="8851693" y="3953331"/>
            <a:ext cx="1342339" cy="3509"/>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A92AC9DB-568B-D34A-B74E-0382EF0027D1}"/>
              </a:ext>
            </a:extLst>
          </p:cNvPr>
          <p:cNvSpPr txBox="1"/>
          <p:nvPr/>
        </p:nvSpPr>
        <p:spPr>
          <a:xfrm>
            <a:off x="8898899" y="3611195"/>
            <a:ext cx="1260352" cy="276999"/>
          </a:xfrm>
          <a:prstGeom prst="rect">
            <a:avLst/>
          </a:prstGeom>
          <a:noFill/>
        </p:spPr>
        <p:txBody>
          <a:bodyPr wrap="square">
            <a:spAutoFit/>
          </a:bodyPr>
          <a:lstStyle/>
          <a:p>
            <a:pPr algn="ctr"/>
            <a:r>
              <a:rPr lang="ja-JP" altLang="en-US" sz="1200" dirty="0"/>
              <a:t>調整</a:t>
            </a:r>
          </a:p>
        </p:txBody>
      </p:sp>
      <p:sp>
        <p:nvSpPr>
          <p:cNvPr id="81" name="テキスト ボックス 80">
            <a:extLst>
              <a:ext uri="{FF2B5EF4-FFF2-40B4-BE49-F238E27FC236}">
                <a16:creationId xmlns:a16="http://schemas.microsoft.com/office/drawing/2014/main" id="{3BEE7095-688B-6A1B-4D51-E6B9ED619C99}"/>
              </a:ext>
            </a:extLst>
          </p:cNvPr>
          <p:cNvSpPr txBox="1"/>
          <p:nvPr/>
        </p:nvSpPr>
        <p:spPr>
          <a:xfrm>
            <a:off x="10054980" y="4177084"/>
            <a:ext cx="1324734" cy="430887"/>
          </a:xfrm>
          <a:prstGeom prst="rect">
            <a:avLst/>
          </a:prstGeom>
          <a:noFill/>
        </p:spPr>
        <p:txBody>
          <a:bodyPr wrap="square" rtlCol="0">
            <a:spAutoFit/>
          </a:bodyPr>
          <a:lstStyle/>
          <a:p>
            <a:pPr algn="ctr"/>
            <a:r>
              <a:rPr lang="en-US" altLang="ja-JP" sz="1100" dirty="0">
                <a:solidFill>
                  <a:schemeClr val="tx1">
                    <a:lumMod val="65000"/>
                    <a:lumOff val="35000"/>
                  </a:schemeClr>
                </a:solidFill>
              </a:rPr>
              <a:t>AI</a:t>
            </a:r>
            <a:r>
              <a:rPr lang="ja-JP" altLang="en-US" sz="1100" dirty="0">
                <a:solidFill>
                  <a:schemeClr val="tx1">
                    <a:lumMod val="65000"/>
                    <a:lumOff val="35000"/>
                  </a:schemeClr>
                </a:solidFill>
              </a:rPr>
              <a:t>エージェント</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管理者</a:t>
            </a:r>
            <a:endParaRPr lang="en-US" altLang="ja-JP" sz="1100" dirty="0">
              <a:solidFill>
                <a:schemeClr val="tx1">
                  <a:lumMod val="65000"/>
                  <a:lumOff val="35000"/>
                </a:schemeClr>
              </a:solidFill>
            </a:endParaRPr>
          </a:p>
        </p:txBody>
      </p:sp>
      <p:sp>
        <p:nvSpPr>
          <p:cNvPr id="82" name="正方形/長方形 81">
            <a:extLst>
              <a:ext uri="{FF2B5EF4-FFF2-40B4-BE49-F238E27FC236}">
                <a16:creationId xmlns:a16="http://schemas.microsoft.com/office/drawing/2014/main" id="{F3C39C0E-0E0F-3FC4-210C-3777778BBDE3}"/>
              </a:ext>
            </a:extLst>
          </p:cNvPr>
          <p:cNvSpPr/>
          <p:nvPr/>
        </p:nvSpPr>
        <p:spPr>
          <a:xfrm>
            <a:off x="5851079" y="917909"/>
            <a:ext cx="6006488" cy="1144134"/>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200" b="1" dirty="0">
                <a:solidFill>
                  <a:schemeClr val="dk1"/>
                </a:solidFill>
              </a:rPr>
              <a:t>AI</a:t>
            </a:r>
            <a:r>
              <a:rPr kumimoji="1" lang="ja-JP" altLang="en-US" sz="1200" b="1" dirty="0">
                <a:solidFill>
                  <a:schemeClr val="dk1"/>
                </a:solidFill>
              </a:rPr>
              <a:t>エージェントの作成にあたって</a:t>
            </a:r>
            <a:endParaRPr kumimoji="1" lang="en-US" altLang="ja-JP" sz="1200" b="1" dirty="0">
              <a:solidFill>
                <a:schemeClr val="dk1"/>
              </a:solidFill>
            </a:endParaRPr>
          </a:p>
          <a:p>
            <a:r>
              <a:rPr kumimoji="1" lang="ja-JP" altLang="en-US" sz="1200" dirty="0">
                <a:solidFill>
                  <a:schemeClr val="dk1"/>
                </a:solidFill>
              </a:rPr>
              <a:t>・与件整理を行い、ターゲット業務を決定する。</a:t>
            </a:r>
            <a:endParaRPr kumimoji="1" lang="en-US" altLang="ja-JP" sz="1200" dirty="0">
              <a:solidFill>
                <a:schemeClr val="dk1"/>
              </a:solidFill>
            </a:endParaRPr>
          </a:p>
          <a:p>
            <a:r>
              <a:rPr lang="ja-JP" altLang="en-US" sz="1200" dirty="0"/>
              <a:t>・</a:t>
            </a:r>
            <a:r>
              <a:rPr kumimoji="1" lang="ja-JP" altLang="en-US" sz="1200" dirty="0">
                <a:solidFill>
                  <a:schemeClr val="dk1"/>
                </a:solidFill>
              </a:rPr>
              <a:t>ターゲット業務に関して業務担当者の聞き取りをしながら業務フロー分析を行う。</a:t>
            </a:r>
            <a:endParaRPr kumimoji="1" lang="en-US" altLang="ja-JP" sz="1200" dirty="0">
              <a:solidFill>
                <a:schemeClr val="dk1"/>
              </a:solidFill>
            </a:endParaRPr>
          </a:p>
          <a:p>
            <a:r>
              <a:rPr kumimoji="1" lang="ja-JP" altLang="en-US" sz="1200" dirty="0">
                <a:solidFill>
                  <a:schemeClr val="dk1"/>
                </a:solidFill>
              </a:rPr>
              <a:t>・ターゲット業務と業務担当者の聞き取りから必要な</a:t>
            </a:r>
            <a:r>
              <a:rPr kumimoji="1" lang="en-US" altLang="ja-JP" sz="1200" dirty="0">
                <a:solidFill>
                  <a:schemeClr val="dk1"/>
                </a:solidFill>
              </a:rPr>
              <a:t>knowledge</a:t>
            </a:r>
            <a:r>
              <a:rPr kumimoji="1" lang="ja-JP" altLang="en-US" sz="1200" dirty="0">
                <a:solidFill>
                  <a:schemeClr val="dk1"/>
                </a:solidFill>
              </a:rPr>
              <a:t>を抽出する。</a:t>
            </a:r>
            <a:endParaRPr kumimoji="1" lang="en-US" altLang="ja-JP" sz="1200" dirty="0">
              <a:solidFill>
                <a:schemeClr val="dk1"/>
              </a:solidFill>
            </a:endParaRPr>
          </a:p>
          <a:p>
            <a:r>
              <a:rPr kumimoji="1" lang="ja-JP" altLang="en-US" sz="1200" dirty="0">
                <a:solidFill>
                  <a:schemeClr val="dk1"/>
                </a:solidFill>
              </a:rPr>
              <a:t>・定型的な業務に関しては、ワークフロー化を行う。</a:t>
            </a:r>
            <a:endParaRPr kumimoji="1" lang="en-US" altLang="ja-JP" sz="1200" dirty="0">
              <a:solidFill>
                <a:schemeClr val="dk1"/>
              </a:solidFill>
            </a:endParaRPr>
          </a:p>
          <a:p>
            <a:r>
              <a:rPr kumimoji="1" lang="ja-JP" altLang="en-US" sz="1200" dirty="0">
                <a:solidFill>
                  <a:schemeClr val="dk1"/>
                </a:solidFill>
              </a:rPr>
              <a:t>・利用システムの確認を行い、</a:t>
            </a:r>
            <a:r>
              <a:rPr kumimoji="1" lang="en-US" altLang="ja-JP" sz="1200" dirty="0">
                <a:solidFill>
                  <a:schemeClr val="dk1"/>
                </a:solidFill>
              </a:rPr>
              <a:t>API</a:t>
            </a:r>
            <a:r>
              <a:rPr lang="ja-JP" altLang="en-US" sz="1200" dirty="0"/>
              <a:t>等の準備を行う。</a:t>
            </a:r>
            <a:endParaRPr lang="en-US" altLang="ja-JP" sz="1200" dirty="0"/>
          </a:p>
        </p:txBody>
      </p:sp>
      <p:cxnSp>
        <p:nvCxnSpPr>
          <p:cNvPr id="83" name="直線矢印コネクタ 82">
            <a:extLst>
              <a:ext uri="{FF2B5EF4-FFF2-40B4-BE49-F238E27FC236}">
                <a16:creationId xmlns:a16="http://schemas.microsoft.com/office/drawing/2014/main" id="{4073DCFA-C752-5AA0-1938-308184835EDA}"/>
              </a:ext>
            </a:extLst>
          </p:cNvPr>
          <p:cNvCxnSpPr>
            <a:cxnSpLocks/>
          </p:cNvCxnSpPr>
          <p:nvPr/>
        </p:nvCxnSpPr>
        <p:spPr>
          <a:xfrm flipH="1">
            <a:off x="3339031" y="4098531"/>
            <a:ext cx="4952" cy="1273787"/>
          </a:xfrm>
          <a:prstGeom prst="straightConnector1">
            <a:avLst/>
          </a:prstGeom>
          <a:ln w="38100">
            <a:prstDash val="sysDash"/>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93" name="グループ化 92">
            <a:extLst>
              <a:ext uri="{FF2B5EF4-FFF2-40B4-BE49-F238E27FC236}">
                <a16:creationId xmlns:a16="http://schemas.microsoft.com/office/drawing/2014/main" id="{AB9C82B6-D8E6-0B1B-67C9-7B2263020B01}"/>
              </a:ext>
            </a:extLst>
          </p:cNvPr>
          <p:cNvGrpSpPr/>
          <p:nvPr/>
        </p:nvGrpSpPr>
        <p:grpSpPr>
          <a:xfrm>
            <a:off x="5907991" y="3654935"/>
            <a:ext cx="722812" cy="561639"/>
            <a:chOff x="4235247" y="1683242"/>
            <a:chExt cx="954928" cy="806175"/>
          </a:xfrm>
        </p:grpSpPr>
        <p:pic>
          <p:nvPicPr>
            <p:cNvPr id="94" name="図 93" descr="グラフィカル ユーザー インターフェイス, アプリケーション&#10;&#10;自動的に生成された説明">
              <a:extLst>
                <a:ext uri="{FF2B5EF4-FFF2-40B4-BE49-F238E27FC236}">
                  <a16:creationId xmlns:a16="http://schemas.microsoft.com/office/drawing/2014/main" id="{2611A5DA-D90B-8C4F-9B5F-354046FFC796}"/>
                </a:ext>
              </a:extLst>
            </p:cNvPr>
            <p:cNvPicPr>
              <a:picLocks noChangeAspect="1"/>
            </p:cNvPicPr>
            <p:nvPr/>
          </p:nvPicPr>
          <p:blipFill rotWithShape="1">
            <a:blip r:embed="rId11"/>
            <a:srcRect r="64266" b="59697"/>
            <a:stretch/>
          </p:blipFill>
          <p:spPr>
            <a:xfrm>
              <a:off x="4670340" y="1683242"/>
              <a:ext cx="519835" cy="600564"/>
            </a:xfrm>
            <a:prstGeom prst="rect">
              <a:avLst/>
            </a:prstGeom>
          </p:spPr>
        </p:pic>
        <p:pic>
          <p:nvPicPr>
            <p:cNvPr id="95" name="図 94" descr="時計 が含まれている画像&#10;&#10;自動的に生成された説明">
              <a:extLst>
                <a:ext uri="{FF2B5EF4-FFF2-40B4-BE49-F238E27FC236}">
                  <a16:creationId xmlns:a16="http://schemas.microsoft.com/office/drawing/2014/main" id="{73ED4C86-4A14-A140-45F7-F9079015CAB2}"/>
                </a:ext>
              </a:extLst>
            </p:cNvPr>
            <p:cNvPicPr>
              <a:picLocks noChangeAspect="1"/>
            </p:cNvPicPr>
            <p:nvPr/>
          </p:nvPicPr>
          <p:blipFill rotWithShape="1">
            <a:blip r:embed="rId12"/>
            <a:srcRect r="59736" b="63537"/>
            <a:stretch/>
          </p:blipFill>
          <p:spPr>
            <a:xfrm>
              <a:off x="4235247" y="1859532"/>
              <a:ext cx="768465" cy="629885"/>
            </a:xfrm>
            <a:prstGeom prst="rect">
              <a:avLst/>
            </a:prstGeom>
          </p:spPr>
        </p:pic>
      </p:grpSp>
      <p:sp>
        <p:nvSpPr>
          <p:cNvPr id="98" name="テキスト ボックス 97">
            <a:extLst>
              <a:ext uri="{FF2B5EF4-FFF2-40B4-BE49-F238E27FC236}">
                <a16:creationId xmlns:a16="http://schemas.microsoft.com/office/drawing/2014/main" id="{6CEF70E3-798E-9E36-348D-388994D72D70}"/>
              </a:ext>
            </a:extLst>
          </p:cNvPr>
          <p:cNvSpPr txBox="1"/>
          <p:nvPr/>
        </p:nvSpPr>
        <p:spPr>
          <a:xfrm>
            <a:off x="5623203" y="4276497"/>
            <a:ext cx="108309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cxnSp>
        <p:nvCxnSpPr>
          <p:cNvPr id="99" name="直線矢印コネクタ 98">
            <a:extLst>
              <a:ext uri="{FF2B5EF4-FFF2-40B4-BE49-F238E27FC236}">
                <a16:creationId xmlns:a16="http://schemas.microsoft.com/office/drawing/2014/main" id="{D59AFA82-6A8D-9DED-BB66-5D90417E0BFE}"/>
              </a:ext>
            </a:extLst>
          </p:cNvPr>
          <p:cNvCxnSpPr>
            <a:cxnSpLocks/>
            <a:stCxn id="33" idx="3"/>
          </p:cNvCxnSpPr>
          <p:nvPr/>
        </p:nvCxnSpPr>
        <p:spPr>
          <a:xfrm>
            <a:off x="4035202" y="2422689"/>
            <a:ext cx="1667192" cy="15598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直線矢印コネクタ 101">
            <a:extLst>
              <a:ext uri="{FF2B5EF4-FFF2-40B4-BE49-F238E27FC236}">
                <a16:creationId xmlns:a16="http://schemas.microsoft.com/office/drawing/2014/main" id="{B9274C44-C985-19CC-7D03-B0FB478DE0BB}"/>
              </a:ext>
            </a:extLst>
          </p:cNvPr>
          <p:cNvCxnSpPr>
            <a:cxnSpLocks/>
          </p:cNvCxnSpPr>
          <p:nvPr/>
        </p:nvCxnSpPr>
        <p:spPr>
          <a:xfrm>
            <a:off x="4079100" y="3485162"/>
            <a:ext cx="1593287" cy="55049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 name="フッター プレースホルダー 3">
            <a:extLst>
              <a:ext uri="{FF2B5EF4-FFF2-40B4-BE49-F238E27FC236}">
                <a16:creationId xmlns:a16="http://schemas.microsoft.com/office/drawing/2014/main" id="{FB66E500-5B1E-FE85-6F6B-EF5CEE60B7A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310AB0-B3DA-DC51-E380-5279A136D8E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17</a:t>
            </a:fld>
            <a:endParaRPr kumimoji="1" lang="ja-JP" altLang="en-US"/>
          </a:p>
        </p:txBody>
      </p:sp>
    </p:spTree>
    <p:extLst>
      <p:ext uri="{BB962C8B-B14F-4D97-AF65-F5344CB8AC3E}">
        <p14:creationId xmlns:p14="http://schemas.microsoft.com/office/powerpoint/2010/main" val="187976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ACB8-B00C-DB03-F9EE-8FDD1A0A68DD}"/>
            </a:ext>
          </a:extLst>
        </p:cNvPr>
        <p:cNvGrpSpPr/>
        <p:nvPr/>
      </p:nvGrpSpPr>
      <p:grpSpPr>
        <a:xfrm>
          <a:off x="0" y="0"/>
          <a:ext cx="0" cy="0"/>
          <a:chOff x="0" y="0"/>
          <a:chExt cx="0" cy="0"/>
        </a:xfrm>
      </p:grpSpPr>
      <p:sp>
        <p:nvSpPr>
          <p:cNvPr id="1093" name="正方形/長方形 1092">
            <a:extLst>
              <a:ext uri="{FF2B5EF4-FFF2-40B4-BE49-F238E27FC236}">
                <a16:creationId xmlns:a16="http://schemas.microsoft.com/office/drawing/2014/main" id="{9785506D-107E-BF49-1333-E587DC93A79E}"/>
              </a:ext>
            </a:extLst>
          </p:cNvPr>
          <p:cNvSpPr/>
          <p:nvPr/>
        </p:nvSpPr>
        <p:spPr>
          <a:xfrm>
            <a:off x="3297374" y="2554023"/>
            <a:ext cx="3836584" cy="3632637"/>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086" name="正方形/長方形 1085">
            <a:extLst>
              <a:ext uri="{FF2B5EF4-FFF2-40B4-BE49-F238E27FC236}">
                <a16:creationId xmlns:a16="http://schemas.microsoft.com/office/drawing/2014/main" id="{68404BF5-98C0-5C47-84D5-9A64B12DEE34}"/>
              </a:ext>
            </a:extLst>
          </p:cNvPr>
          <p:cNvSpPr/>
          <p:nvPr/>
        </p:nvSpPr>
        <p:spPr>
          <a:xfrm>
            <a:off x="1745943" y="937665"/>
            <a:ext cx="5388016" cy="161635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8" name="正方形/長方形 7">
            <a:extLst>
              <a:ext uri="{FF2B5EF4-FFF2-40B4-BE49-F238E27FC236}">
                <a16:creationId xmlns:a16="http://schemas.microsoft.com/office/drawing/2014/main" id="{9C07F7C8-9EC1-5847-4478-9FD4633788C9}"/>
              </a:ext>
            </a:extLst>
          </p:cNvPr>
          <p:cNvSpPr/>
          <p:nvPr/>
        </p:nvSpPr>
        <p:spPr>
          <a:xfrm>
            <a:off x="3305407" y="3071741"/>
            <a:ext cx="8667904" cy="339399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3" name="タイトル 12">
            <a:extLst>
              <a:ext uri="{FF2B5EF4-FFF2-40B4-BE49-F238E27FC236}">
                <a16:creationId xmlns:a16="http://schemas.microsoft.com/office/drawing/2014/main" id="{32541264-3168-87FF-4A63-49E767AA7DB3}"/>
              </a:ext>
            </a:extLst>
          </p:cNvPr>
          <p:cNvSpPr>
            <a:spLocks noGrp="1"/>
          </p:cNvSpPr>
          <p:nvPr>
            <p:ph type="title"/>
          </p:nvPr>
        </p:nvSpPr>
        <p:spPr/>
        <p:txBody>
          <a:bodyPr>
            <a:normAutofit fontScale="90000"/>
          </a:bodyPr>
          <a:lstStyle/>
          <a:p>
            <a:r>
              <a:rPr lang="en-US" altLang="ja-JP" dirty="0"/>
              <a:t>AI</a:t>
            </a:r>
            <a:r>
              <a:rPr lang="ja-JP" altLang="en-US" dirty="0"/>
              <a:t>エージェントシステム概念図</a:t>
            </a:r>
          </a:p>
        </p:txBody>
      </p:sp>
      <p:sp>
        <p:nvSpPr>
          <p:cNvPr id="1025" name="正方形/長方形 1024">
            <a:extLst>
              <a:ext uri="{FF2B5EF4-FFF2-40B4-BE49-F238E27FC236}">
                <a16:creationId xmlns:a16="http://schemas.microsoft.com/office/drawing/2014/main" id="{370A23B8-673F-4C9E-C021-1DFA6971C012}"/>
              </a:ext>
            </a:extLst>
          </p:cNvPr>
          <p:cNvSpPr/>
          <p:nvPr/>
        </p:nvSpPr>
        <p:spPr>
          <a:xfrm>
            <a:off x="7112240" y="72718"/>
            <a:ext cx="4899222" cy="638808"/>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t"/>
          <a:lstStyle/>
          <a:p>
            <a:r>
              <a:rPr lang="en-US" altLang="ja-JP" sz="1050" dirty="0"/>
              <a:t>Appendix</a:t>
            </a:r>
            <a:r>
              <a:rPr lang="ja-JP" altLang="en-US" sz="1050" dirty="0"/>
              <a:t>に下記項目の解説ページがあります。</a:t>
            </a:r>
            <a:endParaRPr lang="en-US" altLang="ja-JP" sz="1050" dirty="0"/>
          </a:p>
          <a:p>
            <a:r>
              <a:rPr kumimoji="1" lang="ja-JP" altLang="en-US" sz="1050" dirty="0">
                <a:solidFill>
                  <a:schemeClr val="dk1"/>
                </a:solidFill>
              </a:rPr>
              <a:t>・</a:t>
            </a:r>
            <a:r>
              <a:rPr kumimoji="1" lang="en-US" altLang="ja-JP" sz="1050" dirty="0">
                <a:solidFill>
                  <a:schemeClr val="dk1"/>
                </a:solidFill>
              </a:rPr>
              <a:t>AI</a:t>
            </a:r>
            <a:r>
              <a:rPr kumimoji="1" lang="ja-JP" altLang="en-US" sz="1050" dirty="0">
                <a:solidFill>
                  <a:schemeClr val="dk1"/>
                </a:solidFill>
              </a:rPr>
              <a:t>エージェントについて　・モデルプロバイダーについて</a:t>
            </a:r>
            <a:endParaRPr kumimoji="1" lang="en-US" altLang="ja-JP" sz="1050" dirty="0">
              <a:solidFill>
                <a:schemeClr val="dk1"/>
              </a:solidFill>
            </a:endParaRPr>
          </a:p>
          <a:p>
            <a:r>
              <a:rPr lang="ja-JP" altLang="en-US" sz="1050" dirty="0"/>
              <a:t>・</a:t>
            </a:r>
            <a:r>
              <a:rPr lang="en-US" altLang="ja-JP" sz="1050" dirty="0"/>
              <a:t>RAG</a:t>
            </a:r>
            <a:r>
              <a:rPr lang="ja-JP" altLang="en-US" sz="1050" dirty="0"/>
              <a:t>について</a:t>
            </a:r>
            <a:endParaRPr kumimoji="1" lang="en-US" altLang="ja-JP" sz="1050" dirty="0">
              <a:solidFill>
                <a:schemeClr val="dk1"/>
              </a:solidFill>
            </a:endParaRPr>
          </a:p>
        </p:txBody>
      </p:sp>
      <p:sp>
        <p:nvSpPr>
          <p:cNvPr id="5" name="正方形/長方形 4">
            <a:extLst>
              <a:ext uri="{FF2B5EF4-FFF2-40B4-BE49-F238E27FC236}">
                <a16:creationId xmlns:a16="http://schemas.microsoft.com/office/drawing/2014/main" id="{2C378E45-CC6A-B4F2-956E-332B5F4CEDD7}"/>
              </a:ext>
            </a:extLst>
          </p:cNvPr>
          <p:cNvSpPr/>
          <p:nvPr/>
        </p:nvSpPr>
        <p:spPr>
          <a:xfrm>
            <a:off x="7416529" y="908985"/>
            <a:ext cx="4504159" cy="1944888"/>
          </a:xfrm>
          <a:prstGeom prst="rect">
            <a:avLst/>
          </a:prstGeom>
          <a:solidFill>
            <a:srgbClr val="FFEFE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pic>
        <p:nvPicPr>
          <p:cNvPr id="14" name="図 13" descr="アイコン&#10;&#10;自動的に生成された説明">
            <a:extLst>
              <a:ext uri="{FF2B5EF4-FFF2-40B4-BE49-F238E27FC236}">
                <a16:creationId xmlns:a16="http://schemas.microsoft.com/office/drawing/2014/main" id="{846DE41F-BF0E-7EB6-E709-0F8F03B60E5E}"/>
              </a:ext>
            </a:extLst>
          </p:cNvPr>
          <p:cNvPicPr>
            <a:picLocks noChangeAspect="1"/>
          </p:cNvPicPr>
          <p:nvPr/>
        </p:nvPicPr>
        <p:blipFill>
          <a:blip r:embed="rId3"/>
          <a:stretch>
            <a:fillRect/>
          </a:stretch>
        </p:blipFill>
        <p:spPr>
          <a:xfrm flipH="1">
            <a:off x="420994" y="1508694"/>
            <a:ext cx="1126875" cy="1066145"/>
          </a:xfrm>
          <a:prstGeom prst="rect">
            <a:avLst/>
          </a:prstGeom>
        </p:spPr>
      </p:pic>
      <p:grpSp>
        <p:nvGrpSpPr>
          <p:cNvPr id="1038" name="グループ化 1037">
            <a:extLst>
              <a:ext uri="{FF2B5EF4-FFF2-40B4-BE49-F238E27FC236}">
                <a16:creationId xmlns:a16="http://schemas.microsoft.com/office/drawing/2014/main" id="{7BF94366-607C-3006-1C77-3DDC2B457C19}"/>
              </a:ext>
            </a:extLst>
          </p:cNvPr>
          <p:cNvGrpSpPr/>
          <p:nvPr/>
        </p:nvGrpSpPr>
        <p:grpSpPr>
          <a:xfrm>
            <a:off x="761513" y="4746024"/>
            <a:ext cx="1109693" cy="1180156"/>
            <a:chOff x="419567" y="4394630"/>
            <a:chExt cx="1109693" cy="1180156"/>
          </a:xfrm>
        </p:grpSpPr>
        <p:pic>
          <p:nvPicPr>
            <p:cNvPr id="11" name="図 10" descr="アイコン が含まれている画像&#10;&#10;自動的に生成された説明">
              <a:extLst>
                <a:ext uri="{FF2B5EF4-FFF2-40B4-BE49-F238E27FC236}">
                  <a16:creationId xmlns:a16="http://schemas.microsoft.com/office/drawing/2014/main" id="{5891ABC9-A009-C1D0-DE0A-AB171ADDDFCA}"/>
                </a:ext>
              </a:extLst>
            </p:cNvPr>
            <p:cNvPicPr>
              <a:picLocks noChangeAspect="1"/>
            </p:cNvPicPr>
            <p:nvPr/>
          </p:nvPicPr>
          <p:blipFill>
            <a:blip r:embed="rId4"/>
            <a:stretch>
              <a:fillRect/>
            </a:stretch>
          </p:blipFill>
          <p:spPr>
            <a:xfrm>
              <a:off x="650811" y="4394630"/>
              <a:ext cx="647205" cy="804536"/>
            </a:xfrm>
            <a:prstGeom prst="rect">
              <a:avLst/>
            </a:prstGeom>
          </p:spPr>
        </p:pic>
        <p:sp>
          <p:nvSpPr>
            <p:cNvPr id="16" name="テキスト ボックス 15">
              <a:extLst>
                <a:ext uri="{FF2B5EF4-FFF2-40B4-BE49-F238E27FC236}">
                  <a16:creationId xmlns:a16="http://schemas.microsoft.com/office/drawing/2014/main" id="{688C2133-7CAF-5574-ADF2-F8ADDA945D14}"/>
                </a:ext>
              </a:extLst>
            </p:cNvPr>
            <p:cNvSpPr txBox="1"/>
            <p:nvPr/>
          </p:nvSpPr>
          <p:spPr>
            <a:xfrm>
              <a:off x="419567" y="5267009"/>
              <a:ext cx="1109693" cy="307777"/>
            </a:xfrm>
            <a:prstGeom prst="rect">
              <a:avLst/>
            </a:prstGeom>
            <a:noFill/>
          </p:spPr>
          <p:txBody>
            <a:bodyPr wrap="square" rtlCol="0">
              <a:spAutoFit/>
            </a:bodyPr>
            <a:lstStyle/>
            <a:p>
              <a:pPr algn="ctr"/>
              <a:r>
                <a:rPr kumimoji="1" lang="ja-JP" altLang="en-US" sz="1400" dirty="0">
                  <a:latin typeface="+mn-ea"/>
                </a:rPr>
                <a:t>関連資料</a:t>
              </a:r>
            </a:p>
          </p:txBody>
        </p:sp>
      </p:grpSp>
      <p:grpSp>
        <p:nvGrpSpPr>
          <p:cNvPr id="1065" name="グループ化 1064">
            <a:extLst>
              <a:ext uri="{FF2B5EF4-FFF2-40B4-BE49-F238E27FC236}">
                <a16:creationId xmlns:a16="http://schemas.microsoft.com/office/drawing/2014/main" id="{D0E62DF9-DAB6-6BE0-0D48-D4DB6AD14E03}"/>
              </a:ext>
            </a:extLst>
          </p:cNvPr>
          <p:cNvGrpSpPr/>
          <p:nvPr/>
        </p:nvGrpSpPr>
        <p:grpSpPr>
          <a:xfrm>
            <a:off x="5309676" y="4397616"/>
            <a:ext cx="2029555" cy="1551400"/>
            <a:chOff x="4458943" y="4172783"/>
            <a:chExt cx="2490339" cy="1578593"/>
          </a:xfrm>
        </p:grpSpPr>
        <p:sp>
          <p:nvSpPr>
            <p:cNvPr id="18" name="正方形/長方形 17">
              <a:extLst>
                <a:ext uri="{FF2B5EF4-FFF2-40B4-BE49-F238E27FC236}">
                  <a16:creationId xmlns:a16="http://schemas.microsoft.com/office/drawing/2014/main" id="{AC896DB3-2E57-7705-7BA5-B4D80B8A71B4}"/>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6" name="グループ化 25">
              <a:extLst>
                <a:ext uri="{FF2B5EF4-FFF2-40B4-BE49-F238E27FC236}">
                  <a16:creationId xmlns:a16="http://schemas.microsoft.com/office/drawing/2014/main" id="{FE8F6AE3-BE72-DF1B-115C-AC10B8566F17}"/>
                </a:ext>
              </a:extLst>
            </p:cNvPr>
            <p:cNvGrpSpPr/>
            <p:nvPr/>
          </p:nvGrpSpPr>
          <p:grpSpPr>
            <a:xfrm>
              <a:off x="4823118" y="4530164"/>
              <a:ext cx="1769176" cy="1036319"/>
              <a:chOff x="6408862" y="5168029"/>
              <a:chExt cx="1769176" cy="1036319"/>
            </a:xfrm>
          </p:grpSpPr>
          <p:sp>
            <p:nvSpPr>
              <p:cNvPr id="28" name="四角形: 角を丸くする 27">
                <a:extLst>
                  <a:ext uri="{FF2B5EF4-FFF2-40B4-BE49-F238E27FC236}">
                    <a16:creationId xmlns:a16="http://schemas.microsoft.com/office/drawing/2014/main" id="{B2CD8CF4-0E5D-7FBD-50AA-1537C9D9C230}"/>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29" name="四角形: 角を丸くする 28">
                <a:extLst>
                  <a:ext uri="{FF2B5EF4-FFF2-40B4-BE49-F238E27FC236}">
                    <a16:creationId xmlns:a16="http://schemas.microsoft.com/office/drawing/2014/main" id="{8DF5B6F0-BF27-2059-8AB7-BB799D19BF00}"/>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1" name="グラフィックス 30" descr="データベース 単色塗りつぶし">
                <a:extLst>
                  <a:ext uri="{FF2B5EF4-FFF2-40B4-BE49-F238E27FC236}">
                    <a16:creationId xmlns:a16="http://schemas.microsoft.com/office/drawing/2014/main" id="{95C7CDBB-9659-767A-3102-D7AD9A0DA8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86980" y="5554775"/>
                <a:ext cx="482400" cy="482400"/>
              </a:xfrm>
              <a:prstGeom prst="rect">
                <a:avLst/>
              </a:prstGeom>
            </p:spPr>
          </p:pic>
        </p:grpSp>
      </p:grpSp>
      <p:sp>
        <p:nvSpPr>
          <p:cNvPr id="56" name="正方形/長方形 55">
            <a:extLst>
              <a:ext uri="{FF2B5EF4-FFF2-40B4-BE49-F238E27FC236}">
                <a16:creationId xmlns:a16="http://schemas.microsoft.com/office/drawing/2014/main" id="{51CB9A9E-A70C-9F30-487C-633C01C1863D}"/>
              </a:ext>
            </a:extLst>
          </p:cNvPr>
          <p:cNvSpPr/>
          <p:nvPr/>
        </p:nvSpPr>
        <p:spPr>
          <a:xfrm>
            <a:off x="4073481" y="1014264"/>
            <a:ext cx="2809554" cy="28157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AI</a:t>
            </a:r>
            <a:r>
              <a:rPr kumimoji="1" lang="ja-JP" altLang="en-US" sz="1200" dirty="0">
                <a:solidFill>
                  <a:schemeClr val="tx1"/>
                </a:solidFill>
                <a:latin typeface="+mn-ea"/>
              </a:rPr>
              <a:t>エージェントフレームワーク</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60" name="四角形: 角を丸くする 59">
            <a:extLst>
              <a:ext uri="{FF2B5EF4-FFF2-40B4-BE49-F238E27FC236}">
                <a16:creationId xmlns:a16="http://schemas.microsoft.com/office/drawing/2014/main" id="{BB6615E2-CE83-3F3B-5E79-3A8A560F4AEB}"/>
              </a:ext>
            </a:extLst>
          </p:cNvPr>
          <p:cNvSpPr/>
          <p:nvPr/>
        </p:nvSpPr>
        <p:spPr>
          <a:xfrm>
            <a:off x="3666022" y="2990576"/>
            <a:ext cx="648456" cy="409591"/>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API</a:t>
            </a:r>
          </a:p>
        </p:txBody>
      </p:sp>
      <p:grpSp>
        <p:nvGrpSpPr>
          <p:cNvPr id="1032" name="グループ化 1031">
            <a:extLst>
              <a:ext uri="{FF2B5EF4-FFF2-40B4-BE49-F238E27FC236}">
                <a16:creationId xmlns:a16="http://schemas.microsoft.com/office/drawing/2014/main" id="{729E284B-EC99-89CE-1159-B6DE09A99E1E}"/>
              </a:ext>
            </a:extLst>
          </p:cNvPr>
          <p:cNvGrpSpPr/>
          <p:nvPr/>
        </p:nvGrpSpPr>
        <p:grpSpPr>
          <a:xfrm>
            <a:off x="4471801" y="1555898"/>
            <a:ext cx="2012915" cy="572474"/>
            <a:chOff x="4709349" y="1690915"/>
            <a:chExt cx="2012915" cy="572474"/>
          </a:xfrm>
        </p:grpSpPr>
        <p:sp>
          <p:nvSpPr>
            <p:cNvPr id="57" name="四角形: 角を丸くする 56">
              <a:extLst>
                <a:ext uri="{FF2B5EF4-FFF2-40B4-BE49-F238E27FC236}">
                  <a16:creationId xmlns:a16="http://schemas.microsoft.com/office/drawing/2014/main" id="{1DE195AA-DCB1-6CA7-9E61-83966F3EFE59}"/>
                </a:ext>
              </a:extLst>
            </p:cNvPr>
            <p:cNvSpPr/>
            <p:nvPr/>
          </p:nvSpPr>
          <p:spPr>
            <a:xfrm>
              <a:off x="4965217" y="1690915"/>
              <a:ext cx="1757047" cy="572474"/>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61" name="図 60" descr="アイコン&#10;&#10;自動的に生成された説明">
              <a:extLst>
                <a:ext uri="{FF2B5EF4-FFF2-40B4-BE49-F238E27FC236}">
                  <a16:creationId xmlns:a16="http://schemas.microsoft.com/office/drawing/2014/main" id="{5F92898E-92D3-3274-C27E-6D0594FA9B00}"/>
                </a:ext>
              </a:extLst>
            </p:cNvPr>
            <p:cNvPicPr>
              <a:picLocks noChangeAspect="1"/>
            </p:cNvPicPr>
            <p:nvPr/>
          </p:nvPicPr>
          <p:blipFill>
            <a:blip r:embed="rId7"/>
            <a:srcRect l="24619" t="54203" r="20425"/>
            <a:stretch/>
          </p:blipFill>
          <p:spPr>
            <a:xfrm>
              <a:off x="4709349" y="1715588"/>
              <a:ext cx="592956" cy="482400"/>
            </a:xfrm>
            <a:prstGeom prst="rect">
              <a:avLst/>
            </a:prstGeom>
          </p:spPr>
        </p:pic>
      </p:grpSp>
      <p:sp>
        <p:nvSpPr>
          <p:cNvPr id="63" name="テキスト ボックス 62">
            <a:extLst>
              <a:ext uri="{FF2B5EF4-FFF2-40B4-BE49-F238E27FC236}">
                <a16:creationId xmlns:a16="http://schemas.microsoft.com/office/drawing/2014/main" id="{58390E0A-32F2-FF0A-8B52-77327F94A5C0}"/>
              </a:ext>
            </a:extLst>
          </p:cNvPr>
          <p:cNvSpPr txBox="1"/>
          <p:nvPr/>
        </p:nvSpPr>
        <p:spPr>
          <a:xfrm>
            <a:off x="9616244" y="930329"/>
            <a:ext cx="2270782" cy="346641"/>
          </a:xfrm>
          <a:prstGeom prst="rect">
            <a:avLst/>
          </a:prstGeom>
          <a:noFill/>
        </p:spPr>
        <p:txBody>
          <a:bodyPr wrap="square" rtlCol="0">
            <a:spAutoFit/>
          </a:bodyPr>
          <a:lstStyle/>
          <a:p>
            <a:pPr algn="r"/>
            <a:r>
              <a:rPr kumimoji="1" lang="en-US" altLang="ja-JP" sz="1600" b="1" dirty="0">
                <a:solidFill>
                  <a:srgbClr val="FF6464"/>
                </a:solidFill>
              </a:rPr>
              <a:t>Public AI (secure)</a:t>
            </a:r>
            <a:endParaRPr kumimoji="1" lang="ja-JP" altLang="en-US" sz="1600" b="1" dirty="0">
              <a:solidFill>
                <a:srgbClr val="FF6464"/>
              </a:solidFill>
            </a:endParaRPr>
          </a:p>
        </p:txBody>
      </p:sp>
      <p:grpSp>
        <p:nvGrpSpPr>
          <p:cNvPr id="1092" name="グループ化 1091">
            <a:extLst>
              <a:ext uri="{FF2B5EF4-FFF2-40B4-BE49-F238E27FC236}">
                <a16:creationId xmlns:a16="http://schemas.microsoft.com/office/drawing/2014/main" id="{55C79B9E-D358-D785-AF5A-ACAC2D119905}"/>
              </a:ext>
            </a:extLst>
          </p:cNvPr>
          <p:cNvGrpSpPr/>
          <p:nvPr/>
        </p:nvGrpSpPr>
        <p:grpSpPr>
          <a:xfrm>
            <a:off x="7896776" y="3420880"/>
            <a:ext cx="3682999" cy="1335601"/>
            <a:chOff x="7896776" y="2832830"/>
            <a:chExt cx="3682999" cy="1335601"/>
          </a:xfrm>
        </p:grpSpPr>
        <p:sp>
          <p:nvSpPr>
            <p:cNvPr id="10" name="正方形/長方形 9">
              <a:extLst>
                <a:ext uri="{FF2B5EF4-FFF2-40B4-BE49-F238E27FC236}">
                  <a16:creationId xmlns:a16="http://schemas.microsoft.com/office/drawing/2014/main" id="{1BCCC7B4-71CF-2A80-9F79-D47DC3259B0A}"/>
                </a:ext>
              </a:extLst>
            </p:cNvPr>
            <p:cNvSpPr/>
            <p:nvPr/>
          </p:nvSpPr>
          <p:spPr>
            <a:xfrm>
              <a:off x="7896776" y="2832830"/>
              <a:ext cx="3682999" cy="133560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r>
                <a:rPr kumimoji="1" lang="en-US" altLang="ja-JP" sz="1200" dirty="0">
                  <a:solidFill>
                    <a:schemeClr val="tx1"/>
                  </a:solidFill>
                  <a:latin typeface="+mn-ea"/>
                </a:rPr>
                <a:t>(Local)</a:t>
              </a:r>
            </a:p>
          </p:txBody>
        </p:sp>
        <p:grpSp>
          <p:nvGrpSpPr>
            <p:cNvPr id="1062" name="グループ化 1061">
              <a:extLst>
                <a:ext uri="{FF2B5EF4-FFF2-40B4-BE49-F238E27FC236}">
                  <a16:creationId xmlns:a16="http://schemas.microsoft.com/office/drawing/2014/main" id="{29A48EE1-FE2C-7A85-1D0A-B58B84FD0298}"/>
                </a:ext>
              </a:extLst>
            </p:cNvPr>
            <p:cNvGrpSpPr/>
            <p:nvPr/>
          </p:nvGrpSpPr>
          <p:grpSpPr>
            <a:xfrm>
              <a:off x="8719605" y="3144259"/>
              <a:ext cx="2049694" cy="909006"/>
              <a:chOff x="8203121" y="3263219"/>
              <a:chExt cx="2438517" cy="1121599"/>
            </a:xfrm>
          </p:grpSpPr>
          <p:sp>
            <p:nvSpPr>
              <p:cNvPr id="17" name="四角形: 角を丸くする 16">
                <a:extLst>
                  <a:ext uri="{FF2B5EF4-FFF2-40B4-BE49-F238E27FC236}">
                    <a16:creationId xmlns:a16="http://schemas.microsoft.com/office/drawing/2014/main" id="{2B02F94C-7BB5-A3BA-3A07-0C9AC3A445F0}"/>
                  </a:ext>
                </a:extLst>
              </p:cNvPr>
              <p:cNvSpPr/>
              <p:nvPr/>
            </p:nvSpPr>
            <p:spPr>
              <a:xfrm>
                <a:off x="8203121" y="3263219"/>
                <a:ext cx="2438517" cy="112159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err="1">
                    <a:solidFill>
                      <a:srgbClr val="646464"/>
                    </a:solidFill>
                    <a:latin typeface="+mn-ea"/>
                  </a:rPr>
                  <a:t>Ollama</a:t>
                </a:r>
                <a:endParaRPr kumimoji="1" lang="en-US" altLang="ja-JP" sz="1200" dirty="0">
                  <a:solidFill>
                    <a:srgbClr val="646464"/>
                  </a:solidFill>
                  <a:latin typeface="+mn-ea"/>
                </a:endParaRPr>
              </a:p>
              <a:p>
                <a:pPr algn="ctr"/>
                <a:endParaRPr kumimoji="1" lang="en-US" altLang="ja-JP" sz="1200" dirty="0">
                  <a:solidFill>
                    <a:srgbClr val="646464"/>
                  </a:solidFill>
                  <a:latin typeface="+mn-ea"/>
                </a:endParaRPr>
              </a:p>
            </p:txBody>
          </p:sp>
          <p:pic>
            <p:nvPicPr>
              <p:cNvPr id="74" name="グラフィックス 73">
                <a:extLst>
                  <a:ext uri="{FF2B5EF4-FFF2-40B4-BE49-F238E27FC236}">
                    <a16:creationId xmlns:a16="http://schemas.microsoft.com/office/drawing/2014/main" id="{F0DAFD45-D72F-200B-DC02-93C63525B6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01324" y="3655183"/>
                <a:ext cx="340782" cy="450508"/>
              </a:xfrm>
              <a:prstGeom prst="rect">
                <a:avLst/>
              </a:prstGeom>
            </p:spPr>
          </p:pic>
          <p:sp>
            <p:nvSpPr>
              <p:cNvPr id="75" name="四角形: 角を丸くする 74">
                <a:extLst>
                  <a:ext uri="{FF2B5EF4-FFF2-40B4-BE49-F238E27FC236}">
                    <a16:creationId xmlns:a16="http://schemas.microsoft.com/office/drawing/2014/main" id="{60C5872A-A5B8-B1C8-B943-262E8136356F}"/>
                  </a:ext>
                </a:extLst>
              </p:cNvPr>
              <p:cNvSpPr/>
              <p:nvPr/>
            </p:nvSpPr>
            <p:spPr>
              <a:xfrm>
                <a:off x="8888097" y="3704214"/>
                <a:ext cx="1611409" cy="49748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646464"/>
                    </a:solidFill>
                    <a:latin typeface="+mn-ea"/>
                  </a:rPr>
                  <a:t>LLM</a:t>
                </a:r>
                <a:r>
                  <a:rPr kumimoji="1" lang="ja-JP" altLang="en-US" sz="1200" dirty="0">
                    <a:solidFill>
                      <a:srgbClr val="646464"/>
                    </a:solidFill>
                    <a:latin typeface="+mn-ea"/>
                  </a:rPr>
                  <a:t>：</a:t>
                </a:r>
                <a:endParaRPr kumimoji="1" lang="en-US" altLang="ja-JP" sz="1200" dirty="0">
                  <a:solidFill>
                    <a:srgbClr val="646464"/>
                  </a:solidFill>
                  <a:latin typeface="+mn-ea"/>
                </a:endParaRPr>
              </a:p>
              <a:p>
                <a:pPr algn="ctr"/>
                <a:r>
                  <a:rPr kumimoji="1" lang="en-US" altLang="ja-JP" sz="1200" dirty="0">
                    <a:solidFill>
                      <a:srgbClr val="646464"/>
                    </a:solidFill>
                    <a:latin typeface="+mn-ea"/>
                  </a:rPr>
                  <a:t>Llama3</a:t>
                </a:r>
                <a:r>
                  <a:rPr kumimoji="1" lang="ja-JP" altLang="en-US" sz="1200" dirty="0">
                    <a:solidFill>
                      <a:srgbClr val="646464"/>
                    </a:solidFill>
                    <a:latin typeface="+mn-ea"/>
                  </a:rPr>
                  <a:t>系</a:t>
                </a:r>
                <a:endParaRPr kumimoji="1" lang="en-US" altLang="ja-JP" sz="1200" dirty="0">
                  <a:solidFill>
                    <a:srgbClr val="646464"/>
                  </a:solidFill>
                  <a:latin typeface="+mn-ea"/>
                </a:endParaRPr>
              </a:p>
            </p:txBody>
          </p:sp>
          <p:pic>
            <p:nvPicPr>
              <p:cNvPr id="76" name="図 75">
                <a:extLst>
                  <a:ext uri="{FF2B5EF4-FFF2-40B4-BE49-F238E27FC236}">
                    <a16:creationId xmlns:a16="http://schemas.microsoft.com/office/drawing/2014/main" id="{4339E373-753E-AB7D-4B83-D0987BDEACD3}"/>
                  </a:ext>
                </a:extLst>
              </p:cNvPr>
              <p:cNvPicPr>
                <a:picLocks noChangeAspect="1"/>
              </p:cNvPicPr>
              <p:nvPr/>
            </p:nvPicPr>
            <p:blipFill>
              <a:blip r:embed="rId10">
                <a:clrChange>
                  <a:clrFrom>
                    <a:srgbClr val="FDFDFE"/>
                  </a:clrFrom>
                  <a:clrTo>
                    <a:srgbClr val="FDFDFE">
                      <a:alpha val="0"/>
                    </a:srgbClr>
                  </a:clrTo>
                </a:clrChange>
              </a:blip>
              <a:stretch>
                <a:fillRect/>
              </a:stretch>
            </p:blipFill>
            <p:spPr>
              <a:xfrm>
                <a:off x="8917144" y="3832863"/>
                <a:ext cx="317792" cy="231832"/>
              </a:xfrm>
              <a:prstGeom prst="rect">
                <a:avLst/>
              </a:prstGeom>
            </p:spPr>
          </p:pic>
        </p:grpSp>
      </p:grpSp>
      <p:sp>
        <p:nvSpPr>
          <p:cNvPr id="126" name="テキスト ボックス 125">
            <a:extLst>
              <a:ext uri="{FF2B5EF4-FFF2-40B4-BE49-F238E27FC236}">
                <a16:creationId xmlns:a16="http://schemas.microsoft.com/office/drawing/2014/main" id="{0AFC8E03-3957-1A55-B563-D665B27DD896}"/>
              </a:ext>
            </a:extLst>
          </p:cNvPr>
          <p:cNvSpPr txBox="1"/>
          <p:nvPr/>
        </p:nvSpPr>
        <p:spPr>
          <a:xfrm>
            <a:off x="4885631" y="2292268"/>
            <a:ext cx="479423" cy="253916"/>
          </a:xfrm>
          <a:prstGeom prst="rect">
            <a:avLst/>
          </a:prstGeom>
          <a:noFill/>
        </p:spPr>
        <p:txBody>
          <a:bodyPr wrap="square">
            <a:spAutoFit/>
          </a:bodyPr>
          <a:lstStyle/>
          <a:p>
            <a:pPr algn="ctr"/>
            <a:r>
              <a:rPr kumimoji="1" lang="ja-JP" altLang="en-US" sz="1050" b="1" dirty="0">
                <a:solidFill>
                  <a:schemeClr val="tx1">
                    <a:lumMod val="75000"/>
                    <a:lumOff val="25000"/>
                  </a:schemeClr>
                </a:solidFill>
                <a:latin typeface="+mn-ea"/>
              </a:rPr>
              <a:t>活用</a:t>
            </a:r>
            <a:endParaRPr kumimoji="1" lang="en-US" altLang="ja-JP" sz="1200" b="1" dirty="0">
              <a:solidFill>
                <a:schemeClr val="tx1">
                  <a:lumMod val="75000"/>
                  <a:lumOff val="25000"/>
                </a:schemeClr>
              </a:solidFill>
              <a:latin typeface="+mn-ea"/>
            </a:endParaRPr>
          </a:p>
        </p:txBody>
      </p:sp>
      <p:cxnSp>
        <p:nvCxnSpPr>
          <p:cNvPr id="1033" name="直線矢印コネクタ 1032">
            <a:extLst>
              <a:ext uri="{FF2B5EF4-FFF2-40B4-BE49-F238E27FC236}">
                <a16:creationId xmlns:a16="http://schemas.microsoft.com/office/drawing/2014/main" id="{14DA7E52-2D78-4D88-F120-07C2A0EEBE0C}"/>
              </a:ext>
            </a:extLst>
          </p:cNvPr>
          <p:cNvCxnSpPr>
            <a:cxnSpLocks/>
          </p:cNvCxnSpPr>
          <p:nvPr/>
        </p:nvCxnSpPr>
        <p:spPr>
          <a:xfrm>
            <a:off x="1614082" y="1830738"/>
            <a:ext cx="2890885"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8" name="グループ化 1077">
            <a:extLst>
              <a:ext uri="{FF2B5EF4-FFF2-40B4-BE49-F238E27FC236}">
                <a16:creationId xmlns:a16="http://schemas.microsoft.com/office/drawing/2014/main" id="{73567769-0E45-9B3F-AB6E-C00CEE9DCC3A}"/>
              </a:ext>
            </a:extLst>
          </p:cNvPr>
          <p:cNvGrpSpPr/>
          <p:nvPr/>
        </p:nvGrpSpPr>
        <p:grpSpPr>
          <a:xfrm>
            <a:off x="1906835" y="1003372"/>
            <a:ext cx="1808979" cy="1219893"/>
            <a:chOff x="1999076" y="1015781"/>
            <a:chExt cx="1808979" cy="1219893"/>
          </a:xfrm>
        </p:grpSpPr>
        <p:sp>
          <p:nvSpPr>
            <p:cNvPr id="62" name="四角形: 角を丸くする 121">
              <a:extLst>
                <a:ext uri="{FF2B5EF4-FFF2-40B4-BE49-F238E27FC236}">
                  <a16:creationId xmlns:a16="http://schemas.microsoft.com/office/drawing/2014/main" id="{F1C94A36-4F50-D722-6A05-8CEF42492660}"/>
                </a:ext>
              </a:extLst>
            </p:cNvPr>
            <p:cNvSpPr/>
            <p:nvPr/>
          </p:nvSpPr>
          <p:spPr>
            <a:xfrm>
              <a:off x="1999076" y="1015781"/>
              <a:ext cx="1808979" cy="12198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ユーザ</a:t>
              </a:r>
              <a:endParaRPr kumimoji="1" lang="en-US" altLang="ja-JP" sz="1200" dirty="0">
                <a:solidFill>
                  <a:schemeClr val="tx1"/>
                </a:solidFill>
                <a:latin typeface="+mn-ea"/>
              </a:endParaRPr>
            </a:p>
            <a:p>
              <a:pPr algn="ctr"/>
              <a:r>
                <a:rPr kumimoji="1" lang="ja-JP" altLang="en-US" sz="1200" dirty="0">
                  <a:solidFill>
                    <a:schemeClr val="tx1"/>
                  </a:solidFill>
                  <a:latin typeface="+mn-ea"/>
                </a:rPr>
                <a:t>インターフェース</a:t>
              </a:r>
              <a:endParaRPr kumimoji="1" lang="en-US" altLang="ja-JP" sz="1600" dirty="0">
                <a:solidFill>
                  <a:schemeClr val="tx1"/>
                </a:solidFill>
                <a:latin typeface="+mn-ea"/>
              </a:endParaRPr>
            </a:p>
          </p:txBody>
        </p:sp>
        <p:grpSp>
          <p:nvGrpSpPr>
            <p:cNvPr id="1039" name="グループ化 1038">
              <a:extLst>
                <a:ext uri="{FF2B5EF4-FFF2-40B4-BE49-F238E27FC236}">
                  <a16:creationId xmlns:a16="http://schemas.microsoft.com/office/drawing/2014/main" id="{C40110B3-7292-32D8-C90B-2241CEF9991F}"/>
                </a:ext>
              </a:extLst>
            </p:cNvPr>
            <p:cNvGrpSpPr/>
            <p:nvPr/>
          </p:nvGrpSpPr>
          <p:grpSpPr>
            <a:xfrm>
              <a:off x="2255226" y="1540481"/>
              <a:ext cx="1287583" cy="556607"/>
              <a:chOff x="2286727" y="1565536"/>
              <a:chExt cx="1630260" cy="556607"/>
            </a:xfrm>
          </p:grpSpPr>
          <p:sp>
            <p:nvSpPr>
              <p:cNvPr id="93" name="四角形: 角を丸くする 37">
                <a:extLst>
                  <a:ext uri="{FF2B5EF4-FFF2-40B4-BE49-F238E27FC236}">
                    <a16:creationId xmlns:a16="http://schemas.microsoft.com/office/drawing/2014/main" id="{7DBA8FDE-8616-BB55-5E11-FD75710FC9A4}"/>
                  </a:ext>
                </a:extLst>
              </p:cNvPr>
              <p:cNvSpPr/>
              <p:nvPr/>
            </p:nvSpPr>
            <p:spPr>
              <a:xfrm>
                <a:off x="2286727" y="1565536"/>
                <a:ext cx="1630260" cy="556607"/>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ctr"/>
              <a:lstStyle/>
              <a:p>
                <a:pPr algn="ctr"/>
                <a:r>
                  <a:rPr lang="ja-JP" altLang="en-US" sz="1200" dirty="0">
                    <a:solidFill>
                      <a:schemeClr val="tx1"/>
                    </a:solidFill>
                    <a:latin typeface="+mn-ea"/>
                  </a:rPr>
                  <a:t>　</a:t>
                </a:r>
                <a:r>
                  <a:rPr kumimoji="1" lang="ja-JP" altLang="en-US" sz="1200" dirty="0">
                    <a:solidFill>
                      <a:schemeClr val="tx1"/>
                    </a:solidFill>
                    <a:latin typeface="+mn-ea"/>
                  </a:rPr>
                  <a:t>チャット</a:t>
                </a:r>
                <a:endParaRPr kumimoji="1" lang="en-US" altLang="ja-JP" sz="1200" dirty="0">
                  <a:solidFill>
                    <a:schemeClr val="tx1"/>
                  </a:solidFill>
                  <a:latin typeface="+mn-ea"/>
                </a:endParaRPr>
              </a:p>
              <a:p>
                <a:pPr algn="ctr"/>
                <a:r>
                  <a:rPr kumimoji="1" lang="ja-JP" altLang="en-US" sz="1200" dirty="0">
                    <a:solidFill>
                      <a:schemeClr val="tx1"/>
                    </a:solidFill>
                    <a:latin typeface="+mn-ea"/>
                  </a:rPr>
                  <a:t>　</a:t>
                </a:r>
                <a:r>
                  <a:rPr kumimoji="1" lang="en-US" altLang="ja-JP" sz="1200" dirty="0">
                    <a:solidFill>
                      <a:schemeClr val="tx1"/>
                    </a:solidFill>
                    <a:latin typeface="+mn-ea"/>
                  </a:rPr>
                  <a:t>(web)</a:t>
                </a:r>
              </a:p>
            </p:txBody>
          </p:sp>
          <p:pic>
            <p:nvPicPr>
              <p:cNvPr id="94" name="グラフィックス 93" descr="チャットの吹き出し 単色塗りつぶし">
                <a:extLst>
                  <a:ext uri="{FF2B5EF4-FFF2-40B4-BE49-F238E27FC236}">
                    <a16:creationId xmlns:a16="http://schemas.microsoft.com/office/drawing/2014/main" id="{39FEFFF4-C7CA-E236-5BCC-A176547F62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0019" y="1657411"/>
                <a:ext cx="451293" cy="396764"/>
              </a:xfrm>
              <a:prstGeom prst="rect">
                <a:avLst/>
              </a:prstGeom>
            </p:spPr>
          </p:pic>
        </p:grpSp>
      </p:grpSp>
      <p:cxnSp>
        <p:nvCxnSpPr>
          <p:cNvPr id="1040" name="直線矢印コネクタ 1039">
            <a:extLst>
              <a:ext uri="{FF2B5EF4-FFF2-40B4-BE49-F238E27FC236}">
                <a16:creationId xmlns:a16="http://schemas.microsoft.com/office/drawing/2014/main" id="{F7CE9E59-36A3-C1FC-B324-24058270DFDA}"/>
              </a:ext>
            </a:extLst>
          </p:cNvPr>
          <p:cNvCxnSpPr>
            <a:cxnSpLocks/>
            <a:endCxn id="60" idx="1"/>
          </p:cNvCxnSpPr>
          <p:nvPr/>
        </p:nvCxnSpPr>
        <p:spPr>
          <a:xfrm>
            <a:off x="2695934" y="3195372"/>
            <a:ext cx="970088" cy="0"/>
          </a:xfrm>
          <a:prstGeom prst="straightConnector1">
            <a:avLst/>
          </a:prstGeom>
          <a:noFill/>
          <a:ln w="38100" cap="flat" cmpd="sng" algn="ctr">
            <a:solidFill>
              <a:schemeClr val="accent1"/>
            </a:solidFill>
            <a:prstDash val="solid"/>
            <a:miter lim="800000"/>
            <a:headEnd type="none"/>
            <a:tailEnd type="triangle"/>
          </a:ln>
          <a:effectLst/>
        </p:spPr>
      </p:cxnSp>
      <p:cxnSp>
        <p:nvCxnSpPr>
          <p:cNvPr id="1043" name="直線矢印コネクタ 1042">
            <a:extLst>
              <a:ext uri="{FF2B5EF4-FFF2-40B4-BE49-F238E27FC236}">
                <a16:creationId xmlns:a16="http://schemas.microsoft.com/office/drawing/2014/main" id="{C1D00A47-D39E-BFFB-CB79-6BBE69F4CCA1}"/>
              </a:ext>
            </a:extLst>
          </p:cNvPr>
          <p:cNvCxnSpPr>
            <a:cxnSpLocks/>
          </p:cNvCxnSpPr>
          <p:nvPr/>
        </p:nvCxnSpPr>
        <p:spPr>
          <a:xfrm flipH="1" flipV="1">
            <a:off x="1321868" y="2740176"/>
            <a:ext cx="647205" cy="448593"/>
          </a:xfrm>
          <a:prstGeom prst="straightConnector1">
            <a:avLst/>
          </a:prstGeom>
          <a:noFill/>
          <a:ln w="38100" cap="flat" cmpd="sng" algn="ctr">
            <a:solidFill>
              <a:schemeClr val="accent1"/>
            </a:solidFill>
            <a:prstDash val="solid"/>
            <a:miter lim="800000"/>
            <a:headEnd type="none"/>
            <a:tailEnd type="triangle"/>
          </a:ln>
          <a:effectLst/>
        </p:spPr>
      </p:cxnSp>
      <p:cxnSp>
        <p:nvCxnSpPr>
          <p:cNvPr id="1046" name="直線矢印コネクタ 1045">
            <a:extLst>
              <a:ext uri="{FF2B5EF4-FFF2-40B4-BE49-F238E27FC236}">
                <a16:creationId xmlns:a16="http://schemas.microsoft.com/office/drawing/2014/main" id="{917DC189-04A2-5895-1CF8-406860711485}"/>
              </a:ext>
            </a:extLst>
          </p:cNvPr>
          <p:cNvCxnSpPr>
            <a:cxnSpLocks/>
          </p:cNvCxnSpPr>
          <p:nvPr/>
        </p:nvCxnSpPr>
        <p:spPr>
          <a:xfrm flipV="1">
            <a:off x="5396960" y="2135393"/>
            <a:ext cx="0" cy="570607"/>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074" name="グループ化 1073">
            <a:extLst>
              <a:ext uri="{FF2B5EF4-FFF2-40B4-BE49-F238E27FC236}">
                <a16:creationId xmlns:a16="http://schemas.microsoft.com/office/drawing/2014/main" id="{5AC1ABCB-D939-413F-1FF2-F926B41F891D}"/>
              </a:ext>
            </a:extLst>
          </p:cNvPr>
          <p:cNvGrpSpPr/>
          <p:nvPr/>
        </p:nvGrpSpPr>
        <p:grpSpPr>
          <a:xfrm>
            <a:off x="7896775" y="1280134"/>
            <a:ext cx="3683000" cy="1072917"/>
            <a:chOff x="7932738" y="1219202"/>
            <a:chExt cx="3683000" cy="1072917"/>
          </a:xfrm>
        </p:grpSpPr>
        <p:sp>
          <p:nvSpPr>
            <p:cNvPr id="54" name="正方形/長方形 53">
              <a:extLst>
                <a:ext uri="{FF2B5EF4-FFF2-40B4-BE49-F238E27FC236}">
                  <a16:creationId xmlns:a16="http://schemas.microsoft.com/office/drawing/2014/main" id="{0E7DAFF0-18CD-D2F0-07AA-0EC937BCB03E}"/>
                </a:ext>
              </a:extLst>
            </p:cNvPr>
            <p:cNvSpPr/>
            <p:nvPr/>
          </p:nvSpPr>
          <p:spPr>
            <a:xfrm>
              <a:off x="7932738" y="1219202"/>
              <a:ext cx="3683000" cy="1072917"/>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a:solidFill>
                    <a:schemeClr val="tx1"/>
                  </a:solidFill>
                  <a:latin typeface="+mn-ea"/>
                </a:rPr>
                <a:t>モデルプロバイダー</a:t>
              </a:r>
              <a:r>
                <a:rPr kumimoji="1" lang="en-US" altLang="ja-JP" sz="1200" dirty="0">
                  <a:solidFill>
                    <a:schemeClr val="tx1"/>
                  </a:solidFill>
                  <a:latin typeface="+mn-ea"/>
                </a:rPr>
                <a:t>(Public)</a:t>
              </a:r>
            </a:p>
          </p:txBody>
        </p:sp>
        <p:grpSp>
          <p:nvGrpSpPr>
            <p:cNvPr id="1036" name="グループ化 1035">
              <a:extLst>
                <a:ext uri="{FF2B5EF4-FFF2-40B4-BE49-F238E27FC236}">
                  <a16:creationId xmlns:a16="http://schemas.microsoft.com/office/drawing/2014/main" id="{B08A8F0F-CBBC-0A66-0B42-98D022B40090}"/>
                </a:ext>
              </a:extLst>
            </p:cNvPr>
            <p:cNvGrpSpPr/>
            <p:nvPr/>
          </p:nvGrpSpPr>
          <p:grpSpPr>
            <a:xfrm>
              <a:off x="8066213" y="1583336"/>
              <a:ext cx="1065970" cy="505920"/>
              <a:chOff x="8692474" y="1565843"/>
              <a:chExt cx="1597286" cy="804776"/>
            </a:xfrm>
          </p:grpSpPr>
          <p:sp>
            <p:nvSpPr>
              <p:cNvPr id="78" name="四角形: 角を丸くする 77">
                <a:extLst>
                  <a:ext uri="{FF2B5EF4-FFF2-40B4-BE49-F238E27FC236}">
                    <a16:creationId xmlns:a16="http://schemas.microsoft.com/office/drawing/2014/main" id="{792881B0-18A6-1845-9347-CFECD0B3D116}"/>
                  </a:ext>
                </a:extLst>
              </p:cNvPr>
              <p:cNvSpPr/>
              <p:nvPr/>
            </p:nvSpPr>
            <p:spPr>
              <a:xfrm>
                <a:off x="8692474" y="1565843"/>
                <a:ext cx="1597286" cy="804776"/>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Google</a:t>
                </a:r>
              </a:p>
            </p:txBody>
          </p:sp>
          <p:pic>
            <p:nvPicPr>
              <p:cNvPr id="1035" name="Picture 2" descr="Gemini (チャットボット) - Wikipedia">
                <a:extLst>
                  <a:ext uri="{FF2B5EF4-FFF2-40B4-BE49-F238E27FC236}">
                    <a16:creationId xmlns:a16="http://schemas.microsoft.com/office/drawing/2014/main" id="{E61B6398-54C2-DC2E-40CD-CF728E8F38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7788" y="1930238"/>
                <a:ext cx="829223" cy="306813"/>
              </a:xfrm>
              <a:prstGeom prst="rect">
                <a:avLst/>
              </a:prstGeom>
              <a:noFill/>
              <a:extLst>
                <a:ext uri="{909E8E84-426E-40DD-AFC4-6F175D3DCCD1}">
                  <a14:hiddenFill xmlns:a14="http://schemas.microsoft.com/office/drawing/2010/main">
                    <a:solidFill>
                      <a:srgbClr val="FFFFFF"/>
                    </a:solidFill>
                  </a14:hiddenFill>
                </a:ext>
              </a:extLst>
            </p:spPr>
          </p:pic>
        </p:grpSp>
        <p:sp>
          <p:nvSpPr>
            <p:cNvPr id="1055" name="四角形: 角を丸くする 1054">
              <a:extLst>
                <a:ext uri="{FF2B5EF4-FFF2-40B4-BE49-F238E27FC236}">
                  <a16:creationId xmlns:a16="http://schemas.microsoft.com/office/drawing/2014/main" id="{B0CDECE3-F5F6-0B98-B429-9BE6D9B9F30C}"/>
                </a:ext>
              </a:extLst>
            </p:cNvPr>
            <p:cNvSpPr/>
            <p:nvPr/>
          </p:nvSpPr>
          <p:spPr>
            <a:xfrm>
              <a:off x="9241064" y="1579245"/>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800" dirty="0">
                  <a:solidFill>
                    <a:schemeClr val="tx1"/>
                  </a:solidFill>
                  <a:latin typeface="+mn-ea"/>
                </a:rPr>
                <a:t>Amazon </a:t>
              </a:r>
              <a:r>
                <a:rPr lang="en-US" altLang="ja-JP" sz="800" dirty="0">
                  <a:solidFill>
                    <a:schemeClr val="tx1"/>
                  </a:solidFill>
                  <a:latin typeface="+mn-ea"/>
                </a:rPr>
                <a:t>bedrock</a:t>
              </a:r>
              <a:endParaRPr kumimoji="1" lang="en-US" altLang="ja-JP" sz="800" dirty="0">
                <a:solidFill>
                  <a:schemeClr val="tx1"/>
                </a:solidFill>
                <a:latin typeface="+mn-ea"/>
              </a:endParaRPr>
            </a:p>
          </p:txBody>
        </p:sp>
        <p:sp>
          <p:nvSpPr>
            <p:cNvPr id="1058" name="四角形: 角を丸くする 1057">
              <a:extLst>
                <a:ext uri="{FF2B5EF4-FFF2-40B4-BE49-F238E27FC236}">
                  <a16:creationId xmlns:a16="http://schemas.microsoft.com/office/drawing/2014/main" id="{B0BCF73D-62CF-3046-FE12-AB99100E157C}"/>
                </a:ext>
              </a:extLst>
            </p:cNvPr>
            <p:cNvSpPr/>
            <p:nvPr/>
          </p:nvSpPr>
          <p:spPr>
            <a:xfrm>
              <a:off x="10417144" y="1591168"/>
              <a:ext cx="1065970" cy="5059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1060" name="Picture 6" descr="Chat GPT4 よりも優れた機能が無料？話題のclaudeがiosアプリの提供も開始">
              <a:extLst>
                <a:ext uri="{FF2B5EF4-FFF2-40B4-BE49-F238E27FC236}">
                  <a16:creationId xmlns:a16="http://schemas.microsoft.com/office/drawing/2014/main" id="{CCA0641B-8178-60FC-6132-76ECC4B706D8}"/>
                </a:ext>
              </a:extLst>
            </p:cNvPr>
            <p:cNvPicPr>
              <a:picLocks noChangeAspect="1" noChangeArrowheads="1"/>
            </p:cNvPicPr>
            <p:nvPr/>
          </p:nvPicPr>
          <p:blipFill rotWithShape="1">
            <a:blip r:embed="rId14">
              <a:clrChange>
                <a:clrFrom>
                  <a:srgbClr val="EFEDE5"/>
                </a:clrFrom>
                <a:clrTo>
                  <a:srgbClr val="EFEDE5">
                    <a:alpha val="0"/>
                  </a:srgbClr>
                </a:clrTo>
              </a:clrChange>
              <a:extLst>
                <a:ext uri="{28A0092B-C50C-407E-A947-70E740481C1C}">
                  <a14:useLocalDpi xmlns:a14="http://schemas.microsoft.com/office/drawing/2010/main" val="0"/>
                </a:ext>
              </a:extLst>
            </a:blip>
            <a:srcRect l="12307" t="29880" r="12975" b="32131"/>
            <a:stretch/>
          </p:blipFill>
          <p:spPr bwMode="auto">
            <a:xfrm>
              <a:off x="9367834" y="1810766"/>
              <a:ext cx="840896" cy="218354"/>
            </a:xfrm>
            <a:prstGeom prst="rect">
              <a:avLst/>
            </a:prstGeom>
            <a:noFill/>
            <a:extLst>
              <a:ext uri="{909E8E84-426E-40DD-AFC4-6F175D3DCCD1}">
                <a14:hiddenFill xmlns:a14="http://schemas.microsoft.com/office/drawing/2010/main">
                  <a:solidFill>
                    <a:srgbClr val="FFFFFF"/>
                  </a:solidFill>
                </a14:hiddenFill>
              </a:ext>
            </a:extLst>
          </p:spPr>
        </p:pic>
        <p:pic>
          <p:nvPicPr>
            <p:cNvPr id="1061" name="図 1060" descr="図形&#10;&#10;中程度の精度で自動的に生成された説明">
              <a:extLst>
                <a:ext uri="{FF2B5EF4-FFF2-40B4-BE49-F238E27FC236}">
                  <a16:creationId xmlns:a16="http://schemas.microsoft.com/office/drawing/2014/main" id="{8DBF482A-6BB1-B756-8968-CB5EA5A72466}"/>
                </a:ext>
              </a:extLst>
            </p:cNvPr>
            <p:cNvPicPr>
              <a:picLocks noChangeAspect="1"/>
            </p:cNvPicPr>
            <p:nvPr/>
          </p:nvPicPr>
          <p:blipFill>
            <a:blip r:embed="rId15"/>
            <a:stretch>
              <a:fillRect/>
            </a:stretch>
          </p:blipFill>
          <p:spPr>
            <a:xfrm>
              <a:off x="10552921" y="1832928"/>
              <a:ext cx="721779" cy="196192"/>
            </a:xfrm>
            <a:prstGeom prst="rect">
              <a:avLst/>
            </a:prstGeom>
          </p:spPr>
        </p:pic>
      </p:grpSp>
      <p:grpSp>
        <p:nvGrpSpPr>
          <p:cNvPr id="1082" name="グループ化 1081">
            <a:extLst>
              <a:ext uri="{FF2B5EF4-FFF2-40B4-BE49-F238E27FC236}">
                <a16:creationId xmlns:a16="http://schemas.microsoft.com/office/drawing/2014/main" id="{17FDE662-3138-A860-2A82-EF2CAE443896}"/>
              </a:ext>
            </a:extLst>
          </p:cNvPr>
          <p:cNvGrpSpPr/>
          <p:nvPr/>
        </p:nvGrpSpPr>
        <p:grpSpPr>
          <a:xfrm>
            <a:off x="3305407" y="4746024"/>
            <a:ext cx="1710798" cy="1012914"/>
            <a:chOff x="2959307" y="4764555"/>
            <a:chExt cx="1545660" cy="781065"/>
          </a:xfrm>
        </p:grpSpPr>
        <p:sp>
          <p:nvSpPr>
            <p:cNvPr id="22" name="四角形: 角を丸くする 21">
              <a:extLst>
                <a:ext uri="{FF2B5EF4-FFF2-40B4-BE49-F238E27FC236}">
                  <a16:creationId xmlns:a16="http://schemas.microsoft.com/office/drawing/2014/main" id="{2D0C869A-77F8-E176-3C6F-8B3BFAC53568}"/>
                </a:ext>
              </a:extLst>
            </p:cNvPr>
            <p:cNvSpPr/>
            <p:nvPr/>
          </p:nvSpPr>
          <p:spPr>
            <a:xfrm>
              <a:off x="3246774" y="4764555"/>
              <a:ext cx="1258193" cy="781065"/>
            </a:xfrm>
            <a:prstGeom prst="roundRect">
              <a:avLst>
                <a:gd name="adj" fmla="val 7366"/>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ファイル</a:t>
              </a:r>
              <a:endParaRPr kumimoji="1" lang="en-US" altLang="ja-JP" sz="1200" dirty="0">
                <a:solidFill>
                  <a:schemeClr val="tx1"/>
                </a:solidFill>
                <a:latin typeface="+mn-ea"/>
              </a:endParaRPr>
            </a:p>
            <a:p>
              <a:pPr algn="ctr"/>
              <a:r>
                <a:rPr kumimoji="1" lang="ja-JP" altLang="en-US" sz="1200" dirty="0">
                  <a:solidFill>
                    <a:schemeClr val="tx1"/>
                  </a:solidFill>
                  <a:latin typeface="+mn-ea"/>
                </a:rPr>
                <a:t>ストレージ</a:t>
              </a:r>
              <a:endParaRPr kumimoji="1" lang="en-US" altLang="ja-JP" sz="1200" dirty="0">
                <a:solidFill>
                  <a:schemeClr val="tx1"/>
                </a:solidFill>
                <a:latin typeface="+mn-ea"/>
              </a:endParaRPr>
            </a:p>
          </p:txBody>
        </p:sp>
        <p:pic>
          <p:nvPicPr>
            <p:cNvPr id="1076" name="グラフィックス 1075" descr="フォルダー 単色塗りつぶし">
              <a:extLst>
                <a:ext uri="{FF2B5EF4-FFF2-40B4-BE49-F238E27FC236}">
                  <a16:creationId xmlns:a16="http://schemas.microsoft.com/office/drawing/2014/main" id="{0CEAEBC0-7698-A6EE-E187-2E69F4B404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59307" y="4937291"/>
              <a:ext cx="482400" cy="482400"/>
            </a:xfrm>
            <a:prstGeom prst="rect">
              <a:avLst/>
            </a:prstGeom>
          </p:spPr>
        </p:pic>
      </p:grpSp>
      <p:cxnSp>
        <p:nvCxnSpPr>
          <p:cNvPr id="1083" name="直線矢印コネクタ 1082">
            <a:extLst>
              <a:ext uri="{FF2B5EF4-FFF2-40B4-BE49-F238E27FC236}">
                <a16:creationId xmlns:a16="http://schemas.microsoft.com/office/drawing/2014/main" id="{2B79143F-BBBF-3C01-BF18-0B424B89F401}"/>
              </a:ext>
            </a:extLst>
          </p:cNvPr>
          <p:cNvCxnSpPr>
            <a:cxnSpLocks/>
            <a:endCxn id="1076" idx="1"/>
          </p:cNvCxnSpPr>
          <p:nvPr/>
        </p:nvCxnSpPr>
        <p:spPr>
          <a:xfrm>
            <a:off x="1799726" y="5282831"/>
            <a:ext cx="1505681" cy="0"/>
          </a:xfrm>
          <a:prstGeom prst="straightConnector1">
            <a:avLst/>
          </a:prstGeom>
          <a:noFill/>
          <a:ln w="38100" cap="flat" cmpd="sng" algn="ctr">
            <a:solidFill>
              <a:schemeClr val="accent1"/>
            </a:solidFill>
            <a:prstDash val="solid"/>
            <a:miter lim="800000"/>
            <a:headEnd type="none"/>
            <a:tailEnd type="triangle"/>
          </a:ln>
          <a:effectLst/>
        </p:spPr>
      </p:cxnSp>
      <p:sp>
        <p:nvSpPr>
          <p:cNvPr id="1085" name="テキスト ボックス 1084">
            <a:extLst>
              <a:ext uri="{FF2B5EF4-FFF2-40B4-BE49-F238E27FC236}">
                <a16:creationId xmlns:a16="http://schemas.microsoft.com/office/drawing/2014/main" id="{751B01E3-B711-2CE7-8C50-FFA016D7ECBC}"/>
              </a:ext>
            </a:extLst>
          </p:cNvPr>
          <p:cNvSpPr txBox="1"/>
          <p:nvPr/>
        </p:nvSpPr>
        <p:spPr>
          <a:xfrm>
            <a:off x="1912553" y="4975482"/>
            <a:ext cx="1258193"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アップロード</a:t>
            </a:r>
            <a:endParaRPr kumimoji="1" lang="en-US" altLang="ja-JP" sz="1200" b="1" dirty="0">
              <a:solidFill>
                <a:schemeClr val="tx1">
                  <a:lumMod val="75000"/>
                  <a:lumOff val="25000"/>
                </a:schemeClr>
              </a:solidFill>
              <a:latin typeface="+mn-ea"/>
            </a:endParaRPr>
          </a:p>
        </p:txBody>
      </p:sp>
      <p:grpSp>
        <p:nvGrpSpPr>
          <p:cNvPr id="97" name="グループ化 96">
            <a:extLst>
              <a:ext uri="{FF2B5EF4-FFF2-40B4-BE49-F238E27FC236}">
                <a16:creationId xmlns:a16="http://schemas.microsoft.com/office/drawing/2014/main" id="{05B23C38-C47C-C10B-8D7B-AB76940603DB}"/>
              </a:ext>
            </a:extLst>
          </p:cNvPr>
          <p:cNvGrpSpPr/>
          <p:nvPr/>
        </p:nvGrpSpPr>
        <p:grpSpPr>
          <a:xfrm>
            <a:off x="1906835" y="2808019"/>
            <a:ext cx="1137394" cy="1036317"/>
            <a:chOff x="2127391" y="2527233"/>
            <a:chExt cx="1137394" cy="1036317"/>
          </a:xfrm>
        </p:grpSpPr>
        <p:sp>
          <p:nvSpPr>
            <p:cNvPr id="98" name="正方形/長方形 97">
              <a:extLst>
                <a:ext uri="{FF2B5EF4-FFF2-40B4-BE49-F238E27FC236}">
                  <a16:creationId xmlns:a16="http://schemas.microsoft.com/office/drawing/2014/main" id="{6654A77A-84E0-0D97-0E3A-10CC1CF8F00E}"/>
                </a:ext>
              </a:extLst>
            </p:cNvPr>
            <p:cNvSpPr/>
            <p:nvPr/>
          </p:nvSpPr>
          <p:spPr>
            <a:xfrm>
              <a:off x="2127391" y="2527233"/>
              <a:ext cx="1137394" cy="1036317"/>
            </a:xfrm>
            <a:prstGeom prst="rect">
              <a:avLst/>
            </a:prstGeom>
            <a:solidFill>
              <a:srgbClr val="FEFFD7"/>
            </a:solidFill>
            <a:ln>
              <a:solidFill>
                <a:srgbClr val="A4A40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400" dirty="0">
                  <a:solidFill>
                    <a:schemeClr val="tx1"/>
                  </a:solidFill>
                  <a:latin typeface="+mn-ea"/>
                </a:rPr>
                <a:t>外部</a:t>
              </a:r>
              <a:r>
                <a:rPr kumimoji="1" lang="en-US" altLang="ja-JP" sz="1400" dirty="0">
                  <a:solidFill>
                    <a:schemeClr val="tx1"/>
                  </a:solidFill>
                  <a:latin typeface="+mn-ea"/>
                </a:rPr>
                <a:t>SNS</a:t>
              </a:r>
            </a:p>
            <a:p>
              <a:pPr algn="ctr"/>
              <a:endParaRPr kumimoji="1" lang="en-US" altLang="ja-JP" sz="1400" dirty="0">
                <a:solidFill>
                  <a:schemeClr val="tx1"/>
                </a:solidFill>
                <a:latin typeface="+mn-ea"/>
              </a:endParaRPr>
            </a:p>
          </p:txBody>
        </p:sp>
        <p:pic>
          <p:nvPicPr>
            <p:cNvPr id="99" name="Picture 2">
              <a:extLst>
                <a:ext uri="{FF2B5EF4-FFF2-40B4-BE49-F238E27FC236}">
                  <a16:creationId xmlns:a16="http://schemas.microsoft.com/office/drawing/2014/main" id="{58E40450-CD80-720F-E618-B152DFBF838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4784" y="2891464"/>
              <a:ext cx="312044" cy="290616"/>
            </a:xfrm>
            <a:prstGeom prst="rect">
              <a:avLst/>
            </a:prstGeom>
            <a:noFill/>
            <a:extLst>
              <a:ext uri="{909E8E84-426E-40DD-AFC4-6F175D3DCCD1}">
                <a14:hiddenFill xmlns:a14="http://schemas.microsoft.com/office/drawing/2010/main">
                  <a:solidFill>
                    <a:srgbClr val="FFFFFF"/>
                  </a:solidFill>
                </a14:hiddenFill>
              </a:ext>
            </a:extLst>
          </p:spPr>
        </p:pic>
        <p:pic>
          <p:nvPicPr>
            <p:cNvPr id="100" name="図 99">
              <a:extLst>
                <a:ext uri="{FF2B5EF4-FFF2-40B4-BE49-F238E27FC236}">
                  <a16:creationId xmlns:a16="http://schemas.microsoft.com/office/drawing/2014/main" id="{2E11748A-BECD-8962-5752-D799C0D1BD77}"/>
                </a:ext>
              </a:extLst>
            </p:cNvPr>
            <p:cNvPicPr>
              <a:picLocks noChangeAspect="1"/>
            </p:cNvPicPr>
            <p:nvPr/>
          </p:nvPicPr>
          <p:blipFill>
            <a:blip r:embed="rId19">
              <a:clrChange>
                <a:clrFrom>
                  <a:srgbClr val="FFFFFF"/>
                </a:clrFrom>
                <a:clrTo>
                  <a:srgbClr val="FFFFFF">
                    <a:alpha val="0"/>
                  </a:srgbClr>
                </a:clrTo>
              </a:clrChange>
            </a:blip>
            <a:srcRect l="3125" t="33054" r="69905" b="37225"/>
            <a:stretch/>
          </p:blipFill>
          <p:spPr>
            <a:xfrm>
              <a:off x="2156762" y="3135647"/>
              <a:ext cx="970088" cy="337593"/>
            </a:xfrm>
            <a:prstGeom prst="rect">
              <a:avLst/>
            </a:prstGeom>
          </p:spPr>
        </p:pic>
      </p:grpSp>
      <p:cxnSp>
        <p:nvCxnSpPr>
          <p:cNvPr id="1095" name="直線矢印コネクタ 1094">
            <a:extLst>
              <a:ext uri="{FF2B5EF4-FFF2-40B4-BE49-F238E27FC236}">
                <a16:creationId xmlns:a16="http://schemas.microsoft.com/office/drawing/2014/main" id="{1E7336FB-9A13-B568-D919-0FE04D6489E2}"/>
              </a:ext>
            </a:extLst>
          </p:cNvPr>
          <p:cNvCxnSpPr>
            <a:cxnSpLocks/>
          </p:cNvCxnSpPr>
          <p:nvPr/>
        </p:nvCxnSpPr>
        <p:spPr>
          <a:xfrm flipV="1">
            <a:off x="5900155" y="2142414"/>
            <a:ext cx="0" cy="2248033"/>
          </a:xfrm>
          <a:prstGeom prst="straightConnector1">
            <a:avLst/>
          </a:prstGeom>
          <a:noFill/>
          <a:ln w="38100" cap="flat" cmpd="sng" algn="ctr">
            <a:solidFill>
              <a:schemeClr val="accent1"/>
            </a:solidFill>
            <a:prstDash val="dash"/>
            <a:miter lim="800000"/>
            <a:headEnd type="triangle"/>
            <a:tailEnd type="triangle"/>
          </a:ln>
          <a:effectLst/>
        </p:spPr>
      </p:cxnSp>
      <p:grpSp>
        <p:nvGrpSpPr>
          <p:cNvPr id="104" name="グループ化 103">
            <a:extLst>
              <a:ext uri="{FF2B5EF4-FFF2-40B4-BE49-F238E27FC236}">
                <a16:creationId xmlns:a16="http://schemas.microsoft.com/office/drawing/2014/main" id="{C82868B0-D601-2478-23B6-20C0A915F4F0}"/>
              </a:ext>
            </a:extLst>
          </p:cNvPr>
          <p:cNvGrpSpPr/>
          <p:nvPr/>
        </p:nvGrpSpPr>
        <p:grpSpPr>
          <a:xfrm>
            <a:off x="4496774" y="2672007"/>
            <a:ext cx="1962969" cy="955320"/>
            <a:chOff x="4753962" y="2714342"/>
            <a:chExt cx="1962969" cy="955320"/>
          </a:xfrm>
        </p:grpSpPr>
        <p:sp>
          <p:nvSpPr>
            <p:cNvPr id="105" name="四角形: 角を丸くする 104">
              <a:extLst>
                <a:ext uri="{FF2B5EF4-FFF2-40B4-BE49-F238E27FC236}">
                  <a16:creationId xmlns:a16="http://schemas.microsoft.com/office/drawing/2014/main" id="{7D1993B2-E3E8-D33A-97BA-AE3677E37829}"/>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106" name="グラフィックス 105" descr="採鉱用工具 単色塗りつぶし">
              <a:extLst>
                <a:ext uri="{FF2B5EF4-FFF2-40B4-BE49-F238E27FC236}">
                  <a16:creationId xmlns:a16="http://schemas.microsoft.com/office/drawing/2014/main" id="{EC12D1C7-A85B-2E3B-F06C-880F63A7B6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53962" y="3041264"/>
              <a:ext cx="312440" cy="338121"/>
            </a:xfrm>
            <a:prstGeom prst="rect">
              <a:avLst/>
            </a:prstGeom>
          </p:spPr>
        </p:pic>
        <p:grpSp>
          <p:nvGrpSpPr>
            <p:cNvPr id="107" name="グループ化 106">
              <a:extLst>
                <a:ext uri="{FF2B5EF4-FFF2-40B4-BE49-F238E27FC236}">
                  <a16:creationId xmlns:a16="http://schemas.microsoft.com/office/drawing/2014/main" id="{9E67E4F3-D358-49CF-6378-D822C602E9F6}"/>
                </a:ext>
              </a:extLst>
            </p:cNvPr>
            <p:cNvGrpSpPr/>
            <p:nvPr/>
          </p:nvGrpSpPr>
          <p:grpSpPr>
            <a:xfrm>
              <a:off x="5171990" y="3060315"/>
              <a:ext cx="1186326" cy="419652"/>
              <a:chOff x="5862529" y="3078100"/>
              <a:chExt cx="1773499" cy="580593"/>
            </a:xfrm>
          </p:grpSpPr>
          <p:sp>
            <p:nvSpPr>
              <p:cNvPr id="108" name="四角形: 角を丸くする 107">
                <a:extLst>
                  <a:ext uri="{FF2B5EF4-FFF2-40B4-BE49-F238E27FC236}">
                    <a16:creationId xmlns:a16="http://schemas.microsoft.com/office/drawing/2014/main" id="{37C7976A-B3D7-0682-68D7-C0FC0A80F8C1}"/>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09" name="四角形: 角を丸くする 108">
                <a:extLst>
                  <a:ext uri="{FF2B5EF4-FFF2-40B4-BE49-F238E27FC236}">
                    <a16:creationId xmlns:a16="http://schemas.microsoft.com/office/drawing/2014/main" id="{AB2E91A4-732A-1012-8461-BAA1C5D28FEF}"/>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0" name="四角形: 角を丸くする 109">
                <a:extLst>
                  <a:ext uri="{FF2B5EF4-FFF2-40B4-BE49-F238E27FC236}">
                    <a16:creationId xmlns:a16="http://schemas.microsoft.com/office/drawing/2014/main" id="{FD8FE8C9-E684-BDBD-0C4F-F364BBA465B3}"/>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111" name="四角形: 角を丸くする 110">
                <a:extLst>
                  <a:ext uri="{FF2B5EF4-FFF2-40B4-BE49-F238E27FC236}">
                    <a16:creationId xmlns:a16="http://schemas.microsoft.com/office/drawing/2014/main" id="{95F108E9-9B1F-BCC0-4813-08FC31E682D1}"/>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112" name="直線矢印コネクタ 111">
                <a:extLst>
                  <a:ext uri="{FF2B5EF4-FFF2-40B4-BE49-F238E27FC236}">
                    <a16:creationId xmlns:a16="http://schemas.microsoft.com/office/drawing/2014/main" id="{A6BC8F10-308B-02C1-6902-3A0B72CCA243}"/>
                  </a:ext>
                </a:extLst>
              </p:cNvPr>
              <p:cNvCxnSpPr>
                <a:cxnSpLocks/>
                <a:stCxn id="108" idx="3"/>
                <a:endCxn id="109"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6" name="直線矢印コネクタ 115">
                <a:extLst>
                  <a:ext uri="{FF2B5EF4-FFF2-40B4-BE49-F238E27FC236}">
                    <a16:creationId xmlns:a16="http://schemas.microsoft.com/office/drawing/2014/main" id="{10D260EF-7159-942E-2574-90FA5C33F94E}"/>
                  </a:ext>
                </a:extLst>
              </p:cNvPr>
              <p:cNvCxnSpPr>
                <a:cxnSpLocks/>
                <a:stCxn id="110" idx="1"/>
                <a:endCxn id="108"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117" name="直線矢印コネクタ 116">
                <a:extLst>
                  <a:ext uri="{FF2B5EF4-FFF2-40B4-BE49-F238E27FC236}">
                    <a16:creationId xmlns:a16="http://schemas.microsoft.com/office/drawing/2014/main" id="{FDC26823-BA8D-CB55-0399-0B587A3BCA03}"/>
                  </a:ext>
                </a:extLst>
              </p:cNvPr>
              <p:cNvCxnSpPr>
                <a:cxnSpLocks/>
                <a:stCxn id="110" idx="3"/>
                <a:endCxn id="111"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118" name="図 117" descr="アイコン&#10;&#10;自動的に生成された説明">
                <a:extLst>
                  <a:ext uri="{FF2B5EF4-FFF2-40B4-BE49-F238E27FC236}">
                    <a16:creationId xmlns:a16="http://schemas.microsoft.com/office/drawing/2014/main" id="{FE422183-917B-0512-71D5-FB3042AAC839}"/>
                  </a:ext>
                </a:extLst>
              </p:cNvPr>
              <p:cNvPicPr>
                <a:picLocks noChangeAspect="1"/>
              </p:cNvPicPr>
              <p:nvPr/>
            </p:nvPicPr>
            <p:blipFill>
              <a:blip r:embed="rId22"/>
              <a:stretch>
                <a:fillRect/>
              </a:stretch>
            </p:blipFill>
            <p:spPr>
              <a:xfrm>
                <a:off x="6582062" y="3455948"/>
                <a:ext cx="136800" cy="154770"/>
              </a:xfrm>
              <a:prstGeom prst="rect">
                <a:avLst/>
              </a:prstGeom>
            </p:spPr>
          </p:pic>
          <p:pic>
            <p:nvPicPr>
              <p:cNvPr id="119" name="図 118" descr="時計 が含まれている画像&#10;&#10;自動的に生成された説明">
                <a:extLst>
                  <a:ext uri="{FF2B5EF4-FFF2-40B4-BE49-F238E27FC236}">
                    <a16:creationId xmlns:a16="http://schemas.microsoft.com/office/drawing/2014/main" id="{C9DD0539-9078-DD0A-E153-BA65E1D372DB}"/>
                  </a:ext>
                </a:extLst>
              </p:cNvPr>
              <p:cNvPicPr>
                <a:picLocks noChangeAspect="1"/>
              </p:cNvPicPr>
              <p:nvPr/>
            </p:nvPicPr>
            <p:blipFill>
              <a:blip r:embed="rId23"/>
              <a:stretch>
                <a:fillRect/>
              </a:stretch>
            </p:blipFill>
            <p:spPr>
              <a:xfrm>
                <a:off x="5897706" y="3122422"/>
                <a:ext cx="137005" cy="147600"/>
              </a:xfrm>
              <a:prstGeom prst="rect">
                <a:avLst/>
              </a:prstGeom>
            </p:spPr>
          </p:pic>
          <p:pic>
            <p:nvPicPr>
              <p:cNvPr id="120" name="図 119" descr="アイコン&#10;&#10;自動的に生成された説明">
                <a:extLst>
                  <a:ext uri="{FF2B5EF4-FFF2-40B4-BE49-F238E27FC236}">
                    <a16:creationId xmlns:a16="http://schemas.microsoft.com/office/drawing/2014/main" id="{F489FDD9-B8B7-957B-1B3E-8A2798955597}"/>
                  </a:ext>
                </a:extLst>
              </p:cNvPr>
              <p:cNvPicPr>
                <a:picLocks noChangeAspect="1"/>
              </p:cNvPicPr>
              <p:nvPr/>
            </p:nvPicPr>
            <p:blipFill>
              <a:blip r:embed="rId24"/>
              <a:stretch>
                <a:fillRect/>
              </a:stretch>
            </p:blipFill>
            <p:spPr>
              <a:xfrm>
                <a:off x="6581514" y="3131231"/>
                <a:ext cx="131968" cy="124586"/>
              </a:xfrm>
              <a:prstGeom prst="rect">
                <a:avLst/>
              </a:prstGeom>
            </p:spPr>
          </p:pic>
          <p:pic>
            <p:nvPicPr>
              <p:cNvPr id="121" name="図 120" descr="アイコン&#10;&#10;自動的に生成された説明">
                <a:extLst>
                  <a:ext uri="{FF2B5EF4-FFF2-40B4-BE49-F238E27FC236}">
                    <a16:creationId xmlns:a16="http://schemas.microsoft.com/office/drawing/2014/main" id="{AABEBAA5-7F21-0933-5CFD-93DF1162EF7F}"/>
                  </a:ext>
                </a:extLst>
              </p:cNvPr>
              <p:cNvPicPr>
                <a:picLocks noChangeAspect="1"/>
              </p:cNvPicPr>
              <p:nvPr/>
            </p:nvPicPr>
            <p:blipFill>
              <a:blip r:embed="rId24"/>
              <a:stretch>
                <a:fillRect/>
              </a:stretch>
            </p:blipFill>
            <p:spPr>
              <a:xfrm>
                <a:off x="7203615" y="3471040"/>
                <a:ext cx="131968" cy="124586"/>
              </a:xfrm>
              <a:prstGeom prst="rect">
                <a:avLst/>
              </a:prstGeom>
            </p:spPr>
          </p:pic>
        </p:grpSp>
      </p:grpSp>
      <p:cxnSp>
        <p:nvCxnSpPr>
          <p:cNvPr id="1097" name="直線矢印コネクタ 1096">
            <a:extLst>
              <a:ext uri="{FF2B5EF4-FFF2-40B4-BE49-F238E27FC236}">
                <a16:creationId xmlns:a16="http://schemas.microsoft.com/office/drawing/2014/main" id="{896C9FDE-7D7D-40D7-0368-AAD90C4741E9}"/>
              </a:ext>
            </a:extLst>
          </p:cNvPr>
          <p:cNvCxnSpPr>
            <a:cxnSpLocks/>
          </p:cNvCxnSpPr>
          <p:nvPr/>
        </p:nvCxnSpPr>
        <p:spPr>
          <a:xfrm>
            <a:off x="5395744" y="3669662"/>
            <a:ext cx="0" cy="727953"/>
          </a:xfrm>
          <a:prstGeom prst="straightConnector1">
            <a:avLst/>
          </a:prstGeom>
          <a:noFill/>
          <a:ln w="38100" cap="flat" cmpd="sng" algn="ctr">
            <a:solidFill>
              <a:schemeClr val="accent1"/>
            </a:solidFill>
            <a:prstDash val="solid"/>
            <a:miter lim="800000"/>
            <a:headEnd type="none"/>
            <a:tailEnd type="triangle"/>
          </a:ln>
          <a:effectLst/>
        </p:spPr>
      </p:cxnSp>
      <p:sp>
        <p:nvSpPr>
          <p:cNvPr id="1100" name="テキスト ボックス 1099">
            <a:extLst>
              <a:ext uri="{FF2B5EF4-FFF2-40B4-BE49-F238E27FC236}">
                <a16:creationId xmlns:a16="http://schemas.microsoft.com/office/drawing/2014/main" id="{B3D43836-63B2-B8B0-BAD3-35F323352DC2}"/>
              </a:ext>
            </a:extLst>
          </p:cNvPr>
          <p:cNvSpPr txBox="1"/>
          <p:nvPr/>
        </p:nvSpPr>
        <p:spPr>
          <a:xfrm>
            <a:off x="4815759" y="3943517"/>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sp>
        <p:nvSpPr>
          <p:cNvPr id="1101" name="テキスト ボックス 1100">
            <a:extLst>
              <a:ext uri="{FF2B5EF4-FFF2-40B4-BE49-F238E27FC236}">
                <a16:creationId xmlns:a16="http://schemas.microsoft.com/office/drawing/2014/main" id="{69CB1B3C-09CB-F96A-8D6B-8B4BBD9FFF50}"/>
              </a:ext>
            </a:extLst>
          </p:cNvPr>
          <p:cNvSpPr txBox="1"/>
          <p:nvPr/>
        </p:nvSpPr>
        <p:spPr>
          <a:xfrm>
            <a:off x="5944045" y="2292025"/>
            <a:ext cx="560968"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参照</a:t>
            </a:r>
            <a:endParaRPr kumimoji="1" lang="en-US" altLang="ja-JP" sz="1200" b="1" dirty="0">
              <a:solidFill>
                <a:schemeClr val="tx1">
                  <a:lumMod val="75000"/>
                  <a:lumOff val="25000"/>
                </a:schemeClr>
              </a:solidFill>
              <a:latin typeface="+mn-ea"/>
            </a:endParaRPr>
          </a:p>
        </p:txBody>
      </p:sp>
      <p:cxnSp>
        <p:nvCxnSpPr>
          <p:cNvPr id="1114" name="直線矢印コネクタ 1113">
            <a:extLst>
              <a:ext uri="{FF2B5EF4-FFF2-40B4-BE49-F238E27FC236}">
                <a16:creationId xmlns:a16="http://schemas.microsoft.com/office/drawing/2014/main" id="{FC247483-7700-E981-5366-E4CDA1908BB1}"/>
              </a:ext>
            </a:extLst>
          </p:cNvPr>
          <p:cNvCxnSpPr>
            <a:cxnSpLocks/>
          </p:cNvCxnSpPr>
          <p:nvPr/>
        </p:nvCxnSpPr>
        <p:spPr>
          <a:xfrm>
            <a:off x="6883035" y="1448275"/>
            <a:ext cx="1013740"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18" name="直線矢印コネクタ 1117">
            <a:extLst>
              <a:ext uri="{FF2B5EF4-FFF2-40B4-BE49-F238E27FC236}">
                <a16:creationId xmlns:a16="http://schemas.microsoft.com/office/drawing/2014/main" id="{C6B3885A-D78C-DAB5-5DB1-32B12573A85E}"/>
              </a:ext>
            </a:extLst>
          </p:cNvPr>
          <p:cNvCxnSpPr>
            <a:cxnSpLocks/>
          </p:cNvCxnSpPr>
          <p:nvPr/>
        </p:nvCxnSpPr>
        <p:spPr>
          <a:xfrm>
            <a:off x="6909659" y="3729607"/>
            <a:ext cx="987116" cy="0"/>
          </a:xfrm>
          <a:prstGeom prst="straightConnector1">
            <a:avLst/>
          </a:prstGeom>
          <a:noFill/>
          <a:ln w="38100" cap="flat" cmpd="sng" algn="ctr">
            <a:solidFill>
              <a:schemeClr val="accent1"/>
            </a:solidFill>
            <a:prstDash val="solid"/>
            <a:miter lim="800000"/>
            <a:headEnd type="triangle"/>
            <a:tailEnd type="triangle"/>
          </a:ln>
          <a:effectLst/>
        </p:spPr>
      </p:cxnSp>
      <p:sp>
        <p:nvSpPr>
          <p:cNvPr id="1120" name="テキスト ボックス 1119">
            <a:extLst>
              <a:ext uri="{FF2B5EF4-FFF2-40B4-BE49-F238E27FC236}">
                <a16:creationId xmlns:a16="http://schemas.microsoft.com/office/drawing/2014/main" id="{1AFBEB8A-A0F9-E47C-FE3B-4CABC9F4A682}"/>
              </a:ext>
            </a:extLst>
          </p:cNvPr>
          <p:cNvSpPr txBox="1"/>
          <p:nvPr/>
        </p:nvSpPr>
        <p:spPr>
          <a:xfrm>
            <a:off x="6875806" y="3434878"/>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sp>
        <p:nvSpPr>
          <p:cNvPr id="1121" name="テキスト ボックス 1120">
            <a:extLst>
              <a:ext uri="{FF2B5EF4-FFF2-40B4-BE49-F238E27FC236}">
                <a16:creationId xmlns:a16="http://schemas.microsoft.com/office/drawing/2014/main" id="{8146B326-15A6-2CC6-1002-51FDCE82037A}"/>
              </a:ext>
            </a:extLst>
          </p:cNvPr>
          <p:cNvSpPr txBox="1"/>
          <p:nvPr/>
        </p:nvSpPr>
        <p:spPr>
          <a:xfrm>
            <a:off x="6876714" y="1175066"/>
            <a:ext cx="1038867" cy="276999"/>
          </a:xfrm>
          <a:prstGeom prst="rect">
            <a:avLst/>
          </a:prstGeom>
          <a:noFill/>
        </p:spPr>
        <p:txBody>
          <a:bodyPr wrap="square">
            <a:spAutoFit/>
          </a:bodyPr>
          <a:lstStyle/>
          <a:p>
            <a:pPr algn="ctr"/>
            <a:r>
              <a:rPr kumimoji="1" lang="ja-JP" altLang="en-US" sz="1200" b="1" dirty="0">
                <a:solidFill>
                  <a:schemeClr val="tx1">
                    <a:lumMod val="75000"/>
                    <a:lumOff val="25000"/>
                  </a:schemeClr>
                </a:solidFill>
                <a:latin typeface="+mn-ea"/>
              </a:rPr>
              <a:t>モデル利用</a:t>
            </a:r>
            <a:endParaRPr kumimoji="1" lang="en-US" altLang="ja-JP" sz="1200" b="1" dirty="0">
              <a:solidFill>
                <a:schemeClr val="tx1">
                  <a:lumMod val="75000"/>
                  <a:lumOff val="25000"/>
                </a:schemeClr>
              </a:solidFill>
              <a:latin typeface="+mn-ea"/>
            </a:endParaRPr>
          </a:p>
        </p:txBody>
      </p:sp>
      <p:cxnSp>
        <p:nvCxnSpPr>
          <p:cNvPr id="1123" name="直線矢印コネクタ 1122">
            <a:extLst>
              <a:ext uri="{FF2B5EF4-FFF2-40B4-BE49-F238E27FC236}">
                <a16:creationId xmlns:a16="http://schemas.microsoft.com/office/drawing/2014/main" id="{91732645-2600-CE7C-C4D5-1E665B9591AF}"/>
              </a:ext>
            </a:extLst>
          </p:cNvPr>
          <p:cNvCxnSpPr>
            <a:cxnSpLocks/>
          </p:cNvCxnSpPr>
          <p:nvPr/>
        </p:nvCxnSpPr>
        <p:spPr>
          <a:xfrm flipV="1">
            <a:off x="4815759" y="3692377"/>
            <a:ext cx="0" cy="1076362"/>
          </a:xfrm>
          <a:prstGeom prst="straightConnector1">
            <a:avLst/>
          </a:prstGeom>
          <a:noFill/>
          <a:ln w="38100" cap="flat" cmpd="sng" algn="ctr">
            <a:solidFill>
              <a:schemeClr val="accent1"/>
            </a:solidFill>
            <a:prstDash val="solid"/>
            <a:miter lim="800000"/>
            <a:headEnd type="triangle"/>
            <a:tailEnd type="triangle"/>
          </a:ln>
          <a:effectLst/>
        </p:spPr>
      </p:cxnSp>
      <p:sp>
        <p:nvSpPr>
          <p:cNvPr id="1125" name="テキスト ボックス 1124">
            <a:extLst>
              <a:ext uri="{FF2B5EF4-FFF2-40B4-BE49-F238E27FC236}">
                <a16:creationId xmlns:a16="http://schemas.microsoft.com/office/drawing/2014/main" id="{F095BEAA-ACA2-32A0-A04E-DC9532B49E67}"/>
              </a:ext>
            </a:extLst>
          </p:cNvPr>
          <p:cNvSpPr txBox="1"/>
          <p:nvPr/>
        </p:nvSpPr>
        <p:spPr>
          <a:xfrm>
            <a:off x="9496065" y="3071076"/>
            <a:ext cx="2530039" cy="338554"/>
          </a:xfrm>
          <a:prstGeom prst="rect">
            <a:avLst/>
          </a:prstGeom>
          <a:noFill/>
        </p:spPr>
        <p:txBody>
          <a:bodyPr wrap="square" rtlCol="0">
            <a:spAutoFit/>
          </a:bodyPr>
          <a:lstStyle/>
          <a:p>
            <a:r>
              <a:rPr kumimoji="1" lang="en-US" altLang="ja-JP" sz="1600" b="1" dirty="0">
                <a:solidFill>
                  <a:srgbClr val="6B9EDB"/>
                </a:solidFill>
              </a:rPr>
              <a:t>Local System (Cloud)</a:t>
            </a:r>
            <a:endParaRPr kumimoji="1" lang="ja-JP" altLang="en-US" sz="1600" b="1" dirty="0">
              <a:solidFill>
                <a:srgbClr val="6B9EDB"/>
              </a:solidFill>
            </a:endParaRPr>
          </a:p>
        </p:txBody>
      </p:sp>
      <p:pic>
        <p:nvPicPr>
          <p:cNvPr id="1126" name="Picture 4" descr="サテライトオフィス・Dify(AI開発ツール)導入支援">
            <a:extLst>
              <a:ext uri="{FF2B5EF4-FFF2-40B4-BE49-F238E27FC236}">
                <a16:creationId xmlns:a16="http://schemas.microsoft.com/office/drawing/2014/main" id="{4D7D7CF6-E1F9-04E9-9826-DB946FF3DFDF}"/>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9628" y="1263469"/>
            <a:ext cx="594831" cy="201059"/>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descr="LangChain で社内チャットボット作ってみた">
            <a:extLst>
              <a:ext uri="{FF2B5EF4-FFF2-40B4-BE49-F238E27FC236}">
                <a16:creationId xmlns:a16="http://schemas.microsoft.com/office/drawing/2014/main" id="{E8AC65E3-34A6-18F5-E4C1-B7D309046E1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71202" y="1165388"/>
            <a:ext cx="1129926" cy="400182"/>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3">
            <a:extLst>
              <a:ext uri="{FF2B5EF4-FFF2-40B4-BE49-F238E27FC236}">
                <a16:creationId xmlns:a16="http://schemas.microsoft.com/office/drawing/2014/main" id="{1BF289D5-C342-9C5F-C648-993102EC5EC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18</a:t>
            </a:fld>
            <a:endParaRPr kumimoji="1" lang="ja-JP" altLang="en-US"/>
          </a:p>
        </p:txBody>
      </p:sp>
      <p:sp>
        <p:nvSpPr>
          <p:cNvPr id="3" name="フッター プレースホルダー 3">
            <a:extLst>
              <a:ext uri="{FF2B5EF4-FFF2-40B4-BE49-F238E27FC236}">
                <a16:creationId xmlns:a16="http://schemas.microsoft.com/office/drawing/2014/main" id="{DA16065B-E2AD-1876-F3EB-9DB2E256657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359736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8A5BE8A-5021-34BE-3A4E-D7F74767F8E4}"/>
              </a:ext>
            </a:extLst>
          </p:cNvPr>
          <p:cNvSpPr>
            <a:spLocks noGrp="1"/>
          </p:cNvSpPr>
          <p:nvPr>
            <p:ph type="sldNum" sz="quarter" idx="12"/>
          </p:nvPr>
        </p:nvSpPr>
        <p:spPr/>
        <p:txBody>
          <a:bodyPr/>
          <a:lstStyle/>
          <a:p>
            <a:fld id="{0AF7E18D-A281-EF4E-83EF-D7811667EA6C}" type="slidenum">
              <a:rPr kumimoji="1" lang="ja-JP" altLang="en-US" smtClean="0"/>
              <a:t>19</a:t>
            </a:fld>
            <a:endParaRPr kumimoji="1" lang="ja-JP" altLang="en-US"/>
          </a:p>
        </p:txBody>
      </p:sp>
      <p:sp>
        <p:nvSpPr>
          <p:cNvPr id="21" name="タイトル 20">
            <a:extLst>
              <a:ext uri="{FF2B5EF4-FFF2-40B4-BE49-F238E27FC236}">
                <a16:creationId xmlns:a16="http://schemas.microsoft.com/office/drawing/2014/main" id="{B6D993C7-B95E-0BF2-D417-BEB8E6DD0956}"/>
              </a:ext>
            </a:extLst>
          </p:cNvPr>
          <p:cNvSpPr>
            <a:spLocks noGrp="1"/>
          </p:cNvSpPr>
          <p:nvPr>
            <p:ph type="title"/>
          </p:nvPr>
        </p:nvSpPr>
        <p:spPr/>
        <p:txBody>
          <a:bodyPr>
            <a:normAutofit fontScale="90000"/>
          </a:bodyPr>
          <a:lstStyle/>
          <a:p>
            <a:r>
              <a:rPr lang="ja-JP" altLang="en-US" dirty="0"/>
              <a:t>全体フェーズ</a:t>
            </a:r>
          </a:p>
        </p:txBody>
      </p:sp>
      <p:grpSp>
        <p:nvGrpSpPr>
          <p:cNvPr id="52" name="グループ化 51">
            <a:extLst>
              <a:ext uri="{FF2B5EF4-FFF2-40B4-BE49-F238E27FC236}">
                <a16:creationId xmlns:a16="http://schemas.microsoft.com/office/drawing/2014/main" id="{ED5571BF-C346-6635-B1C4-81BA3FC5E8DF}"/>
              </a:ext>
            </a:extLst>
          </p:cNvPr>
          <p:cNvGrpSpPr/>
          <p:nvPr/>
        </p:nvGrpSpPr>
        <p:grpSpPr>
          <a:xfrm>
            <a:off x="597146" y="880326"/>
            <a:ext cx="10883900" cy="1316336"/>
            <a:chOff x="597146" y="880326"/>
            <a:chExt cx="10883900" cy="1316336"/>
          </a:xfrm>
        </p:grpSpPr>
        <p:sp>
          <p:nvSpPr>
            <p:cNvPr id="2" name="正方形/長方形 1">
              <a:extLst>
                <a:ext uri="{FF2B5EF4-FFF2-40B4-BE49-F238E27FC236}">
                  <a16:creationId xmlns:a16="http://schemas.microsoft.com/office/drawing/2014/main" id="{1A64DF46-8CDF-6293-4469-17DA974CAE2E}"/>
                </a:ext>
              </a:extLst>
            </p:cNvPr>
            <p:cNvSpPr/>
            <p:nvPr/>
          </p:nvSpPr>
          <p:spPr>
            <a:xfrm>
              <a:off x="597146" y="880326"/>
              <a:ext cx="10883900" cy="1316336"/>
            </a:xfrm>
            <a:prstGeom prst="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フェーズ１</a:t>
              </a:r>
              <a:r>
                <a:rPr kumimoji="1" lang="ja-JP" altLang="en-US" sz="1400" b="1" dirty="0">
                  <a:solidFill>
                    <a:schemeClr val="dk1"/>
                  </a:solidFill>
                </a:rPr>
                <a:t>：</a:t>
              </a:r>
              <a:r>
                <a:rPr lang="en-US" altLang="ja-JP" sz="1400" b="1" dirty="0"/>
                <a:t>PoC</a:t>
              </a:r>
              <a:r>
                <a:rPr lang="ja-JP" altLang="en-US" sz="1400" b="1" dirty="0"/>
                <a:t>を実施</a:t>
              </a:r>
              <a:r>
                <a:rPr lang="en-US" altLang="ja-JP" sz="1400" b="1" dirty="0"/>
                <a:t>(</a:t>
              </a:r>
              <a:r>
                <a:rPr lang="ja-JP" altLang="en-US" sz="1400" b="1" dirty="0"/>
                <a:t>アプリ開発</a:t>
              </a:r>
              <a:r>
                <a:rPr lang="en-US" altLang="ja-JP" sz="1400" b="1" dirty="0"/>
                <a:t>)</a:t>
              </a:r>
              <a:endParaRPr kumimoji="1" lang="ja-JP" altLang="en-US" sz="1400" b="1" dirty="0">
                <a:solidFill>
                  <a:schemeClr val="dk1"/>
                </a:solidFill>
              </a:endParaRPr>
            </a:p>
          </p:txBody>
        </p:sp>
        <p:sp>
          <p:nvSpPr>
            <p:cNvPr id="27" name="テキスト ボックス 26">
              <a:extLst>
                <a:ext uri="{FF2B5EF4-FFF2-40B4-BE49-F238E27FC236}">
                  <a16:creationId xmlns:a16="http://schemas.microsoft.com/office/drawing/2014/main" id="{554E9F63-5AD8-8115-C5B3-1151248D0050}"/>
                </a:ext>
              </a:extLst>
            </p:cNvPr>
            <p:cNvSpPr txBox="1"/>
            <p:nvPr/>
          </p:nvSpPr>
          <p:spPr>
            <a:xfrm>
              <a:off x="5947307" y="1148320"/>
              <a:ext cx="5375276" cy="646331"/>
            </a:xfrm>
            <a:prstGeom prst="rect">
              <a:avLst/>
            </a:prstGeom>
            <a:noFill/>
          </p:spPr>
          <p:txBody>
            <a:bodyPr wrap="square" rtlCol="0">
              <a:spAutoFit/>
            </a:bodyPr>
            <a:lstStyle/>
            <a:p>
              <a:r>
                <a:rPr lang="en-US" altLang="ja-JP" sz="1200" dirty="0"/>
                <a:t>PoC</a:t>
              </a:r>
              <a:r>
                <a:rPr lang="ja-JP" altLang="en-US" sz="1200" dirty="0"/>
                <a:t>を実施</a:t>
              </a:r>
              <a:endParaRPr lang="en-US" altLang="ja-JP" sz="1200" dirty="0"/>
            </a:p>
            <a:p>
              <a:r>
                <a:rPr lang="en-US" altLang="ja-JP" sz="1200" dirty="0"/>
                <a:t>AI</a:t>
              </a:r>
              <a:r>
                <a:rPr lang="ja-JP" altLang="en-US" sz="1200" dirty="0"/>
                <a:t>エージェントを活用した業務自動化の基礎的なノウハウを</a:t>
              </a:r>
              <a:endParaRPr lang="en-US" altLang="ja-JP" sz="1200" dirty="0"/>
            </a:p>
            <a:p>
              <a:r>
                <a:rPr lang="ja-JP" altLang="en-US" sz="1200" dirty="0"/>
                <a:t>習得する。これにより、</a:t>
              </a:r>
              <a:r>
                <a:rPr lang="en-US" altLang="ja-JP" sz="1200" dirty="0"/>
                <a:t>AI</a:t>
              </a:r>
              <a:r>
                <a:rPr lang="ja-JP" altLang="en-US" sz="1200" dirty="0"/>
                <a:t>技術の適用可能性と課題を明確化する。</a:t>
              </a:r>
              <a:endParaRPr kumimoji="1" lang="en-US" altLang="ja-JP" sz="1200" dirty="0"/>
            </a:p>
          </p:txBody>
        </p:sp>
        <p:grpSp>
          <p:nvGrpSpPr>
            <p:cNvPr id="19" name="グループ化 18">
              <a:extLst>
                <a:ext uri="{FF2B5EF4-FFF2-40B4-BE49-F238E27FC236}">
                  <a16:creationId xmlns:a16="http://schemas.microsoft.com/office/drawing/2014/main" id="{246165BD-DCB7-A4F7-C4BA-11C8CEEFD49B}"/>
                </a:ext>
              </a:extLst>
            </p:cNvPr>
            <p:cNvGrpSpPr/>
            <p:nvPr/>
          </p:nvGrpSpPr>
          <p:grpSpPr>
            <a:xfrm>
              <a:off x="1715278" y="1174491"/>
              <a:ext cx="2913991" cy="928101"/>
              <a:chOff x="1514940" y="1210141"/>
              <a:chExt cx="4094179" cy="1308219"/>
            </a:xfrm>
          </p:grpSpPr>
          <p:pic>
            <p:nvPicPr>
              <p:cNvPr id="8" name="図 7" descr="アイコン が含まれている画像&#10;&#10;自動的に生成された説明">
                <a:extLst>
                  <a:ext uri="{FF2B5EF4-FFF2-40B4-BE49-F238E27FC236}">
                    <a16:creationId xmlns:a16="http://schemas.microsoft.com/office/drawing/2014/main" id="{350DB583-170D-CEA7-4174-EB6CF0251FB5}"/>
                  </a:ext>
                </a:extLst>
              </p:cNvPr>
              <p:cNvPicPr>
                <a:picLocks noChangeAspect="1"/>
              </p:cNvPicPr>
              <p:nvPr/>
            </p:nvPicPr>
            <p:blipFill>
              <a:blip r:embed="rId2"/>
              <a:stretch>
                <a:fillRect/>
              </a:stretch>
            </p:blipFill>
            <p:spPr>
              <a:xfrm>
                <a:off x="1514940" y="1233488"/>
                <a:ext cx="1281640" cy="1284872"/>
              </a:xfrm>
              <a:prstGeom prst="rect">
                <a:avLst/>
              </a:prstGeom>
            </p:spPr>
          </p:pic>
          <p:sp>
            <p:nvSpPr>
              <p:cNvPr id="9" name="矢印: 右 8">
                <a:extLst>
                  <a:ext uri="{FF2B5EF4-FFF2-40B4-BE49-F238E27FC236}">
                    <a16:creationId xmlns:a16="http://schemas.microsoft.com/office/drawing/2014/main" id="{CE0AD2D0-7903-8186-7417-63E45F0D9D72}"/>
                  </a:ext>
                </a:extLst>
              </p:cNvPr>
              <p:cNvSpPr/>
              <p:nvPr/>
            </p:nvSpPr>
            <p:spPr>
              <a:xfrm>
                <a:off x="3153288" y="1628775"/>
                <a:ext cx="647700" cy="495069"/>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8" name="グループ化 17">
                <a:extLst>
                  <a:ext uri="{FF2B5EF4-FFF2-40B4-BE49-F238E27FC236}">
                    <a16:creationId xmlns:a16="http://schemas.microsoft.com/office/drawing/2014/main" id="{7AE07A8D-86FE-7C9E-6A02-EEA1E67716D3}"/>
                  </a:ext>
                </a:extLst>
              </p:cNvPr>
              <p:cNvGrpSpPr/>
              <p:nvPr/>
            </p:nvGrpSpPr>
            <p:grpSpPr>
              <a:xfrm>
                <a:off x="4157697" y="1210141"/>
                <a:ext cx="1451422" cy="1240157"/>
                <a:chOff x="3997058" y="1070623"/>
                <a:chExt cx="1757323" cy="1608017"/>
              </a:xfrm>
            </p:grpSpPr>
            <p:grpSp>
              <p:nvGrpSpPr>
                <p:cNvPr id="12" name="グループ化 11">
                  <a:extLst>
                    <a:ext uri="{FF2B5EF4-FFF2-40B4-BE49-F238E27FC236}">
                      <a16:creationId xmlns:a16="http://schemas.microsoft.com/office/drawing/2014/main" id="{6F64871E-8527-4C68-3073-B03171C7A2BE}"/>
                    </a:ext>
                  </a:extLst>
                </p:cNvPr>
                <p:cNvGrpSpPr/>
                <p:nvPr/>
              </p:nvGrpSpPr>
              <p:grpSpPr>
                <a:xfrm>
                  <a:off x="4567740" y="1070623"/>
                  <a:ext cx="834353" cy="751179"/>
                  <a:chOff x="4281495" y="1310345"/>
                  <a:chExt cx="1202400" cy="981365"/>
                </a:xfrm>
              </p:grpSpPr>
              <p:pic>
                <p:nvPicPr>
                  <p:cNvPr id="13" name="グラフィックス 12" descr="採鉱用工具 単色塗りつぶし">
                    <a:extLst>
                      <a:ext uri="{FF2B5EF4-FFF2-40B4-BE49-F238E27FC236}">
                        <a16:creationId xmlns:a16="http://schemas.microsoft.com/office/drawing/2014/main" id="{E0584D83-5297-5BEC-F575-BC697C152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0339" y="1921045"/>
                    <a:ext cx="383556" cy="370665"/>
                  </a:xfrm>
                  <a:prstGeom prst="rect">
                    <a:avLst/>
                  </a:prstGeom>
                </p:spPr>
              </p:pic>
              <p:pic>
                <p:nvPicPr>
                  <p:cNvPr id="10" name="図 9" descr="アイコン&#10;&#10;自動的に生成された説明">
                    <a:extLst>
                      <a:ext uri="{FF2B5EF4-FFF2-40B4-BE49-F238E27FC236}">
                        <a16:creationId xmlns:a16="http://schemas.microsoft.com/office/drawing/2014/main" id="{64389D13-5BED-43E7-CFBA-EA86E28F237E}"/>
                      </a:ext>
                    </a:extLst>
                  </p:cNvPr>
                  <p:cNvPicPr>
                    <a:picLocks noChangeAspect="1"/>
                  </p:cNvPicPr>
                  <p:nvPr/>
                </p:nvPicPr>
                <p:blipFill>
                  <a:blip r:embed="rId5"/>
                  <a:srcRect l="24619" t="54203" r="20425"/>
                  <a:stretch/>
                </p:blipFill>
                <p:spPr>
                  <a:xfrm>
                    <a:off x="4281495" y="1310345"/>
                    <a:ext cx="996602" cy="810791"/>
                  </a:xfrm>
                  <a:prstGeom prst="rect">
                    <a:avLst/>
                  </a:prstGeom>
                </p:spPr>
              </p:pic>
            </p:grpSp>
            <p:pic>
              <p:nvPicPr>
                <p:cNvPr id="16" name="図 15" descr="挿絵, 飼い猫 が含まれている画像&#10;&#10;自動的に生成された説明">
                  <a:extLst>
                    <a:ext uri="{FF2B5EF4-FFF2-40B4-BE49-F238E27FC236}">
                      <a16:creationId xmlns:a16="http://schemas.microsoft.com/office/drawing/2014/main" id="{F3374514-1291-095E-CCA9-3F671DCDA922}"/>
                    </a:ext>
                  </a:extLst>
                </p:cNvPr>
                <p:cNvPicPr>
                  <a:picLocks noChangeAspect="1"/>
                </p:cNvPicPr>
                <p:nvPr/>
              </p:nvPicPr>
              <p:blipFill>
                <a:blip r:embed="rId6"/>
                <a:stretch>
                  <a:fillRect/>
                </a:stretch>
              </p:blipFill>
              <p:spPr>
                <a:xfrm>
                  <a:off x="3997058" y="1334506"/>
                  <a:ext cx="1757323" cy="1344134"/>
                </a:xfrm>
                <a:prstGeom prst="rect">
                  <a:avLst/>
                </a:prstGeom>
              </p:spPr>
            </p:pic>
          </p:grpSp>
        </p:grpSp>
      </p:grpSp>
      <p:grpSp>
        <p:nvGrpSpPr>
          <p:cNvPr id="54" name="グループ化 53">
            <a:extLst>
              <a:ext uri="{FF2B5EF4-FFF2-40B4-BE49-F238E27FC236}">
                <a16:creationId xmlns:a16="http://schemas.microsoft.com/office/drawing/2014/main" id="{CF7DD58D-AE67-1416-3F26-8DBBB852BCC8}"/>
              </a:ext>
            </a:extLst>
          </p:cNvPr>
          <p:cNvGrpSpPr/>
          <p:nvPr/>
        </p:nvGrpSpPr>
        <p:grpSpPr>
          <a:xfrm>
            <a:off x="597146" y="3740990"/>
            <a:ext cx="10883900" cy="1316336"/>
            <a:chOff x="597146" y="3703886"/>
            <a:chExt cx="10883900" cy="1316336"/>
          </a:xfrm>
        </p:grpSpPr>
        <p:sp>
          <p:nvSpPr>
            <p:cNvPr id="20" name="正方形/長方形 19">
              <a:extLst>
                <a:ext uri="{FF2B5EF4-FFF2-40B4-BE49-F238E27FC236}">
                  <a16:creationId xmlns:a16="http://schemas.microsoft.com/office/drawing/2014/main" id="{DE2BFB4C-447A-C421-05D7-63B74F13A124}"/>
                </a:ext>
              </a:extLst>
            </p:cNvPr>
            <p:cNvSpPr/>
            <p:nvPr/>
          </p:nvSpPr>
          <p:spPr>
            <a:xfrm>
              <a:off x="597146" y="370388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フェーズ３</a:t>
              </a:r>
              <a:r>
                <a:rPr kumimoji="1" lang="ja-JP" altLang="en-US" sz="1400" b="1" dirty="0">
                  <a:solidFill>
                    <a:schemeClr val="dk1"/>
                  </a:solidFill>
                </a:rPr>
                <a:t>：習得したノウハウを元に他の業務に応用</a:t>
              </a:r>
            </a:p>
          </p:txBody>
        </p:sp>
        <p:sp>
          <p:nvSpPr>
            <p:cNvPr id="25" name="テキスト ボックス 24">
              <a:extLst>
                <a:ext uri="{FF2B5EF4-FFF2-40B4-BE49-F238E27FC236}">
                  <a16:creationId xmlns:a16="http://schemas.microsoft.com/office/drawing/2014/main" id="{4585D9EC-019D-1434-5E87-05B49B00A3BF}"/>
                </a:ext>
              </a:extLst>
            </p:cNvPr>
            <p:cNvSpPr txBox="1"/>
            <p:nvPr/>
          </p:nvSpPr>
          <p:spPr>
            <a:xfrm>
              <a:off x="5947307" y="4034833"/>
              <a:ext cx="5375276" cy="646331"/>
            </a:xfrm>
            <a:prstGeom prst="rect">
              <a:avLst/>
            </a:prstGeom>
            <a:noFill/>
          </p:spPr>
          <p:txBody>
            <a:bodyPr wrap="square" rtlCol="0">
              <a:spAutoFit/>
            </a:bodyPr>
            <a:lstStyle/>
            <a:p>
              <a:r>
                <a:rPr lang="ja-JP" altLang="en-US" sz="1200" dirty="0"/>
                <a:t>フェーズ</a:t>
              </a:r>
              <a:r>
                <a:rPr lang="en-US" altLang="ja-JP" sz="1200" dirty="0"/>
                <a:t>1</a:t>
              </a:r>
              <a:r>
                <a:rPr lang="ja-JP" altLang="en-US" sz="1200" dirty="0"/>
                <a:t>・２で得たノウハウをもとに</a:t>
              </a:r>
              <a:endParaRPr lang="en-US" altLang="ja-JP" sz="1200" dirty="0"/>
            </a:p>
            <a:p>
              <a:r>
                <a:rPr lang="ja-JP" altLang="en-US" sz="1200" dirty="0"/>
                <a:t>他のソフトウェア開発やメンテナンス業務に</a:t>
              </a:r>
              <a:endParaRPr lang="en-US" altLang="ja-JP" sz="1200" dirty="0"/>
            </a:p>
            <a:p>
              <a:r>
                <a:rPr lang="en-US" altLang="ja-JP" sz="1200" dirty="0"/>
                <a:t>AI</a:t>
              </a:r>
              <a:r>
                <a:rPr lang="ja-JP" altLang="en-US" sz="1200" dirty="0"/>
                <a:t>エージェントを応用し、業務全体の効率化を推進する。</a:t>
              </a:r>
              <a:endParaRPr lang="en-US" altLang="ja-JP" sz="1200" dirty="0"/>
            </a:p>
          </p:txBody>
        </p:sp>
        <p:grpSp>
          <p:nvGrpSpPr>
            <p:cNvPr id="32" name="グループ化 31">
              <a:extLst>
                <a:ext uri="{FF2B5EF4-FFF2-40B4-BE49-F238E27FC236}">
                  <a16:creationId xmlns:a16="http://schemas.microsoft.com/office/drawing/2014/main" id="{70AEA524-1F4A-50C1-79A0-6A8BF984E1EA}"/>
                </a:ext>
              </a:extLst>
            </p:cNvPr>
            <p:cNvGrpSpPr/>
            <p:nvPr/>
          </p:nvGrpSpPr>
          <p:grpSpPr>
            <a:xfrm>
              <a:off x="2398548" y="4034833"/>
              <a:ext cx="1674111" cy="857780"/>
              <a:chOff x="2211757" y="3212310"/>
              <a:chExt cx="2530761" cy="1254032"/>
            </a:xfrm>
          </p:grpSpPr>
          <p:pic>
            <p:nvPicPr>
              <p:cNvPr id="34" name="図 33" descr="アイコン&#10;&#10;中程度の精度で自動的に生成された説明">
                <a:extLst>
                  <a:ext uri="{FF2B5EF4-FFF2-40B4-BE49-F238E27FC236}">
                    <a16:creationId xmlns:a16="http://schemas.microsoft.com/office/drawing/2014/main" id="{CD847262-BED0-7272-213A-B016CF60A894}"/>
                  </a:ext>
                </a:extLst>
              </p:cNvPr>
              <p:cNvPicPr>
                <a:picLocks noChangeAspect="1"/>
              </p:cNvPicPr>
              <p:nvPr/>
            </p:nvPicPr>
            <p:blipFill>
              <a:blip r:embed="rId7"/>
              <a:stretch>
                <a:fillRect/>
              </a:stretch>
            </p:blipFill>
            <p:spPr>
              <a:xfrm>
                <a:off x="2211757" y="3363234"/>
                <a:ext cx="1169645" cy="1103108"/>
              </a:xfrm>
              <a:prstGeom prst="rect">
                <a:avLst/>
              </a:prstGeom>
            </p:spPr>
          </p:pic>
          <p:pic>
            <p:nvPicPr>
              <p:cNvPr id="36" name="図 35" descr="ミラー, 手鏡 が含まれている画像&#10;&#10;自動的に生成された説明">
                <a:extLst>
                  <a:ext uri="{FF2B5EF4-FFF2-40B4-BE49-F238E27FC236}">
                    <a16:creationId xmlns:a16="http://schemas.microsoft.com/office/drawing/2014/main" id="{63259C21-E6B6-AB05-367B-D28ED5BBE990}"/>
                  </a:ext>
                </a:extLst>
              </p:cNvPr>
              <p:cNvPicPr>
                <a:picLocks noChangeAspect="1"/>
              </p:cNvPicPr>
              <p:nvPr/>
            </p:nvPicPr>
            <p:blipFill>
              <a:blip r:embed="rId8"/>
              <a:stretch>
                <a:fillRect/>
              </a:stretch>
            </p:blipFill>
            <p:spPr>
              <a:xfrm>
                <a:off x="3614968" y="3212310"/>
                <a:ext cx="1127550" cy="1040511"/>
              </a:xfrm>
              <a:prstGeom prst="rect">
                <a:avLst/>
              </a:prstGeom>
            </p:spPr>
          </p:pic>
          <p:pic>
            <p:nvPicPr>
              <p:cNvPr id="39" name="図 38" descr="グラフィカル ユーザー インターフェイス&#10;&#10;自動的に生成された説明">
                <a:extLst>
                  <a:ext uri="{FF2B5EF4-FFF2-40B4-BE49-F238E27FC236}">
                    <a16:creationId xmlns:a16="http://schemas.microsoft.com/office/drawing/2014/main" id="{7DBE2CE4-E489-7F0F-16B1-FE9D1A039968}"/>
                  </a:ext>
                </a:extLst>
              </p:cNvPr>
              <p:cNvPicPr>
                <a:picLocks noChangeAspect="1"/>
              </p:cNvPicPr>
              <p:nvPr/>
            </p:nvPicPr>
            <p:blipFill>
              <a:blip r:embed="rId9"/>
              <a:stretch>
                <a:fillRect/>
              </a:stretch>
            </p:blipFill>
            <p:spPr>
              <a:xfrm>
                <a:off x="3797160" y="3363234"/>
                <a:ext cx="831878" cy="637571"/>
              </a:xfrm>
              <a:prstGeom prst="rect">
                <a:avLst/>
              </a:prstGeom>
            </p:spPr>
          </p:pic>
        </p:grpSp>
      </p:grpSp>
      <p:grpSp>
        <p:nvGrpSpPr>
          <p:cNvPr id="55" name="グループ化 54">
            <a:extLst>
              <a:ext uri="{FF2B5EF4-FFF2-40B4-BE49-F238E27FC236}">
                <a16:creationId xmlns:a16="http://schemas.microsoft.com/office/drawing/2014/main" id="{9492CC61-0F84-E188-F70D-AAB88A0BA19E}"/>
              </a:ext>
            </a:extLst>
          </p:cNvPr>
          <p:cNvGrpSpPr/>
          <p:nvPr/>
        </p:nvGrpSpPr>
        <p:grpSpPr>
          <a:xfrm>
            <a:off x="597146" y="5171322"/>
            <a:ext cx="10883900" cy="1316336"/>
            <a:chOff x="597146" y="5115665"/>
            <a:chExt cx="10883900" cy="1316336"/>
          </a:xfrm>
        </p:grpSpPr>
        <p:sp>
          <p:nvSpPr>
            <p:cNvPr id="23" name="正方形/長方形 22">
              <a:extLst>
                <a:ext uri="{FF2B5EF4-FFF2-40B4-BE49-F238E27FC236}">
                  <a16:creationId xmlns:a16="http://schemas.microsoft.com/office/drawing/2014/main" id="{4BF0F631-A423-328F-EB22-235E5097C8E5}"/>
                </a:ext>
              </a:extLst>
            </p:cNvPr>
            <p:cNvSpPr/>
            <p:nvPr/>
          </p:nvSpPr>
          <p:spPr>
            <a:xfrm>
              <a:off x="597146" y="5115665"/>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フェーズ４</a:t>
              </a:r>
              <a:r>
                <a:rPr kumimoji="1" lang="ja-JP" altLang="en-US" sz="1400" b="1" dirty="0">
                  <a:solidFill>
                    <a:schemeClr val="dk1"/>
                  </a:solidFill>
                </a:rPr>
                <a:t>：製品化・サービス化</a:t>
              </a:r>
              <a:r>
                <a:rPr kumimoji="1" lang="en-US" altLang="ja-JP" sz="1400" b="1" dirty="0">
                  <a:solidFill>
                    <a:schemeClr val="dk1"/>
                  </a:solidFill>
                </a:rPr>
                <a:t>(</a:t>
              </a:r>
              <a:r>
                <a:rPr kumimoji="1" lang="ja-JP" altLang="en-US" sz="1400" b="1" dirty="0">
                  <a:solidFill>
                    <a:schemeClr val="dk1"/>
                  </a:solidFill>
                </a:rPr>
                <a:t>メンテナンスノウハウの提供</a:t>
              </a:r>
              <a:r>
                <a:rPr kumimoji="1" lang="en-US" altLang="ja-JP" sz="1400" b="1" dirty="0">
                  <a:solidFill>
                    <a:schemeClr val="dk1"/>
                  </a:solidFill>
                </a:rPr>
                <a:t>)</a:t>
              </a:r>
              <a:endParaRPr kumimoji="1" lang="ja-JP" altLang="en-US" sz="1400" b="1" dirty="0">
                <a:solidFill>
                  <a:schemeClr val="dk1"/>
                </a:solidFill>
              </a:endParaRPr>
            </a:p>
          </p:txBody>
        </p:sp>
        <p:sp>
          <p:nvSpPr>
            <p:cNvPr id="28" name="テキスト ボックス 27">
              <a:extLst>
                <a:ext uri="{FF2B5EF4-FFF2-40B4-BE49-F238E27FC236}">
                  <a16:creationId xmlns:a16="http://schemas.microsoft.com/office/drawing/2014/main" id="{11B2B6E0-6955-BD51-DDF4-F19F3E761E52}"/>
                </a:ext>
              </a:extLst>
            </p:cNvPr>
            <p:cNvSpPr txBox="1"/>
            <p:nvPr/>
          </p:nvSpPr>
          <p:spPr>
            <a:xfrm>
              <a:off x="5947307" y="5449982"/>
              <a:ext cx="5375276" cy="646331"/>
            </a:xfrm>
            <a:prstGeom prst="rect">
              <a:avLst/>
            </a:prstGeom>
            <a:noFill/>
          </p:spPr>
          <p:txBody>
            <a:bodyPr wrap="square" rtlCol="0">
              <a:spAutoFit/>
            </a:bodyPr>
            <a:lstStyle/>
            <a:p>
              <a:r>
                <a:rPr lang="en-US" altLang="ja-JP" sz="1200" dirty="0"/>
                <a:t>AI</a:t>
              </a:r>
              <a:r>
                <a:rPr lang="ja-JP" altLang="en-US" sz="1200" dirty="0"/>
                <a:t>エージェントの活用成果を基に、</a:t>
              </a:r>
              <a:endParaRPr lang="en-US" altLang="ja-JP" sz="1200" dirty="0"/>
            </a:p>
            <a:p>
              <a:r>
                <a:rPr lang="ja-JP" altLang="en-US" sz="1200" dirty="0"/>
                <a:t>業務効率化のソリューションを製品化・サービス化する。</a:t>
              </a:r>
              <a:endParaRPr lang="en-US" altLang="ja-JP" sz="1200" dirty="0"/>
            </a:p>
            <a:p>
              <a:r>
                <a:rPr lang="ja-JP" altLang="en-US" sz="1200" dirty="0"/>
                <a:t>さらに、メンテナンス業務に特化したノウハウ提供を行う。</a:t>
              </a:r>
              <a:endParaRPr lang="en-US" altLang="ja-JP" sz="1200" dirty="0"/>
            </a:p>
          </p:txBody>
        </p:sp>
        <p:grpSp>
          <p:nvGrpSpPr>
            <p:cNvPr id="40" name="グループ化 39">
              <a:extLst>
                <a:ext uri="{FF2B5EF4-FFF2-40B4-BE49-F238E27FC236}">
                  <a16:creationId xmlns:a16="http://schemas.microsoft.com/office/drawing/2014/main" id="{FA60382F-136D-377B-F368-95AF553177BC}"/>
                </a:ext>
              </a:extLst>
            </p:cNvPr>
            <p:cNvGrpSpPr/>
            <p:nvPr/>
          </p:nvGrpSpPr>
          <p:grpSpPr>
            <a:xfrm>
              <a:off x="1968455" y="5446763"/>
              <a:ext cx="2534297" cy="858743"/>
              <a:chOff x="1571872" y="5093664"/>
              <a:chExt cx="3701053" cy="1275614"/>
            </a:xfrm>
          </p:grpSpPr>
          <p:pic>
            <p:nvPicPr>
              <p:cNvPr id="41" name="図 40" descr="ロゴ が含まれている画像&#10;&#10;自動的に生成された説明">
                <a:extLst>
                  <a:ext uri="{FF2B5EF4-FFF2-40B4-BE49-F238E27FC236}">
                    <a16:creationId xmlns:a16="http://schemas.microsoft.com/office/drawing/2014/main" id="{EB411323-3E13-0EF6-8CC8-837331DF8FAC}"/>
                  </a:ext>
                </a:extLst>
              </p:cNvPr>
              <p:cNvPicPr>
                <a:picLocks noChangeAspect="1"/>
              </p:cNvPicPr>
              <p:nvPr/>
            </p:nvPicPr>
            <p:blipFill>
              <a:blip r:embed="rId10"/>
              <a:stretch>
                <a:fillRect/>
              </a:stretch>
            </p:blipFill>
            <p:spPr>
              <a:xfrm>
                <a:off x="1571872" y="5093664"/>
                <a:ext cx="1591464" cy="1275614"/>
              </a:xfrm>
              <a:prstGeom prst="rect">
                <a:avLst/>
              </a:prstGeom>
            </p:spPr>
          </p:pic>
          <p:pic>
            <p:nvPicPr>
              <p:cNvPr id="42" name="図 41" descr="挿絵 が含まれている画像&#10;&#10;自動的に生成された説明">
                <a:extLst>
                  <a:ext uri="{FF2B5EF4-FFF2-40B4-BE49-F238E27FC236}">
                    <a16:creationId xmlns:a16="http://schemas.microsoft.com/office/drawing/2014/main" id="{71CAAE3C-E742-4594-E193-B889FA17B2FB}"/>
                  </a:ext>
                </a:extLst>
              </p:cNvPr>
              <p:cNvPicPr>
                <a:picLocks noChangeAspect="1"/>
              </p:cNvPicPr>
              <p:nvPr/>
            </p:nvPicPr>
            <p:blipFill>
              <a:blip r:embed="rId11"/>
              <a:stretch>
                <a:fillRect/>
              </a:stretch>
            </p:blipFill>
            <p:spPr>
              <a:xfrm>
                <a:off x="3704487" y="5093664"/>
                <a:ext cx="1568438" cy="1275614"/>
              </a:xfrm>
              <a:prstGeom prst="rect">
                <a:avLst/>
              </a:prstGeom>
            </p:spPr>
          </p:pic>
        </p:grpSp>
      </p:grpSp>
      <p:grpSp>
        <p:nvGrpSpPr>
          <p:cNvPr id="53" name="グループ化 52">
            <a:extLst>
              <a:ext uri="{FF2B5EF4-FFF2-40B4-BE49-F238E27FC236}">
                <a16:creationId xmlns:a16="http://schemas.microsoft.com/office/drawing/2014/main" id="{A4EAD6A7-B383-AD2D-08D5-575C6323CBA4}"/>
              </a:ext>
            </a:extLst>
          </p:cNvPr>
          <p:cNvGrpSpPr/>
          <p:nvPr/>
        </p:nvGrpSpPr>
        <p:grpSpPr>
          <a:xfrm>
            <a:off x="597146" y="2310658"/>
            <a:ext cx="10883900" cy="1316336"/>
            <a:chOff x="597146" y="2292106"/>
            <a:chExt cx="10883900" cy="1316336"/>
          </a:xfrm>
        </p:grpSpPr>
        <p:sp>
          <p:nvSpPr>
            <p:cNvPr id="17" name="正方形/長方形 16">
              <a:extLst>
                <a:ext uri="{FF2B5EF4-FFF2-40B4-BE49-F238E27FC236}">
                  <a16:creationId xmlns:a16="http://schemas.microsoft.com/office/drawing/2014/main" id="{16CA4EC4-9986-71DD-2941-C12350A1ABA0}"/>
                </a:ext>
              </a:extLst>
            </p:cNvPr>
            <p:cNvSpPr/>
            <p:nvPr/>
          </p:nvSpPr>
          <p:spPr>
            <a:xfrm>
              <a:off x="597146" y="2292106"/>
              <a:ext cx="10883900" cy="1316336"/>
            </a:xfrm>
            <a:prstGeom prst="rect">
              <a:avLst/>
            </a:prstGeom>
            <a:ln w="28575">
              <a:solidFill>
                <a:schemeClr val="tx2"/>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400" b="1" dirty="0"/>
                <a:t>フェーズ２</a:t>
              </a:r>
              <a:r>
                <a:rPr kumimoji="1" lang="ja-JP" altLang="en-US" sz="1400" b="1" dirty="0">
                  <a:solidFill>
                    <a:schemeClr val="dk1"/>
                  </a:solidFill>
                </a:rPr>
                <a:t>：調整</a:t>
              </a:r>
              <a:r>
                <a:rPr kumimoji="1" lang="en-US" altLang="ja-JP" sz="1400" b="1" dirty="0">
                  <a:solidFill>
                    <a:schemeClr val="dk1"/>
                  </a:solidFill>
                </a:rPr>
                <a:t>(</a:t>
              </a:r>
              <a:r>
                <a:rPr kumimoji="1" lang="ja-JP" altLang="en-US" sz="1400" b="1" dirty="0">
                  <a:solidFill>
                    <a:schemeClr val="dk1"/>
                  </a:solidFill>
                </a:rPr>
                <a:t>チューニングフェーズ</a:t>
              </a:r>
              <a:r>
                <a:rPr kumimoji="1" lang="en-US" altLang="ja-JP" sz="1400" b="1" dirty="0">
                  <a:solidFill>
                    <a:schemeClr val="dk1"/>
                  </a:solidFill>
                </a:rPr>
                <a:t>)</a:t>
              </a:r>
              <a:endParaRPr kumimoji="1" lang="ja-JP" altLang="en-US" sz="1400" b="1" dirty="0">
                <a:solidFill>
                  <a:schemeClr val="dk1"/>
                </a:solidFill>
              </a:endParaRPr>
            </a:p>
          </p:txBody>
        </p:sp>
        <p:sp>
          <p:nvSpPr>
            <p:cNvPr id="24" name="テキスト ボックス 23">
              <a:extLst>
                <a:ext uri="{FF2B5EF4-FFF2-40B4-BE49-F238E27FC236}">
                  <a16:creationId xmlns:a16="http://schemas.microsoft.com/office/drawing/2014/main" id="{951B71E4-81BC-ED39-7B35-E5EB86BE622A}"/>
                </a:ext>
              </a:extLst>
            </p:cNvPr>
            <p:cNvSpPr txBox="1"/>
            <p:nvPr/>
          </p:nvSpPr>
          <p:spPr>
            <a:xfrm>
              <a:off x="5947307" y="2723497"/>
              <a:ext cx="5375276" cy="461665"/>
            </a:xfrm>
            <a:prstGeom prst="rect">
              <a:avLst/>
            </a:prstGeom>
            <a:noFill/>
          </p:spPr>
          <p:txBody>
            <a:bodyPr wrap="square" rtlCol="0">
              <a:spAutoFit/>
            </a:bodyPr>
            <a:lstStyle/>
            <a:p>
              <a:r>
                <a:rPr lang="ja-JP" altLang="en-US" sz="1200" dirty="0"/>
                <a:t>フェーズ１で作成した</a:t>
              </a:r>
              <a:r>
                <a:rPr lang="en-US" altLang="ja-JP" sz="1200" dirty="0"/>
                <a:t>AI</a:t>
              </a:r>
              <a:r>
                <a:rPr lang="ja-JP" altLang="en-US" sz="1200" dirty="0"/>
                <a:t>エージェントに対し調整をかける。</a:t>
              </a:r>
              <a:endParaRPr lang="en-US" altLang="ja-JP" sz="1200" dirty="0"/>
            </a:p>
            <a:p>
              <a:r>
                <a:rPr lang="ja-JP" altLang="en-US" sz="1200" dirty="0"/>
                <a:t>より適した回答が生成されるよう調整を行っていく。</a:t>
              </a:r>
              <a:endParaRPr lang="en-US" altLang="ja-JP" sz="1200" dirty="0"/>
            </a:p>
          </p:txBody>
        </p:sp>
        <p:grpSp>
          <p:nvGrpSpPr>
            <p:cNvPr id="48" name="グループ化 47">
              <a:extLst>
                <a:ext uri="{FF2B5EF4-FFF2-40B4-BE49-F238E27FC236}">
                  <a16:creationId xmlns:a16="http://schemas.microsoft.com/office/drawing/2014/main" id="{BE882CC6-075C-FF28-476C-F4716FC8BC95}"/>
                </a:ext>
              </a:extLst>
            </p:cNvPr>
            <p:cNvGrpSpPr/>
            <p:nvPr/>
          </p:nvGrpSpPr>
          <p:grpSpPr>
            <a:xfrm>
              <a:off x="754521" y="2644462"/>
              <a:ext cx="1862285" cy="754545"/>
              <a:chOff x="1709027" y="2630844"/>
              <a:chExt cx="1862285" cy="754545"/>
            </a:xfrm>
          </p:grpSpPr>
          <p:pic>
            <p:nvPicPr>
              <p:cNvPr id="44" name="図 43">
                <a:extLst>
                  <a:ext uri="{FF2B5EF4-FFF2-40B4-BE49-F238E27FC236}">
                    <a16:creationId xmlns:a16="http://schemas.microsoft.com/office/drawing/2014/main" id="{B2E79691-C8FA-6F02-1009-7EF0EB7584A8}"/>
                  </a:ext>
                </a:extLst>
              </p:cNvPr>
              <p:cNvPicPr>
                <a:picLocks noChangeAspect="1"/>
              </p:cNvPicPr>
              <p:nvPr/>
            </p:nvPicPr>
            <p:blipFill>
              <a:blip r:embed="rId12"/>
              <a:stretch>
                <a:fillRect/>
              </a:stretch>
            </p:blipFill>
            <p:spPr>
              <a:xfrm>
                <a:off x="2773236" y="2630844"/>
                <a:ext cx="798076" cy="754545"/>
              </a:xfrm>
              <a:prstGeom prst="rect">
                <a:avLst/>
              </a:prstGeom>
            </p:spPr>
          </p:pic>
          <p:pic>
            <p:nvPicPr>
              <p:cNvPr id="45" name="図 44" descr="アイコン&#10;&#10;自動的に生成された説明">
                <a:extLst>
                  <a:ext uri="{FF2B5EF4-FFF2-40B4-BE49-F238E27FC236}">
                    <a16:creationId xmlns:a16="http://schemas.microsoft.com/office/drawing/2014/main" id="{2FF905EF-AB65-235E-5BC2-C2D499384694}"/>
                  </a:ext>
                </a:extLst>
              </p:cNvPr>
              <p:cNvPicPr>
                <a:picLocks noChangeAspect="1"/>
              </p:cNvPicPr>
              <p:nvPr/>
            </p:nvPicPr>
            <p:blipFill>
              <a:blip r:embed="rId5"/>
              <a:srcRect l="24619" t="54203" r="20425"/>
              <a:stretch/>
            </p:blipFill>
            <p:spPr>
              <a:xfrm>
                <a:off x="1916332" y="2723497"/>
                <a:ext cx="711140" cy="578549"/>
              </a:xfrm>
              <a:prstGeom prst="rect">
                <a:avLst/>
              </a:prstGeom>
            </p:spPr>
          </p:pic>
          <p:pic>
            <p:nvPicPr>
              <p:cNvPr id="47" name="図 46" descr="アイコン&#10;&#10;自動的に生成された説明">
                <a:extLst>
                  <a:ext uri="{FF2B5EF4-FFF2-40B4-BE49-F238E27FC236}">
                    <a16:creationId xmlns:a16="http://schemas.microsoft.com/office/drawing/2014/main" id="{9CBA707C-DAB4-31BE-7363-D3327CAD60C4}"/>
                  </a:ext>
                </a:extLst>
              </p:cNvPr>
              <p:cNvPicPr>
                <a:picLocks noChangeAspect="1"/>
              </p:cNvPicPr>
              <p:nvPr/>
            </p:nvPicPr>
            <p:blipFill>
              <a:blip r:embed="rId13"/>
              <a:srcRect l="57968" t="60176"/>
              <a:stretch/>
            </p:blipFill>
            <p:spPr>
              <a:xfrm>
                <a:off x="1709027" y="2945055"/>
                <a:ext cx="448735" cy="356991"/>
              </a:xfrm>
              <a:prstGeom prst="rect">
                <a:avLst/>
              </a:prstGeom>
            </p:spPr>
          </p:pic>
        </p:grpSp>
        <p:sp>
          <p:nvSpPr>
            <p:cNvPr id="49" name="矢印: 右 48">
              <a:extLst>
                <a:ext uri="{FF2B5EF4-FFF2-40B4-BE49-F238E27FC236}">
                  <a16:creationId xmlns:a16="http://schemas.microsoft.com/office/drawing/2014/main" id="{013E0261-C02A-2FCA-E3DC-34F48C1FEBDF}"/>
                </a:ext>
              </a:extLst>
            </p:cNvPr>
            <p:cNvSpPr/>
            <p:nvPr/>
          </p:nvSpPr>
          <p:spPr>
            <a:xfrm>
              <a:off x="2881142" y="2846123"/>
              <a:ext cx="460994" cy="351221"/>
            </a:xfrm>
            <a:prstGeom prst="rightArrow">
              <a:avLst/>
            </a:prstGeom>
            <a:solidFill>
              <a:srgbClr val="202569"/>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51" name="図 50" descr="挿絵, 部屋 が含まれている画像&#10;&#10;自動的に生成された説明">
              <a:extLst>
                <a:ext uri="{FF2B5EF4-FFF2-40B4-BE49-F238E27FC236}">
                  <a16:creationId xmlns:a16="http://schemas.microsoft.com/office/drawing/2014/main" id="{153A1D57-1B8D-02EC-F42A-80D208DD65C1}"/>
                </a:ext>
              </a:extLst>
            </p:cNvPr>
            <p:cNvPicPr>
              <a:picLocks noChangeAspect="1"/>
            </p:cNvPicPr>
            <p:nvPr/>
          </p:nvPicPr>
          <p:blipFill>
            <a:blip r:embed="rId14"/>
            <a:srcRect l="16665" t="54348" r="21275"/>
            <a:stretch/>
          </p:blipFill>
          <p:spPr>
            <a:xfrm>
              <a:off x="3519480" y="2742834"/>
              <a:ext cx="799823" cy="572830"/>
            </a:xfrm>
            <a:prstGeom prst="rect">
              <a:avLst/>
            </a:prstGeom>
          </p:spPr>
        </p:pic>
      </p:grpSp>
      <p:sp>
        <p:nvSpPr>
          <p:cNvPr id="3" name="フッター プレースホルダー 3">
            <a:extLst>
              <a:ext uri="{FF2B5EF4-FFF2-40B4-BE49-F238E27FC236}">
                <a16:creationId xmlns:a16="http://schemas.microsoft.com/office/drawing/2014/main" id="{80DDB6C7-9C33-9E93-64E4-3B5835BD5C1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215211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F9185-3AC8-679B-B0E0-73E809EE20B0}"/>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CC99C39-9D2D-9392-4620-B04A6537E354}"/>
              </a:ext>
            </a:extLst>
          </p:cNvPr>
          <p:cNvSpPr>
            <a:spLocks noGrp="1"/>
          </p:cNvSpPr>
          <p:nvPr>
            <p:ph type="title"/>
          </p:nvPr>
        </p:nvSpPr>
        <p:spPr/>
        <p:txBody>
          <a:bodyPr>
            <a:normAutofit fontScale="90000"/>
          </a:bodyPr>
          <a:lstStyle/>
          <a:p>
            <a:r>
              <a:rPr lang="ja-JP" altLang="en-US" dirty="0"/>
              <a:t>今回の講義内容</a:t>
            </a:r>
            <a:endParaRPr kumimoji="1" lang="ja-JP" altLang="en-US" dirty="0"/>
          </a:p>
        </p:txBody>
      </p:sp>
      <p:sp>
        <p:nvSpPr>
          <p:cNvPr id="11" name="テキスト ボックス 10">
            <a:extLst>
              <a:ext uri="{FF2B5EF4-FFF2-40B4-BE49-F238E27FC236}">
                <a16:creationId xmlns:a16="http://schemas.microsoft.com/office/drawing/2014/main" id="{FF8C87DC-6ABC-819F-03C0-BD2CDF97C27B}"/>
              </a:ext>
            </a:extLst>
          </p:cNvPr>
          <p:cNvSpPr txBox="1"/>
          <p:nvPr/>
        </p:nvSpPr>
        <p:spPr>
          <a:xfrm>
            <a:off x="345405" y="927300"/>
            <a:ext cx="11270334" cy="3554819"/>
          </a:xfrm>
          <a:prstGeom prst="rect">
            <a:avLst/>
          </a:prstGeom>
          <a:noFill/>
        </p:spPr>
        <p:txBody>
          <a:bodyPr wrap="square" rtlCol="0">
            <a:spAutoFit/>
          </a:bodyPr>
          <a:lstStyle/>
          <a:p>
            <a:pPr>
              <a:lnSpc>
                <a:spcPts val="1800"/>
              </a:lnSpc>
            </a:pPr>
            <a:r>
              <a:rPr kumimoji="1" lang="ja-JP" altLang="en-US" sz="1400" b="1" dirty="0">
                <a:solidFill>
                  <a:srgbClr val="202569"/>
                </a:solidFill>
                <a:highlight>
                  <a:srgbClr val="EDF2F9"/>
                </a:highlight>
              </a:rPr>
              <a:t>今回の講座内容</a:t>
            </a:r>
            <a:endParaRPr kumimoji="1" lang="en-US" altLang="ja-JP" sz="1400" b="1" dirty="0">
              <a:solidFill>
                <a:srgbClr val="202569"/>
              </a:solidFill>
              <a:highlight>
                <a:srgbClr val="EDF2F9"/>
              </a:highlight>
            </a:endParaRPr>
          </a:p>
          <a:p>
            <a:pPr>
              <a:lnSpc>
                <a:spcPts val="1800"/>
              </a:lnSpc>
            </a:pPr>
            <a:r>
              <a:rPr kumimoji="1" lang="en-US" altLang="ja-JP" sz="1400" b="1" dirty="0">
                <a:solidFill>
                  <a:srgbClr val="202569"/>
                </a:solidFill>
              </a:rPr>
              <a:t>1.</a:t>
            </a:r>
            <a:r>
              <a:rPr kumimoji="1" lang="ja-JP" altLang="en-US" sz="1400" b="1" dirty="0">
                <a:solidFill>
                  <a:srgbClr val="202569"/>
                </a:solidFill>
              </a:rPr>
              <a:t>　テストシナリオ作成</a:t>
            </a:r>
            <a:endParaRPr kumimoji="1" lang="en-US" altLang="ja-JP" sz="1400" b="1" dirty="0">
              <a:solidFill>
                <a:srgbClr val="202569"/>
              </a:solidFill>
            </a:endParaRPr>
          </a:p>
          <a:p>
            <a:pPr>
              <a:lnSpc>
                <a:spcPts val="1800"/>
              </a:lnSpc>
            </a:pPr>
            <a:r>
              <a:rPr lang="ja-JP" altLang="en-US" sz="1400" dirty="0">
                <a:solidFill>
                  <a:srgbClr val="202569"/>
                </a:solidFill>
              </a:rPr>
              <a:t>　テストシナリオのレイアウトの確認と作成手順</a:t>
            </a:r>
            <a:endParaRPr lang="en-US" altLang="ja-JP" sz="1400" dirty="0">
              <a:solidFill>
                <a:srgbClr val="202569"/>
              </a:solidFill>
            </a:endParaRPr>
          </a:p>
          <a:p>
            <a:pPr>
              <a:lnSpc>
                <a:spcPts val="1800"/>
              </a:lnSpc>
            </a:pPr>
            <a:r>
              <a:rPr lang="ja-JP" altLang="en-US" sz="1400" dirty="0">
                <a:solidFill>
                  <a:srgbClr val="202569"/>
                </a:solidFill>
              </a:rPr>
              <a:t>　シーケンス図を基に、具体的なユーザーと</a:t>
            </a:r>
            <a:r>
              <a:rPr lang="en-US" altLang="ja-JP" sz="1400" dirty="0">
                <a:solidFill>
                  <a:srgbClr val="202569"/>
                </a:solidFill>
              </a:rPr>
              <a:t>AI</a:t>
            </a:r>
            <a:r>
              <a:rPr lang="ja-JP" altLang="en-US" sz="1400" dirty="0">
                <a:solidFill>
                  <a:srgbClr val="202569"/>
                </a:solidFill>
              </a:rPr>
              <a:t>エージェント間のやりとりを構想</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次回までの宿題</a:t>
            </a:r>
            <a:endParaRPr lang="en-US" altLang="ja-JP" sz="1400" b="1" dirty="0">
              <a:solidFill>
                <a:srgbClr val="202569"/>
              </a:solidFill>
              <a:highlight>
                <a:srgbClr val="EDF2F9"/>
              </a:highlight>
            </a:endParaRPr>
          </a:p>
          <a:p>
            <a:pPr>
              <a:lnSpc>
                <a:spcPts val="1800"/>
              </a:lnSpc>
            </a:pPr>
            <a:r>
              <a:rPr lang="en-US" altLang="ja-JP" sz="1400" b="1" dirty="0">
                <a:solidFill>
                  <a:srgbClr val="202569"/>
                </a:solidFill>
              </a:rPr>
              <a:t>1.</a:t>
            </a:r>
            <a:r>
              <a:rPr lang="ja-JP" altLang="en-US" sz="1400" b="1" dirty="0">
                <a:solidFill>
                  <a:srgbClr val="202569"/>
                </a:solidFill>
              </a:rPr>
              <a:t>　</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lang="ja-JP" altLang="en-US" sz="1400" b="1" dirty="0">
                <a:solidFill>
                  <a:srgbClr val="202569"/>
                </a:solidFill>
                <a:highlight>
                  <a:srgbClr val="EDF2F9"/>
                </a:highlight>
              </a:rPr>
              <a:t>次回の講座内容</a:t>
            </a:r>
            <a:endParaRPr lang="en-US" altLang="ja-JP" sz="1400" b="1" dirty="0">
              <a:solidFill>
                <a:srgbClr val="202569"/>
              </a:solidFill>
              <a:highlight>
                <a:srgbClr val="EDF2F9"/>
              </a:highlight>
            </a:endParaRPr>
          </a:p>
          <a:p>
            <a:pPr>
              <a:lnSpc>
                <a:spcPts val="1800"/>
              </a:lnSpc>
            </a:pPr>
            <a:r>
              <a:rPr lang="ja-JP" altLang="en-US" sz="1400" b="1" dirty="0">
                <a:solidFill>
                  <a:srgbClr val="202569"/>
                </a:solidFill>
              </a:rPr>
              <a:t>　エージェント開発</a:t>
            </a:r>
            <a:endParaRPr lang="en-US" altLang="ja-JP" sz="1400" b="1" dirty="0">
              <a:solidFill>
                <a:srgbClr val="202569"/>
              </a:solidFill>
            </a:endParaRPr>
          </a:p>
          <a:p>
            <a:pPr>
              <a:lnSpc>
                <a:spcPts val="1800"/>
              </a:lnSpc>
            </a:pPr>
            <a:r>
              <a:rPr lang="ja-JP" altLang="en-US" sz="1400" dirty="0">
                <a:solidFill>
                  <a:srgbClr val="202569"/>
                </a:solidFill>
              </a:rPr>
              <a:t>　　</a:t>
            </a: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endParaRPr lang="en-US" altLang="ja-JP" sz="1400" dirty="0">
              <a:solidFill>
                <a:srgbClr val="202569"/>
              </a:solidFill>
            </a:endParaRPr>
          </a:p>
          <a:p>
            <a:pPr>
              <a:lnSpc>
                <a:spcPts val="1800"/>
              </a:lnSpc>
            </a:pPr>
            <a:r>
              <a:rPr kumimoji="1" lang="en-US" altLang="ja-JP" sz="1400" b="1" dirty="0">
                <a:solidFill>
                  <a:srgbClr val="202569"/>
                </a:solidFill>
                <a:highlight>
                  <a:srgbClr val="EDF2F9"/>
                </a:highlight>
              </a:rPr>
              <a:t>Appendix</a:t>
            </a:r>
          </a:p>
          <a:p>
            <a:pPr>
              <a:lnSpc>
                <a:spcPts val="1800"/>
              </a:lnSpc>
            </a:pPr>
            <a:r>
              <a:rPr lang="ja-JP" altLang="en-US" sz="1400" dirty="0">
                <a:solidFill>
                  <a:srgbClr val="202569"/>
                </a:solidFill>
              </a:rPr>
              <a:t>　</a:t>
            </a:r>
            <a:r>
              <a:rPr lang="en-US" altLang="ja-JP" sz="1400" dirty="0">
                <a:solidFill>
                  <a:srgbClr val="202569"/>
                </a:solidFill>
              </a:rPr>
              <a:t>AI</a:t>
            </a:r>
            <a:r>
              <a:rPr lang="ja-JP" altLang="en-US" sz="1400" dirty="0">
                <a:solidFill>
                  <a:srgbClr val="202569"/>
                </a:solidFill>
              </a:rPr>
              <a:t>における参考資料・用語説明</a:t>
            </a:r>
            <a:endParaRPr kumimoji="1" lang="en-US" altLang="ja-JP" sz="1400" dirty="0">
              <a:solidFill>
                <a:srgbClr val="202569"/>
              </a:solidFill>
            </a:endParaRPr>
          </a:p>
        </p:txBody>
      </p:sp>
      <p:sp>
        <p:nvSpPr>
          <p:cNvPr id="2" name="フッター プレースホルダー 3">
            <a:extLst>
              <a:ext uri="{FF2B5EF4-FFF2-40B4-BE49-F238E27FC236}">
                <a16:creationId xmlns:a16="http://schemas.microsoft.com/office/drawing/2014/main" id="{634EC3E8-76F0-62E4-337F-6D3CF8E9F41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3811DEB5-1A7E-A090-050D-097B9A72C595}"/>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a:t>
            </a:fld>
            <a:endParaRPr kumimoji="1" lang="ja-JP" altLang="en-US"/>
          </a:p>
        </p:txBody>
      </p:sp>
      <p:sp>
        <p:nvSpPr>
          <p:cNvPr id="7" name="正方形/長方形 6">
            <a:extLst>
              <a:ext uri="{FF2B5EF4-FFF2-40B4-BE49-F238E27FC236}">
                <a16:creationId xmlns:a16="http://schemas.microsoft.com/office/drawing/2014/main" id="{91A638C4-3638-4237-6A03-6500F91751F1}"/>
              </a:ext>
            </a:extLst>
          </p:cNvPr>
          <p:cNvSpPr/>
          <p:nvPr/>
        </p:nvSpPr>
        <p:spPr>
          <a:xfrm>
            <a:off x="695799" y="3234504"/>
            <a:ext cx="5982907" cy="388991"/>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 name="吹き出し: 線 8">
            <a:extLst>
              <a:ext uri="{FF2B5EF4-FFF2-40B4-BE49-F238E27FC236}">
                <a16:creationId xmlns:a16="http://schemas.microsoft.com/office/drawing/2014/main" id="{45AF594C-A122-A701-7B96-BCF5490118A9}"/>
              </a:ext>
            </a:extLst>
          </p:cNvPr>
          <p:cNvSpPr/>
          <p:nvPr/>
        </p:nvSpPr>
        <p:spPr>
          <a:xfrm>
            <a:off x="6944647" y="2865031"/>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項目調整？</a:t>
            </a:r>
          </a:p>
        </p:txBody>
      </p:sp>
      <p:sp>
        <p:nvSpPr>
          <p:cNvPr id="3" name="正方形/長方形 2">
            <a:extLst>
              <a:ext uri="{FF2B5EF4-FFF2-40B4-BE49-F238E27FC236}">
                <a16:creationId xmlns:a16="http://schemas.microsoft.com/office/drawing/2014/main" id="{D79CFE9E-03E3-DBBD-319A-18EA5E7DA638}"/>
              </a:ext>
            </a:extLst>
          </p:cNvPr>
          <p:cNvSpPr/>
          <p:nvPr/>
        </p:nvSpPr>
        <p:spPr>
          <a:xfrm>
            <a:off x="695798" y="2315718"/>
            <a:ext cx="5982907" cy="388991"/>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5" name="吹き出し: 線 4">
            <a:extLst>
              <a:ext uri="{FF2B5EF4-FFF2-40B4-BE49-F238E27FC236}">
                <a16:creationId xmlns:a16="http://schemas.microsoft.com/office/drawing/2014/main" id="{ADE4FAB6-A007-4D24-D5E7-435E339B1C33}"/>
              </a:ext>
            </a:extLst>
          </p:cNvPr>
          <p:cNvSpPr/>
          <p:nvPr/>
        </p:nvSpPr>
        <p:spPr>
          <a:xfrm>
            <a:off x="7123941" y="2049243"/>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項目調整？</a:t>
            </a:r>
          </a:p>
        </p:txBody>
      </p:sp>
    </p:spTree>
    <p:extLst>
      <p:ext uri="{BB962C8B-B14F-4D97-AF65-F5344CB8AC3E}">
        <p14:creationId xmlns:p14="http://schemas.microsoft.com/office/powerpoint/2010/main" val="3393633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870-384B-BFCD-E9FD-9C15DE876A9C}"/>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708B7DD-18F5-93C6-3BF2-0745DE23622C}"/>
              </a:ext>
            </a:extLst>
          </p:cNvPr>
          <p:cNvSpPr>
            <a:spLocks noGrp="1"/>
          </p:cNvSpPr>
          <p:nvPr>
            <p:ph type="ctrTitle"/>
          </p:nvPr>
        </p:nvSpPr>
        <p:spPr/>
        <p:txBody>
          <a:bodyPr>
            <a:normAutofit/>
          </a:bodyPr>
          <a:lstStyle/>
          <a:p>
            <a:r>
              <a:rPr kumimoji="1" lang="en-US" altLang="ja-JP" dirty="0"/>
              <a:t>Appendix</a:t>
            </a:r>
            <a:r>
              <a:rPr kumimoji="1" lang="ja-JP" altLang="en-US" dirty="0"/>
              <a:t>：今回の講座でのターゲット業務</a:t>
            </a:r>
            <a:r>
              <a:rPr kumimoji="1" lang="en-US" altLang="ja-JP" dirty="0"/>
              <a:t>(</a:t>
            </a:r>
            <a:r>
              <a:rPr kumimoji="1" lang="ja-JP" altLang="en-US" dirty="0"/>
              <a:t>窓口業務</a:t>
            </a:r>
            <a:r>
              <a:rPr kumimoji="1" lang="en-US" altLang="ja-JP" dirty="0"/>
              <a:t>)</a:t>
            </a:r>
            <a:endParaRPr kumimoji="1" lang="ja-JP" altLang="en-US" dirty="0"/>
          </a:p>
        </p:txBody>
      </p:sp>
      <p:sp>
        <p:nvSpPr>
          <p:cNvPr id="2" name="フッター プレースホルダー 3">
            <a:extLst>
              <a:ext uri="{FF2B5EF4-FFF2-40B4-BE49-F238E27FC236}">
                <a16:creationId xmlns:a16="http://schemas.microsoft.com/office/drawing/2014/main" id="{0AF2E45D-164E-3B52-58C9-A875D91E7AA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BB5F2430-F85F-926E-D6F6-09CFF66BAA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20</a:t>
            </a:fld>
            <a:endParaRPr kumimoji="1" lang="ja-JP" altLang="en-US"/>
          </a:p>
        </p:txBody>
      </p:sp>
    </p:spTree>
    <p:extLst>
      <p:ext uri="{BB962C8B-B14F-4D97-AF65-F5344CB8AC3E}">
        <p14:creationId xmlns:p14="http://schemas.microsoft.com/office/powerpoint/2010/main" val="243812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8A3A-95F6-727C-75B0-2F4269E903AA}"/>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B9D40D52-9229-ED4C-F3C8-8BEF522CB32B}"/>
              </a:ext>
            </a:extLst>
          </p:cNvPr>
          <p:cNvSpPr>
            <a:spLocks noGrp="1"/>
          </p:cNvSpPr>
          <p:nvPr>
            <p:ph type="title"/>
          </p:nvPr>
        </p:nvSpPr>
        <p:spPr/>
        <p:txBody>
          <a:bodyPr>
            <a:normAutofit fontScale="90000"/>
          </a:bodyPr>
          <a:lstStyle/>
          <a:p>
            <a:r>
              <a:rPr kumimoji="1" lang="ja-JP" altLang="en-US" dirty="0"/>
              <a:t>確認状況</a:t>
            </a:r>
          </a:p>
        </p:txBody>
      </p:sp>
      <p:pic>
        <p:nvPicPr>
          <p:cNvPr id="16" name="図 15">
            <a:extLst>
              <a:ext uri="{FF2B5EF4-FFF2-40B4-BE49-F238E27FC236}">
                <a16:creationId xmlns:a16="http://schemas.microsoft.com/office/drawing/2014/main" id="{44A3ABB6-3A3F-243E-7DC6-E912D5013D86}"/>
              </a:ext>
            </a:extLst>
          </p:cNvPr>
          <p:cNvPicPr>
            <a:picLocks noChangeAspect="1"/>
          </p:cNvPicPr>
          <p:nvPr/>
        </p:nvPicPr>
        <p:blipFill>
          <a:blip r:embed="rId3"/>
          <a:stretch>
            <a:fillRect/>
          </a:stretch>
        </p:blipFill>
        <p:spPr>
          <a:xfrm>
            <a:off x="345403" y="908049"/>
            <a:ext cx="7834399" cy="4084201"/>
          </a:xfrm>
          <a:prstGeom prst="rect">
            <a:avLst/>
          </a:prstGeom>
        </p:spPr>
      </p:pic>
      <p:pic>
        <p:nvPicPr>
          <p:cNvPr id="18" name="図 17">
            <a:extLst>
              <a:ext uri="{FF2B5EF4-FFF2-40B4-BE49-F238E27FC236}">
                <a16:creationId xmlns:a16="http://schemas.microsoft.com/office/drawing/2014/main" id="{9BAFCAF1-B51E-2FC8-423E-ABA8B26FC9D7}"/>
              </a:ext>
            </a:extLst>
          </p:cNvPr>
          <p:cNvPicPr>
            <a:picLocks noChangeAspect="1"/>
          </p:cNvPicPr>
          <p:nvPr/>
        </p:nvPicPr>
        <p:blipFill>
          <a:blip r:embed="rId4"/>
          <a:srcRect l="503"/>
          <a:stretch/>
        </p:blipFill>
        <p:spPr>
          <a:xfrm>
            <a:off x="4139437" y="2114679"/>
            <a:ext cx="7707160" cy="4084201"/>
          </a:xfrm>
          <a:prstGeom prst="rect">
            <a:avLst/>
          </a:prstGeom>
        </p:spPr>
      </p:pic>
      <p:sp>
        <p:nvSpPr>
          <p:cNvPr id="11" name="テキスト ボックス 10">
            <a:extLst>
              <a:ext uri="{FF2B5EF4-FFF2-40B4-BE49-F238E27FC236}">
                <a16:creationId xmlns:a16="http://schemas.microsoft.com/office/drawing/2014/main" id="{D7BBCEFC-6BBE-9EE8-2A99-69E1574A7FC3}"/>
              </a:ext>
            </a:extLst>
          </p:cNvPr>
          <p:cNvSpPr txBox="1"/>
          <p:nvPr/>
        </p:nvSpPr>
        <p:spPr>
          <a:xfrm>
            <a:off x="334963" y="5322880"/>
            <a:ext cx="5761037" cy="987653"/>
          </a:xfrm>
          <a:prstGeom prst="rect">
            <a:avLst/>
          </a:prstGeom>
          <a:solidFill>
            <a:schemeClr val="accent3">
              <a:lumMod val="20000"/>
              <a:lumOff val="80000"/>
            </a:schemeClr>
          </a:solidFill>
          <a:ln>
            <a:solidFill>
              <a:schemeClr val="accent3"/>
            </a:solidFill>
          </a:ln>
        </p:spPr>
        <p:txBody>
          <a:bodyPr wrap="square">
            <a:noAutofit/>
          </a:bodyPr>
          <a:lstStyle/>
          <a:p>
            <a:r>
              <a:rPr lang="ja-JP" altLang="en-US" sz="1100" dirty="0"/>
              <a:t>弊社側で新しく環境を作成し、確認をした。</a:t>
            </a:r>
            <a:endParaRPr lang="en-US" altLang="ja-JP" sz="1100" dirty="0"/>
          </a:p>
          <a:p>
            <a:r>
              <a:rPr lang="en-US" altLang="ja-JP" sz="1100" dirty="0"/>
              <a:t>RAG</a:t>
            </a:r>
            <a:r>
              <a:rPr lang="ja-JP" altLang="en-US" sz="1100" dirty="0"/>
              <a:t>を通して</a:t>
            </a:r>
            <a:r>
              <a:rPr lang="en-US" altLang="ja-JP" sz="1100" dirty="0"/>
              <a:t>OpenAI</a:t>
            </a:r>
            <a:r>
              <a:rPr lang="ja-JP" altLang="en-US" sz="1100" dirty="0"/>
              <a:t>の</a:t>
            </a:r>
            <a:r>
              <a:rPr lang="en-US" altLang="ja-JP" sz="1100" dirty="0"/>
              <a:t>API</a:t>
            </a:r>
            <a:r>
              <a:rPr lang="ja-JP" altLang="en-US" sz="1100" dirty="0"/>
              <a:t>を経由して</a:t>
            </a:r>
            <a:r>
              <a:rPr lang="en-US" altLang="ja-JP" sz="1100" dirty="0"/>
              <a:t>ChatGPT4o</a:t>
            </a:r>
            <a:r>
              <a:rPr lang="ja-JP" altLang="en-US" sz="1100" dirty="0"/>
              <a:t>を使っている形となっていた。</a:t>
            </a:r>
            <a:endParaRPr lang="en-US" altLang="ja-JP" sz="1100" dirty="0"/>
          </a:p>
          <a:p>
            <a:r>
              <a:rPr lang="ja-JP" altLang="en-US" sz="1100" dirty="0"/>
              <a:t>実際に行う場合は、エージェントを立てて知識参照に</a:t>
            </a:r>
            <a:r>
              <a:rPr lang="en-US" altLang="ja-JP" sz="1100" dirty="0"/>
              <a:t>RAG</a:t>
            </a:r>
            <a:r>
              <a:rPr lang="ja-JP" altLang="en-US" sz="1100" dirty="0"/>
              <a:t>を使う、</a:t>
            </a:r>
            <a:endParaRPr lang="en-US" altLang="ja-JP" sz="1100" dirty="0"/>
          </a:p>
          <a:p>
            <a:r>
              <a:rPr lang="ja-JP" altLang="en-US" sz="1100" dirty="0"/>
              <a:t>回答が不十分な場合は何らかのエスカレーションを行う形がよいかもしれない。</a:t>
            </a:r>
            <a:endParaRPr lang="en-US" altLang="ja-JP" sz="1100" dirty="0"/>
          </a:p>
          <a:p>
            <a:r>
              <a:rPr lang="ja-JP" altLang="en-US" sz="1100" dirty="0"/>
              <a:t>アプリケーションの確認はできているが、質問については後でさせていただけたらです。</a:t>
            </a:r>
          </a:p>
        </p:txBody>
      </p:sp>
      <p:sp>
        <p:nvSpPr>
          <p:cNvPr id="2" name="フッター プレースホルダー 3">
            <a:extLst>
              <a:ext uri="{FF2B5EF4-FFF2-40B4-BE49-F238E27FC236}">
                <a16:creationId xmlns:a16="http://schemas.microsoft.com/office/drawing/2014/main" id="{AF33EACC-A732-2752-996A-2D3AC66E0BE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AFA2763-1D52-3C81-EAE7-D905964E18A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21</a:t>
            </a:fld>
            <a:endParaRPr kumimoji="1" lang="ja-JP" altLang="en-US"/>
          </a:p>
        </p:txBody>
      </p:sp>
    </p:spTree>
    <p:extLst>
      <p:ext uri="{BB962C8B-B14F-4D97-AF65-F5344CB8AC3E}">
        <p14:creationId xmlns:p14="http://schemas.microsoft.com/office/powerpoint/2010/main" val="159833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7475-B91B-926C-BF2E-7FA35A169BD2}"/>
            </a:ext>
          </a:extLst>
        </p:cNvPr>
        <p:cNvGrpSpPr/>
        <p:nvPr/>
      </p:nvGrpSpPr>
      <p:grpSpPr>
        <a:xfrm>
          <a:off x="0" y="0"/>
          <a:ext cx="0" cy="0"/>
          <a:chOff x="0" y="0"/>
          <a:chExt cx="0" cy="0"/>
        </a:xfrm>
      </p:grpSpPr>
      <p:pic>
        <p:nvPicPr>
          <p:cNvPr id="19" name="図 18">
            <a:extLst>
              <a:ext uri="{FF2B5EF4-FFF2-40B4-BE49-F238E27FC236}">
                <a16:creationId xmlns:a16="http://schemas.microsoft.com/office/drawing/2014/main" id="{48869C90-500B-2C5B-3C7E-D8F193E6EC1E}"/>
              </a:ext>
            </a:extLst>
          </p:cNvPr>
          <p:cNvPicPr>
            <a:picLocks noChangeAspect="1"/>
          </p:cNvPicPr>
          <p:nvPr/>
        </p:nvPicPr>
        <p:blipFill>
          <a:blip r:embed="rId3"/>
          <a:srcRect l="503"/>
          <a:stretch/>
        </p:blipFill>
        <p:spPr>
          <a:xfrm>
            <a:off x="480309" y="908050"/>
            <a:ext cx="9576504" cy="5074809"/>
          </a:xfrm>
          <a:prstGeom prst="rect">
            <a:avLst/>
          </a:prstGeom>
        </p:spPr>
      </p:pic>
      <p:sp>
        <p:nvSpPr>
          <p:cNvPr id="13" name="タイトル 12">
            <a:extLst>
              <a:ext uri="{FF2B5EF4-FFF2-40B4-BE49-F238E27FC236}">
                <a16:creationId xmlns:a16="http://schemas.microsoft.com/office/drawing/2014/main" id="{DAF89A47-D8E6-EE39-9367-CF7A39B2B248}"/>
              </a:ext>
            </a:extLst>
          </p:cNvPr>
          <p:cNvSpPr>
            <a:spLocks noGrp="1"/>
          </p:cNvSpPr>
          <p:nvPr>
            <p:ph type="title"/>
          </p:nvPr>
        </p:nvSpPr>
        <p:spPr/>
        <p:txBody>
          <a:bodyPr>
            <a:normAutofit fontScale="90000"/>
          </a:bodyPr>
          <a:lstStyle/>
          <a:p>
            <a:r>
              <a:rPr kumimoji="1" lang="ja-JP" altLang="en-US" dirty="0"/>
              <a:t>受領資料</a:t>
            </a:r>
          </a:p>
        </p:txBody>
      </p:sp>
      <p:sp>
        <p:nvSpPr>
          <p:cNvPr id="7" name="テキスト ボックス 6">
            <a:extLst>
              <a:ext uri="{FF2B5EF4-FFF2-40B4-BE49-F238E27FC236}">
                <a16:creationId xmlns:a16="http://schemas.microsoft.com/office/drawing/2014/main" id="{9B2A5E7F-4E61-CAB4-B4F4-A72394CD35A0}"/>
              </a:ext>
            </a:extLst>
          </p:cNvPr>
          <p:cNvSpPr txBox="1"/>
          <p:nvPr/>
        </p:nvSpPr>
        <p:spPr>
          <a:xfrm>
            <a:off x="480309" y="3345989"/>
            <a:ext cx="5200649" cy="3104605"/>
          </a:xfrm>
          <a:prstGeom prst="rect">
            <a:avLst/>
          </a:prstGeom>
          <a:solidFill>
            <a:schemeClr val="bg1"/>
          </a:solidFill>
          <a:ln>
            <a:solidFill>
              <a:schemeClr val="tx2"/>
            </a:solidFill>
          </a:ln>
        </p:spPr>
        <p:txBody>
          <a:bodyPr wrap="square">
            <a:noAutofit/>
          </a:bodyPr>
          <a:lstStyle/>
          <a:p>
            <a:r>
              <a:rPr lang="en-US" altLang="ja-JP" sz="1100" b="1" dirty="0" err="1">
                <a:solidFill>
                  <a:schemeClr val="tx2"/>
                </a:solidFill>
              </a:rPr>
              <a:t>llm-pronpt</a:t>
            </a:r>
            <a:endParaRPr lang="en-US" altLang="ja-JP" sz="1100" b="1" dirty="0">
              <a:solidFill>
                <a:schemeClr val="tx2"/>
              </a:solidFill>
            </a:endParaRPr>
          </a:p>
          <a:p>
            <a:endParaRPr lang="en-US" altLang="ja-JP" sz="1100" dirty="0"/>
          </a:p>
          <a:p>
            <a:r>
              <a:rPr lang="en-US" altLang="ja-JP" sz="1100" dirty="0"/>
              <a:t>Use the following context as your learned knowledge, inside &lt;context&gt;&lt;/context&gt; XML tags.</a:t>
            </a:r>
          </a:p>
          <a:p>
            <a:r>
              <a:rPr lang="en-US" altLang="ja-JP" sz="1100" dirty="0"/>
              <a:t>&lt;context&gt;{{#context#}}&lt;/context&gt;When answering the user:- If you don't know, just say that you don't know and inform the user that the information is not available at the moment and suggest contacting the person in charge for further assistance. </a:t>
            </a:r>
            <a:r>
              <a:rPr lang="ja-JP" altLang="en-US" sz="1100" dirty="0"/>
              <a:t>（</a:t>
            </a:r>
            <a:r>
              <a:rPr lang="en-US" altLang="ja-JP" sz="1100" dirty="0"/>
              <a:t>Always include the contact details in the following format after your answer:</a:t>
            </a:r>
          </a:p>
          <a:p>
            <a:r>
              <a:rPr lang="en-US" altLang="ja-JP" sz="1100" dirty="0"/>
              <a:t> 'Person in charge : Toshifumi Yagi (</a:t>
            </a:r>
            <a:r>
              <a:rPr lang="ja-JP" altLang="en-US" sz="1100" dirty="0"/>
              <a:t>八木 利文</a:t>
            </a:r>
            <a:r>
              <a:rPr lang="en-US" altLang="ja-JP" sz="1100" dirty="0"/>
              <a:t>) / Email : tyagi@inv-mgt.com'</a:t>
            </a:r>
            <a:r>
              <a:rPr lang="ja-JP" altLang="en-US" sz="1100" dirty="0"/>
              <a:t>）</a:t>
            </a:r>
            <a:r>
              <a:rPr lang="en-US" altLang="ja-JP" sz="1100" dirty="0"/>
              <a:t>, and search for related information in general</a:t>
            </a:r>
          </a:p>
          <a:p>
            <a:pPr marL="171450" indent="-171450">
              <a:buFontTx/>
              <a:buChar char="-"/>
            </a:pPr>
            <a:r>
              <a:rPr lang="en-US" altLang="ja-JP" sz="1100" dirty="0"/>
              <a:t>If you are not sure, ask for clarification.</a:t>
            </a:r>
          </a:p>
          <a:p>
            <a:pPr marL="171450" indent="-171450">
              <a:buFontTx/>
              <a:buChar char="-"/>
            </a:pPr>
            <a:r>
              <a:rPr lang="en-US" altLang="ja-JP" sz="1100" dirty="0"/>
              <a:t>Respond in the language of the user's question.</a:t>
            </a:r>
          </a:p>
          <a:p>
            <a:pPr marL="171450" indent="-171450">
              <a:buFontTx/>
              <a:buChar char="-"/>
            </a:pPr>
            <a:r>
              <a:rPr lang="en-US" altLang="ja-JP" sz="1100" dirty="0"/>
              <a:t>For system components (e.g., screen names, button names, attribute information) mentioned in your learned knowledge, use the original language or word(s) exactly as it appears in the source.</a:t>
            </a:r>
          </a:p>
          <a:p>
            <a:r>
              <a:rPr lang="en-US" altLang="ja-JP" sz="1100" dirty="0"/>
              <a:t>Avoid mentioning that the information was obtained from the context.</a:t>
            </a:r>
            <a:endParaRPr lang="ja-JP" altLang="en-US" sz="1100" dirty="0"/>
          </a:p>
        </p:txBody>
      </p:sp>
      <p:sp>
        <p:nvSpPr>
          <p:cNvPr id="8" name="テキスト ボックス 7">
            <a:extLst>
              <a:ext uri="{FF2B5EF4-FFF2-40B4-BE49-F238E27FC236}">
                <a16:creationId xmlns:a16="http://schemas.microsoft.com/office/drawing/2014/main" id="{BD55AF8E-F35F-20FB-35F3-B22E62EC6BA6}"/>
              </a:ext>
            </a:extLst>
          </p:cNvPr>
          <p:cNvSpPr txBox="1"/>
          <p:nvPr/>
        </p:nvSpPr>
        <p:spPr>
          <a:xfrm>
            <a:off x="5781545" y="3345989"/>
            <a:ext cx="4536503" cy="3104604"/>
          </a:xfrm>
          <a:prstGeom prst="rect">
            <a:avLst/>
          </a:prstGeom>
          <a:solidFill>
            <a:schemeClr val="bg1"/>
          </a:solidFill>
          <a:ln>
            <a:solidFill>
              <a:schemeClr val="tx2"/>
            </a:solidFill>
          </a:ln>
        </p:spPr>
        <p:txBody>
          <a:bodyPr wrap="square">
            <a:noAutofit/>
          </a:bodyPr>
          <a:lstStyle/>
          <a:p>
            <a:r>
              <a:rPr lang="en-US" altLang="ja-JP" sz="1100" dirty="0"/>
              <a:t>&lt;context&gt;&lt;/context&gt; XML </a:t>
            </a:r>
            <a:r>
              <a:rPr lang="ja-JP" altLang="en-US" sz="1100" dirty="0"/>
              <a:t>タグ内で、学習した知識として次のコンテキストを使用します。</a:t>
            </a:r>
          </a:p>
          <a:p>
            <a:r>
              <a:rPr lang="en-US" altLang="ja-JP" sz="1100" dirty="0"/>
              <a:t>&lt;context&gt;{{#context#}}&lt;/context&gt;</a:t>
            </a:r>
            <a:r>
              <a:rPr lang="ja-JP" altLang="en-US" sz="1100" dirty="0"/>
              <a:t>ユーザーに答えるとき</a:t>
            </a:r>
            <a:r>
              <a:rPr lang="en-US" altLang="ja-JP" sz="1100" dirty="0"/>
              <a:t>: - </a:t>
            </a:r>
            <a:r>
              <a:rPr lang="ja-JP" altLang="en-US" sz="1100" dirty="0"/>
              <a:t>分からない場合は、分からないとだけ言って、現時点では情報が入手できないことをユーザーに伝え、提案します。さらに支援が必要な場合は担当者に連絡してください。 （回答後は、必ず次の形式で連絡先の詳細を記載してください。</a:t>
            </a:r>
          </a:p>
          <a:p>
            <a:r>
              <a:rPr lang="ja-JP" altLang="en-US" sz="1100" dirty="0"/>
              <a:t> 「担当者：八木利文 </a:t>
            </a:r>
            <a:r>
              <a:rPr lang="en-US" altLang="ja-JP" sz="1100" dirty="0"/>
              <a:t>/ Email</a:t>
            </a:r>
            <a:r>
              <a:rPr lang="ja-JP" altLang="en-US" sz="1100" dirty="0"/>
              <a:t>：</a:t>
            </a:r>
            <a:r>
              <a:rPr lang="en-US" altLang="ja-JP" sz="1100" dirty="0"/>
              <a:t>tyagi@inv-mgt.com</a:t>
            </a:r>
            <a:r>
              <a:rPr lang="ja-JP" altLang="en-US" sz="1100" dirty="0"/>
              <a:t>」）、関連情報全般を検索</a:t>
            </a:r>
          </a:p>
          <a:p>
            <a:r>
              <a:rPr lang="ja-JP" altLang="en-US" sz="1100" dirty="0"/>
              <a:t>不明な場合は、説明を求めてください。</a:t>
            </a:r>
          </a:p>
          <a:p>
            <a:r>
              <a:rPr lang="ja-JP" altLang="en-US" sz="1100" dirty="0"/>
              <a:t>ユーザーの質問の言語で応答します。</a:t>
            </a:r>
          </a:p>
          <a:p>
            <a:r>
              <a:rPr lang="ja-JP" altLang="en-US" sz="1100" dirty="0"/>
              <a:t>学んだ知識に記載されているシステムコンポーネント </a:t>
            </a:r>
            <a:r>
              <a:rPr lang="en-US" altLang="ja-JP" sz="1100" dirty="0"/>
              <a:t>(</a:t>
            </a:r>
            <a:r>
              <a:rPr lang="ja-JP" altLang="en-US" sz="1100" dirty="0"/>
              <a:t>画面名、ボタン名、属性情報など</a:t>
            </a:r>
            <a:r>
              <a:rPr lang="en-US" altLang="ja-JP" sz="1100" dirty="0"/>
              <a:t>) </a:t>
            </a:r>
            <a:r>
              <a:rPr lang="ja-JP" altLang="en-US" sz="1100" dirty="0"/>
              <a:t>については、ソースに表示されている元の言語または単語を正確に使用してください。</a:t>
            </a:r>
          </a:p>
          <a:p>
            <a:r>
              <a:rPr lang="ja-JP" altLang="en-US" sz="1100" dirty="0"/>
              <a:t>情報がコンテキストから取得されたものであるという言及は避けてください</a:t>
            </a:r>
          </a:p>
        </p:txBody>
      </p:sp>
      <p:sp>
        <p:nvSpPr>
          <p:cNvPr id="2" name="フッター プレースホルダー 3">
            <a:extLst>
              <a:ext uri="{FF2B5EF4-FFF2-40B4-BE49-F238E27FC236}">
                <a16:creationId xmlns:a16="http://schemas.microsoft.com/office/drawing/2014/main" id="{ADDFB683-B5DD-BCF1-5800-DA28BBBA86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249B948D-FE0D-D614-5208-E836394A2F59}"/>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22</a:t>
            </a:fld>
            <a:endParaRPr kumimoji="1" lang="ja-JP" altLang="en-US"/>
          </a:p>
        </p:txBody>
      </p:sp>
    </p:spTree>
    <p:extLst>
      <p:ext uri="{BB962C8B-B14F-4D97-AF65-F5344CB8AC3E}">
        <p14:creationId xmlns:p14="http://schemas.microsoft.com/office/powerpoint/2010/main" val="576013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87A8-2A48-93DD-AD5C-250BD41CD587}"/>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F2C75D1E-2596-C1A2-0F47-AE5DC0DF844D}"/>
              </a:ext>
            </a:extLst>
          </p:cNvPr>
          <p:cNvSpPr>
            <a:spLocks noGrp="1"/>
          </p:cNvSpPr>
          <p:nvPr>
            <p:ph type="title"/>
          </p:nvPr>
        </p:nvSpPr>
        <p:spPr/>
        <p:txBody>
          <a:bodyPr>
            <a:normAutofit fontScale="90000"/>
          </a:bodyPr>
          <a:lstStyle/>
          <a:p>
            <a:r>
              <a:rPr kumimoji="1" lang="ja-JP" altLang="en-US" dirty="0"/>
              <a:t>今回のターゲットの想定業務フロー</a:t>
            </a:r>
          </a:p>
        </p:txBody>
      </p:sp>
      <p:sp>
        <p:nvSpPr>
          <p:cNvPr id="1098" name="正方形/長方形 1097">
            <a:extLst>
              <a:ext uri="{FF2B5EF4-FFF2-40B4-BE49-F238E27FC236}">
                <a16:creationId xmlns:a16="http://schemas.microsoft.com/office/drawing/2014/main" id="{F1C826EB-F7A8-41D9-38F2-80A6E464CB76}"/>
              </a:ext>
            </a:extLst>
          </p:cNvPr>
          <p:cNvSpPr/>
          <p:nvPr/>
        </p:nvSpPr>
        <p:spPr>
          <a:xfrm>
            <a:off x="3661538" y="3949145"/>
            <a:ext cx="1657836" cy="875121"/>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100" dirty="0">
                <a:solidFill>
                  <a:schemeClr val="dk1"/>
                </a:solidFill>
              </a:rPr>
              <a:t>システムチェック</a:t>
            </a:r>
          </a:p>
        </p:txBody>
      </p:sp>
      <p:sp>
        <p:nvSpPr>
          <p:cNvPr id="59" name="正方形/長方形 58">
            <a:extLst>
              <a:ext uri="{FF2B5EF4-FFF2-40B4-BE49-F238E27FC236}">
                <a16:creationId xmlns:a16="http://schemas.microsoft.com/office/drawing/2014/main" id="{38771D1B-383E-F74B-5C07-821F9AA68F85}"/>
              </a:ext>
            </a:extLst>
          </p:cNvPr>
          <p:cNvSpPr/>
          <p:nvPr/>
        </p:nvSpPr>
        <p:spPr>
          <a:xfrm>
            <a:off x="6319283" y="1048142"/>
            <a:ext cx="3473098" cy="942622"/>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変更要望</a:t>
            </a:r>
          </a:p>
        </p:txBody>
      </p:sp>
      <p:sp>
        <p:nvSpPr>
          <p:cNvPr id="58" name="正方形/長方形 57">
            <a:extLst>
              <a:ext uri="{FF2B5EF4-FFF2-40B4-BE49-F238E27FC236}">
                <a16:creationId xmlns:a16="http://schemas.microsoft.com/office/drawing/2014/main" id="{0C07C7A9-4E3C-3800-A1C8-58694A813168}"/>
              </a:ext>
            </a:extLst>
          </p:cNvPr>
          <p:cNvSpPr/>
          <p:nvPr/>
        </p:nvSpPr>
        <p:spPr>
          <a:xfrm>
            <a:off x="6319283" y="4190613"/>
            <a:ext cx="3473094" cy="2201726"/>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質問事項の場合</a:t>
            </a:r>
          </a:p>
        </p:txBody>
      </p:sp>
      <p:grpSp>
        <p:nvGrpSpPr>
          <p:cNvPr id="15" name="グループ化 14">
            <a:extLst>
              <a:ext uri="{FF2B5EF4-FFF2-40B4-BE49-F238E27FC236}">
                <a16:creationId xmlns:a16="http://schemas.microsoft.com/office/drawing/2014/main" id="{66851A34-B157-A605-0301-10DB3B7A27A0}"/>
              </a:ext>
            </a:extLst>
          </p:cNvPr>
          <p:cNvGrpSpPr/>
          <p:nvPr/>
        </p:nvGrpSpPr>
        <p:grpSpPr>
          <a:xfrm>
            <a:off x="86683" y="2019243"/>
            <a:ext cx="1669455" cy="1524495"/>
            <a:chOff x="1336794" y="2331776"/>
            <a:chExt cx="1669811" cy="1584222"/>
          </a:xfrm>
        </p:grpSpPr>
        <p:sp>
          <p:nvSpPr>
            <p:cNvPr id="10" name="テキスト ボックス 9">
              <a:extLst>
                <a:ext uri="{FF2B5EF4-FFF2-40B4-BE49-F238E27FC236}">
                  <a16:creationId xmlns:a16="http://schemas.microsoft.com/office/drawing/2014/main" id="{9101C299-5372-94C1-EE36-315384D204E5}"/>
                </a:ext>
              </a:extLst>
            </p:cNvPr>
            <p:cNvSpPr txBox="1"/>
            <p:nvPr/>
          </p:nvSpPr>
          <p:spPr>
            <a:xfrm>
              <a:off x="1336794" y="3654388"/>
              <a:ext cx="1669811"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a:t>
              </a:r>
              <a:endParaRPr lang="en-US" altLang="ja-JP" sz="1100" dirty="0">
                <a:solidFill>
                  <a:schemeClr val="tx1">
                    <a:lumMod val="65000"/>
                    <a:lumOff val="35000"/>
                  </a:schemeClr>
                </a:solidFill>
              </a:endParaRPr>
            </a:p>
          </p:txBody>
        </p:sp>
        <p:pic>
          <p:nvPicPr>
            <p:cNvPr id="12" name="図 11">
              <a:extLst>
                <a:ext uri="{FF2B5EF4-FFF2-40B4-BE49-F238E27FC236}">
                  <a16:creationId xmlns:a16="http://schemas.microsoft.com/office/drawing/2014/main" id="{99DF9FD1-73DC-4EE2-9972-A6F5C84E7BF2}"/>
                </a:ext>
              </a:extLst>
            </p:cNvPr>
            <p:cNvPicPr>
              <a:picLocks noChangeAspect="1"/>
            </p:cNvPicPr>
            <p:nvPr/>
          </p:nvPicPr>
          <p:blipFill>
            <a:blip r:embed="rId3"/>
            <a:stretch>
              <a:fillRect/>
            </a:stretch>
          </p:blipFill>
          <p:spPr>
            <a:xfrm flipH="1">
              <a:off x="1545719" y="2331776"/>
              <a:ext cx="1291359" cy="1220922"/>
            </a:xfrm>
            <a:prstGeom prst="rect">
              <a:avLst/>
            </a:prstGeom>
          </p:spPr>
        </p:pic>
      </p:grpSp>
      <p:sp>
        <p:nvSpPr>
          <p:cNvPr id="18" name="テキスト ボックス 17">
            <a:extLst>
              <a:ext uri="{FF2B5EF4-FFF2-40B4-BE49-F238E27FC236}">
                <a16:creationId xmlns:a16="http://schemas.microsoft.com/office/drawing/2014/main" id="{56DAE3A0-8463-0105-A480-A57F07D27D5A}"/>
              </a:ext>
            </a:extLst>
          </p:cNvPr>
          <p:cNvSpPr txBox="1"/>
          <p:nvPr/>
        </p:nvSpPr>
        <p:spPr>
          <a:xfrm>
            <a:off x="1713072" y="2359621"/>
            <a:ext cx="2067014" cy="444260"/>
          </a:xfrm>
          <a:prstGeom prst="rect">
            <a:avLst/>
          </a:prstGeom>
          <a:noFill/>
        </p:spPr>
        <p:txBody>
          <a:bodyPr wrap="square">
            <a:spAutoFit/>
          </a:bodyPr>
          <a:lstStyle/>
          <a:p>
            <a:pPr algn="ctr"/>
            <a:r>
              <a:rPr lang="ja-JP" altLang="en-US" sz="1200" dirty="0"/>
              <a:t>問い合わせ</a:t>
            </a:r>
            <a:endParaRPr lang="en-US" altLang="ja-JP" sz="1200" dirty="0"/>
          </a:p>
          <a:p>
            <a:pPr algn="ctr"/>
            <a:r>
              <a:rPr lang="ja-JP" altLang="en-US" sz="1200" dirty="0"/>
              <a:t>質問・変更要望・バグ</a:t>
            </a:r>
          </a:p>
        </p:txBody>
      </p:sp>
      <p:cxnSp>
        <p:nvCxnSpPr>
          <p:cNvPr id="21" name="直線矢印コネクタ 20">
            <a:extLst>
              <a:ext uri="{FF2B5EF4-FFF2-40B4-BE49-F238E27FC236}">
                <a16:creationId xmlns:a16="http://schemas.microsoft.com/office/drawing/2014/main" id="{05928487-7F41-24DA-C9F2-4C610FC2FE2C}"/>
              </a:ext>
            </a:extLst>
          </p:cNvPr>
          <p:cNvCxnSpPr>
            <a:cxnSpLocks/>
          </p:cNvCxnSpPr>
          <p:nvPr/>
        </p:nvCxnSpPr>
        <p:spPr>
          <a:xfrm>
            <a:off x="1698510" y="2834813"/>
            <a:ext cx="208157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9D1AD58D-1513-7CBB-C711-756C424ADF2D}"/>
              </a:ext>
            </a:extLst>
          </p:cNvPr>
          <p:cNvCxnSpPr>
            <a:cxnSpLocks/>
          </p:cNvCxnSpPr>
          <p:nvPr/>
        </p:nvCxnSpPr>
        <p:spPr>
          <a:xfrm>
            <a:off x="5220982" y="3182498"/>
            <a:ext cx="1692954" cy="112311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a:extLst>
              <a:ext uri="{FF2B5EF4-FFF2-40B4-BE49-F238E27FC236}">
                <a16:creationId xmlns:a16="http://schemas.microsoft.com/office/drawing/2014/main" id="{94A2513C-EFB3-E274-1CAC-DCAF4BD1E405}"/>
              </a:ext>
            </a:extLst>
          </p:cNvPr>
          <p:cNvSpPr txBox="1"/>
          <p:nvPr/>
        </p:nvSpPr>
        <p:spPr>
          <a:xfrm>
            <a:off x="5182799" y="3095490"/>
            <a:ext cx="916103" cy="266556"/>
          </a:xfrm>
          <a:prstGeom prst="rect">
            <a:avLst/>
          </a:prstGeom>
          <a:noFill/>
        </p:spPr>
        <p:txBody>
          <a:bodyPr wrap="square">
            <a:spAutoFit/>
          </a:bodyPr>
          <a:lstStyle/>
          <a:p>
            <a:pPr algn="ctr"/>
            <a:r>
              <a:rPr lang="ja-JP" altLang="en-US" sz="1200" dirty="0"/>
              <a:t>参照</a:t>
            </a:r>
          </a:p>
        </p:txBody>
      </p:sp>
      <p:sp>
        <p:nvSpPr>
          <p:cNvPr id="33" name="四角形: メモ 32">
            <a:extLst>
              <a:ext uri="{FF2B5EF4-FFF2-40B4-BE49-F238E27FC236}">
                <a16:creationId xmlns:a16="http://schemas.microsoft.com/office/drawing/2014/main" id="{DE8D5512-B1B7-2E29-9114-E94E82AAAD3E}"/>
              </a:ext>
            </a:extLst>
          </p:cNvPr>
          <p:cNvSpPr/>
          <p:nvPr/>
        </p:nvSpPr>
        <p:spPr>
          <a:xfrm>
            <a:off x="4102924" y="1532015"/>
            <a:ext cx="865026" cy="40456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トーク</a:t>
            </a:r>
            <a:endParaRPr kumimoji="1" lang="en-US" altLang="ja-JP" sz="1050" dirty="0">
              <a:solidFill>
                <a:schemeClr val="dk1"/>
              </a:solidFill>
            </a:endParaRPr>
          </a:p>
          <a:p>
            <a:pPr algn="ctr"/>
            <a:r>
              <a:rPr kumimoji="1" lang="ja-JP" altLang="en-US" sz="1050" dirty="0">
                <a:solidFill>
                  <a:schemeClr val="dk1"/>
                </a:solidFill>
              </a:rPr>
              <a:t>スクリプト</a:t>
            </a:r>
          </a:p>
        </p:txBody>
      </p:sp>
      <p:sp>
        <p:nvSpPr>
          <p:cNvPr id="34" name="四角形: メモ 33">
            <a:extLst>
              <a:ext uri="{FF2B5EF4-FFF2-40B4-BE49-F238E27FC236}">
                <a16:creationId xmlns:a16="http://schemas.microsoft.com/office/drawing/2014/main" id="{0916DC1C-9852-034D-010A-CBB2230B36DD}"/>
              </a:ext>
            </a:extLst>
          </p:cNvPr>
          <p:cNvSpPr/>
          <p:nvPr/>
        </p:nvSpPr>
        <p:spPr>
          <a:xfrm>
            <a:off x="4106427" y="1098636"/>
            <a:ext cx="865026" cy="40456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業務範囲</a:t>
            </a:r>
            <a:endParaRPr kumimoji="1" lang="en-US" altLang="ja-JP" sz="1050" dirty="0">
              <a:solidFill>
                <a:schemeClr val="dk1"/>
              </a:solidFill>
            </a:endParaRPr>
          </a:p>
        </p:txBody>
      </p:sp>
      <p:grpSp>
        <p:nvGrpSpPr>
          <p:cNvPr id="41" name="グループ化 40">
            <a:extLst>
              <a:ext uri="{FF2B5EF4-FFF2-40B4-BE49-F238E27FC236}">
                <a16:creationId xmlns:a16="http://schemas.microsoft.com/office/drawing/2014/main" id="{D4C7C89A-3F5C-23B0-5044-5EAF1EEF915F}"/>
              </a:ext>
            </a:extLst>
          </p:cNvPr>
          <p:cNvGrpSpPr/>
          <p:nvPr/>
        </p:nvGrpSpPr>
        <p:grpSpPr>
          <a:xfrm>
            <a:off x="6738104" y="5365415"/>
            <a:ext cx="1669455" cy="1044025"/>
            <a:chOff x="7712709" y="2097089"/>
            <a:chExt cx="1669811" cy="1084928"/>
          </a:xfrm>
        </p:grpSpPr>
        <p:grpSp>
          <p:nvGrpSpPr>
            <p:cNvPr id="37" name="グループ化 36">
              <a:extLst>
                <a:ext uri="{FF2B5EF4-FFF2-40B4-BE49-F238E27FC236}">
                  <a16:creationId xmlns:a16="http://schemas.microsoft.com/office/drawing/2014/main" id="{1E825B6A-03CA-9B82-253E-D3A66439A433}"/>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F174E458-FFD7-4998-1119-663B456D8BD8}"/>
                  </a:ext>
                </a:extLst>
              </p:cNvPr>
              <p:cNvPicPr>
                <a:picLocks noChangeAspect="1"/>
              </p:cNvPicPr>
              <p:nvPr/>
            </p:nvPicPr>
            <p:blipFill rotWithShape="1">
              <a:blip r:embed="rId4"/>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0D481F34-A609-4463-D4B8-6F73DD71175F}"/>
                  </a:ext>
                </a:extLst>
              </p:cNvPr>
              <p:cNvPicPr>
                <a:picLocks noChangeAspect="1"/>
              </p:cNvPicPr>
              <p:nvPr/>
            </p:nvPicPr>
            <p:blipFill rotWithShape="1">
              <a:blip r:embed="rId5"/>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2D09CD28-E66C-4A76-9B45-663D2CE529F4}"/>
                </a:ext>
              </a:extLst>
            </p:cNvPr>
            <p:cNvSpPr txBox="1"/>
            <p:nvPr/>
          </p:nvSpPr>
          <p:spPr>
            <a:xfrm>
              <a:off x="7712709" y="2920407"/>
              <a:ext cx="1669811" cy="261610"/>
            </a:xfrm>
            <a:prstGeom prst="rect">
              <a:avLst/>
            </a:prstGeom>
            <a:noFill/>
          </p:spPr>
          <p:txBody>
            <a:bodyPr wrap="square" rtlCol="0">
              <a:spAutoFit/>
            </a:bodyPr>
            <a:lstStyle/>
            <a:p>
              <a:pPr algn="ctr"/>
              <a:r>
                <a:rPr lang="en-US" altLang="ja-JP" sz="110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3E1F1A14-C05E-4962-14F3-51B5B977B0C3}"/>
              </a:ext>
            </a:extLst>
          </p:cNvPr>
          <p:cNvSpPr/>
          <p:nvPr/>
        </p:nvSpPr>
        <p:spPr>
          <a:xfrm>
            <a:off x="8101306" y="5118424"/>
            <a:ext cx="1075344" cy="512206"/>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マニュアル</a:t>
            </a:r>
            <a:endParaRPr kumimoji="1" lang="en-US" altLang="ja-JP" sz="1050" dirty="0">
              <a:solidFill>
                <a:schemeClr val="dk1"/>
              </a:solidFill>
            </a:endParaRPr>
          </a:p>
          <a:p>
            <a:r>
              <a:rPr lang="ja-JP" altLang="en-US" sz="1050" dirty="0"/>
              <a:t>ドキュメント</a:t>
            </a:r>
            <a:endParaRPr lang="en-US" altLang="ja-JP" sz="1050" dirty="0"/>
          </a:p>
          <a:p>
            <a:r>
              <a:rPr kumimoji="1" lang="ja-JP" altLang="en-US" sz="1050" dirty="0">
                <a:solidFill>
                  <a:schemeClr val="dk1"/>
                </a:solidFill>
              </a:rPr>
              <a:t>過去事例</a:t>
            </a:r>
          </a:p>
        </p:txBody>
      </p:sp>
      <p:cxnSp>
        <p:nvCxnSpPr>
          <p:cNvPr id="43" name="直線矢印コネクタ 42">
            <a:extLst>
              <a:ext uri="{FF2B5EF4-FFF2-40B4-BE49-F238E27FC236}">
                <a16:creationId xmlns:a16="http://schemas.microsoft.com/office/drawing/2014/main" id="{56DCE149-670A-7908-CDDC-EE39258B2EFB}"/>
              </a:ext>
            </a:extLst>
          </p:cNvPr>
          <p:cNvCxnSpPr>
            <a:cxnSpLocks/>
            <a:endCxn id="59" idx="1"/>
          </p:cNvCxnSpPr>
          <p:nvPr/>
        </p:nvCxnSpPr>
        <p:spPr>
          <a:xfrm flipV="1">
            <a:off x="5174161" y="1519453"/>
            <a:ext cx="1145123" cy="1100415"/>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53" name="グループ化 52">
            <a:extLst>
              <a:ext uri="{FF2B5EF4-FFF2-40B4-BE49-F238E27FC236}">
                <a16:creationId xmlns:a16="http://schemas.microsoft.com/office/drawing/2014/main" id="{111294AC-55F6-4337-38E6-D40CA14CF2BF}"/>
              </a:ext>
            </a:extLst>
          </p:cNvPr>
          <p:cNvGrpSpPr/>
          <p:nvPr/>
        </p:nvGrpSpPr>
        <p:grpSpPr>
          <a:xfrm>
            <a:off x="6920251" y="4266127"/>
            <a:ext cx="1251693" cy="849430"/>
            <a:chOff x="8472162" y="3286838"/>
            <a:chExt cx="1251960" cy="882709"/>
          </a:xfrm>
        </p:grpSpPr>
        <p:grpSp>
          <p:nvGrpSpPr>
            <p:cNvPr id="49" name="グループ化 48">
              <a:extLst>
                <a:ext uri="{FF2B5EF4-FFF2-40B4-BE49-F238E27FC236}">
                  <a16:creationId xmlns:a16="http://schemas.microsoft.com/office/drawing/2014/main" id="{C92B4B56-0C34-87EB-5300-FD4FFFEB1BA2}"/>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6EEC1BF5-F80B-9995-2F66-2EB8B811C465}"/>
                  </a:ext>
                </a:extLst>
              </p:cNvPr>
              <p:cNvPicPr>
                <a:picLocks noChangeAspect="1"/>
              </p:cNvPicPr>
              <p:nvPr/>
            </p:nvPicPr>
            <p:blipFill rotWithShape="1">
              <a:blip r:embed="rId5"/>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40BF4B2A-B7E3-0E38-C8A3-BBC9D60F39FB}"/>
                  </a:ext>
                </a:extLst>
              </p:cNvPr>
              <p:cNvPicPr>
                <a:picLocks noChangeAspect="1"/>
              </p:cNvPicPr>
              <p:nvPr/>
            </p:nvPicPr>
            <p:blipFill>
              <a:blip r:embed="rId6"/>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F966E9A9-3627-7FFA-70D2-DD89643A4E0F}"/>
                </a:ext>
              </a:extLst>
            </p:cNvPr>
            <p:cNvSpPr txBox="1"/>
            <p:nvPr/>
          </p:nvSpPr>
          <p:spPr>
            <a:xfrm>
              <a:off x="8472162" y="3907937"/>
              <a:ext cx="1251960"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お客様固有情報</a:t>
              </a:r>
              <a:endParaRPr lang="en-US" altLang="ja-JP" sz="1100" dirty="0">
                <a:solidFill>
                  <a:schemeClr val="tx1">
                    <a:lumMod val="65000"/>
                    <a:lumOff val="35000"/>
                  </a:schemeClr>
                </a:solidFill>
              </a:endParaRPr>
            </a:p>
          </p:txBody>
        </p:sp>
      </p:grpSp>
      <p:cxnSp>
        <p:nvCxnSpPr>
          <p:cNvPr id="54" name="直線矢印コネクタ 53">
            <a:extLst>
              <a:ext uri="{FF2B5EF4-FFF2-40B4-BE49-F238E27FC236}">
                <a16:creationId xmlns:a16="http://schemas.microsoft.com/office/drawing/2014/main" id="{D2C9D0A2-4A6F-C6D6-DCD0-C1C30512FC49}"/>
              </a:ext>
            </a:extLst>
          </p:cNvPr>
          <p:cNvCxnSpPr>
            <a:cxnSpLocks/>
          </p:cNvCxnSpPr>
          <p:nvPr/>
        </p:nvCxnSpPr>
        <p:spPr>
          <a:xfrm>
            <a:off x="5196110" y="2910586"/>
            <a:ext cx="1091979"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62" name="四角形: メモ 61">
            <a:extLst>
              <a:ext uri="{FF2B5EF4-FFF2-40B4-BE49-F238E27FC236}">
                <a16:creationId xmlns:a16="http://schemas.microsoft.com/office/drawing/2014/main" id="{ABC2B527-0B11-8D69-FED0-C3795AFBA05D}"/>
              </a:ext>
            </a:extLst>
          </p:cNvPr>
          <p:cNvSpPr/>
          <p:nvPr/>
        </p:nvSpPr>
        <p:spPr>
          <a:xfrm>
            <a:off x="6623776" y="1166003"/>
            <a:ext cx="1119361" cy="51369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cxnSp>
        <p:nvCxnSpPr>
          <p:cNvPr id="63" name="直線矢印コネクタ 62">
            <a:extLst>
              <a:ext uri="{FF2B5EF4-FFF2-40B4-BE49-F238E27FC236}">
                <a16:creationId xmlns:a16="http://schemas.microsoft.com/office/drawing/2014/main" id="{665129C7-BB83-934A-AB0F-AC2834572E97}"/>
              </a:ext>
            </a:extLst>
          </p:cNvPr>
          <p:cNvCxnSpPr>
            <a:cxnSpLocks/>
          </p:cNvCxnSpPr>
          <p:nvPr/>
        </p:nvCxnSpPr>
        <p:spPr>
          <a:xfrm flipV="1">
            <a:off x="7855385" y="1409510"/>
            <a:ext cx="515633" cy="218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5EA409E5-FC08-7A86-0341-61ED9C6BBBCE}"/>
              </a:ext>
            </a:extLst>
          </p:cNvPr>
          <p:cNvSpPr/>
          <p:nvPr/>
        </p:nvSpPr>
        <p:spPr>
          <a:xfrm>
            <a:off x="8373866" y="1167099"/>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変更要望書</a:t>
            </a:r>
            <a:endParaRPr kumimoji="1" lang="en-US" altLang="ja-JP" sz="1050" dirty="0">
              <a:solidFill>
                <a:schemeClr val="dk1"/>
              </a:solidFill>
            </a:endParaRPr>
          </a:p>
        </p:txBody>
      </p:sp>
      <p:cxnSp>
        <p:nvCxnSpPr>
          <p:cNvPr id="1031" name="直線矢印コネクタ 1030">
            <a:extLst>
              <a:ext uri="{FF2B5EF4-FFF2-40B4-BE49-F238E27FC236}">
                <a16:creationId xmlns:a16="http://schemas.microsoft.com/office/drawing/2014/main" id="{BF99BDD3-4537-CE4F-36F3-0B9B7294C7A2}"/>
              </a:ext>
            </a:extLst>
          </p:cNvPr>
          <p:cNvCxnSpPr>
            <a:cxnSpLocks/>
          </p:cNvCxnSpPr>
          <p:nvPr/>
        </p:nvCxnSpPr>
        <p:spPr>
          <a:xfrm flipH="1">
            <a:off x="1644568" y="3096430"/>
            <a:ext cx="20713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D6C6C365-F395-CBCB-DAEC-EAB377952A70}"/>
              </a:ext>
            </a:extLst>
          </p:cNvPr>
          <p:cNvSpPr/>
          <p:nvPr/>
        </p:nvSpPr>
        <p:spPr>
          <a:xfrm>
            <a:off x="2322409" y="4033155"/>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50" dirty="0"/>
              <a:t>トラン</a:t>
            </a:r>
            <a:endParaRPr lang="en-US" altLang="ja-JP" sz="1050" dirty="0"/>
          </a:p>
          <a:p>
            <a:pPr algn="ctr"/>
            <a:r>
              <a:rPr kumimoji="1" lang="ja-JP" altLang="en-US" sz="1050" dirty="0">
                <a:solidFill>
                  <a:schemeClr val="dk1"/>
                </a:solidFill>
              </a:rPr>
              <a:t>スクリプト</a:t>
            </a:r>
          </a:p>
        </p:txBody>
      </p:sp>
      <p:cxnSp>
        <p:nvCxnSpPr>
          <p:cNvPr id="1040" name="直線矢印コネクタ 1039">
            <a:extLst>
              <a:ext uri="{FF2B5EF4-FFF2-40B4-BE49-F238E27FC236}">
                <a16:creationId xmlns:a16="http://schemas.microsoft.com/office/drawing/2014/main" id="{EB15D6DB-F5A7-94C6-C2E7-FC1393F37030}"/>
              </a:ext>
            </a:extLst>
          </p:cNvPr>
          <p:cNvCxnSpPr>
            <a:cxnSpLocks/>
          </p:cNvCxnSpPr>
          <p:nvPr/>
        </p:nvCxnSpPr>
        <p:spPr>
          <a:xfrm flipH="1">
            <a:off x="2749149" y="4570243"/>
            <a:ext cx="4335" cy="9291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B8A5AF20-0872-2BE5-E2BA-08D1EDB6E0B8}"/>
              </a:ext>
            </a:extLst>
          </p:cNvPr>
          <p:cNvGrpSpPr/>
          <p:nvPr/>
        </p:nvGrpSpPr>
        <p:grpSpPr>
          <a:xfrm>
            <a:off x="1959410" y="5630630"/>
            <a:ext cx="1520661" cy="819964"/>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F1A6D73B-0F4D-2BE7-B22D-E405F9D8560B}"/>
                </a:ext>
              </a:extLst>
            </p:cNvPr>
            <p:cNvPicPr>
              <a:picLocks noChangeAspect="1"/>
            </p:cNvPicPr>
            <p:nvPr/>
          </p:nvPicPr>
          <p:blipFill>
            <a:blip r:embed="rId7"/>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9A923BA5-A6A8-6F6A-6DA4-3E3CC02E4035}"/>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cxnSp>
        <p:nvCxnSpPr>
          <p:cNvPr id="1044" name="直線矢印コネクタ 1043">
            <a:extLst>
              <a:ext uri="{FF2B5EF4-FFF2-40B4-BE49-F238E27FC236}">
                <a16:creationId xmlns:a16="http://schemas.microsoft.com/office/drawing/2014/main" id="{C4C08538-357B-9081-8973-56CB57EF4F3B}"/>
              </a:ext>
            </a:extLst>
          </p:cNvPr>
          <p:cNvCxnSpPr>
            <a:cxnSpLocks/>
          </p:cNvCxnSpPr>
          <p:nvPr/>
        </p:nvCxnSpPr>
        <p:spPr>
          <a:xfrm>
            <a:off x="3080056" y="5887203"/>
            <a:ext cx="402368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6" name="グループ化 15">
            <a:extLst>
              <a:ext uri="{FF2B5EF4-FFF2-40B4-BE49-F238E27FC236}">
                <a16:creationId xmlns:a16="http://schemas.microsoft.com/office/drawing/2014/main" id="{4075E58E-32C4-C2D8-21FA-FD05C8B16DD8}"/>
              </a:ext>
            </a:extLst>
          </p:cNvPr>
          <p:cNvGrpSpPr/>
          <p:nvPr/>
        </p:nvGrpSpPr>
        <p:grpSpPr>
          <a:xfrm>
            <a:off x="3615084" y="2040987"/>
            <a:ext cx="1669455" cy="1588557"/>
            <a:chOff x="5193179" y="2329179"/>
            <a:chExt cx="1669811" cy="1650794"/>
          </a:xfrm>
        </p:grpSpPr>
        <p:sp>
          <p:nvSpPr>
            <p:cNvPr id="7" name="テキスト ボックス 6">
              <a:extLst>
                <a:ext uri="{FF2B5EF4-FFF2-40B4-BE49-F238E27FC236}">
                  <a16:creationId xmlns:a16="http://schemas.microsoft.com/office/drawing/2014/main" id="{DA1E5CD0-7DDC-5E47-1BB7-99621C4E00DC}"/>
                </a:ext>
              </a:extLst>
            </p:cNvPr>
            <p:cNvSpPr txBox="1"/>
            <p:nvPr/>
          </p:nvSpPr>
          <p:spPr>
            <a:xfrm>
              <a:off x="5193179" y="3639348"/>
              <a:ext cx="1669811" cy="340625"/>
            </a:xfrm>
            <a:prstGeom prst="rect">
              <a:avLst/>
            </a:prstGeom>
            <a:noFill/>
          </p:spPr>
          <p:txBody>
            <a:bodyPr wrap="square" rtlCol="0">
              <a:spAutoFit/>
            </a:bodyPr>
            <a:lstStyle/>
            <a:p>
              <a:pPr algn="ctr"/>
              <a:r>
                <a:rPr lang="zh-CN" altLang="en-US" sz="1100" dirty="0">
                  <a:solidFill>
                    <a:schemeClr val="tx1">
                      <a:lumMod val="65000"/>
                      <a:lumOff val="35000"/>
                    </a:schemeClr>
                  </a:solidFill>
                </a:rPr>
                <a:t>運用保守担当</a:t>
              </a:r>
              <a:endParaRPr lang="en-US" altLang="ja-JP" sz="110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D9D017F9-FA8D-AFFE-7557-9A2BF01DAD32}"/>
                </a:ext>
              </a:extLst>
            </p:cNvPr>
            <p:cNvPicPr>
              <a:picLocks noChangeAspect="1"/>
            </p:cNvPicPr>
            <p:nvPr/>
          </p:nvPicPr>
          <p:blipFill>
            <a:blip r:embed="rId8"/>
            <a:stretch>
              <a:fillRect/>
            </a:stretch>
          </p:blipFill>
          <p:spPr>
            <a:xfrm>
              <a:off x="5418348" y="2329179"/>
              <a:ext cx="1251960" cy="1220923"/>
            </a:xfrm>
            <a:prstGeom prst="rect">
              <a:avLst/>
            </a:prstGeom>
          </p:spPr>
        </p:pic>
      </p:grpSp>
      <p:sp>
        <p:nvSpPr>
          <p:cNvPr id="1064" name="正方形/長方形 1063">
            <a:extLst>
              <a:ext uri="{FF2B5EF4-FFF2-40B4-BE49-F238E27FC236}">
                <a16:creationId xmlns:a16="http://schemas.microsoft.com/office/drawing/2014/main" id="{000A10A4-B2A9-7D87-C640-1B7941F2C127}"/>
              </a:ext>
            </a:extLst>
          </p:cNvPr>
          <p:cNvSpPr/>
          <p:nvPr/>
        </p:nvSpPr>
        <p:spPr>
          <a:xfrm>
            <a:off x="6319284" y="2313722"/>
            <a:ext cx="3473097" cy="1535665"/>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r"/>
            <a:r>
              <a:rPr kumimoji="1" lang="ja-JP" altLang="en-US" sz="1200" dirty="0">
                <a:solidFill>
                  <a:schemeClr val="dk1"/>
                </a:solidFill>
              </a:rPr>
              <a:t>バグ</a:t>
            </a:r>
          </a:p>
        </p:txBody>
      </p:sp>
      <p:cxnSp>
        <p:nvCxnSpPr>
          <p:cNvPr id="1065" name="直線矢印コネクタ 1064">
            <a:extLst>
              <a:ext uri="{FF2B5EF4-FFF2-40B4-BE49-F238E27FC236}">
                <a16:creationId xmlns:a16="http://schemas.microsoft.com/office/drawing/2014/main" id="{D1FD51A4-45D1-7CB0-AD17-2C8A136E88B8}"/>
              </a:ext>
            </a:extLst>
          </p:cNvPr>
          <p:cNvCxnSpPr>
            <a:cxnSpLocks/>
          </p:cNvCxnSpPr>
          <p:nvPr/>
        </p:nvCxnSpPr>
        <p:spPr>
          <a:xfrm>
            <a:off x="5220982" y="3215381"/>
            <a:ext cx="1736123" cy="201943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67" name="四角形: メモ 1066">
            <a:extLst>
              <a:ext uri="{FF2B5EF4-FFF2-40B4-BE49-F238E27FC236}">
                <a16:creationId xmlns:a16="http://schemas.microsoft.com/office/drawing/2014/main" id="{41BC7820-8B66-9E5A-F938-CA6C7AB21853}"/>
              </a:ext>
            </a:extLst>
          </p:cNvPr>
          <p:cNvSpPr/>
          <p:nvPr/>
        </p:nvSpPr>
        <p:spPr>
          <a:xfrm>
            <a:off x="6714264" y="2450101"/>
            <a:ext cx="1114096" cy="512713"/>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テンプレート</a:t>
            </a:r>
            <a:endParaRPr kumimoji="1" lang="en-US" altLang="ja-JP" sz="1050" dirty="0">
              <a:solidFill>
                <a:schemeClr val="dk1"/>
              </a:solidFill>
            </a:endParaRPr>
          </a:p>
        </p:txBody>
      </p:sp>
      <p:grpSp>
        <p:nvGrpSpPr>
          <p:cNvPr id="1072" name="グループ化 1071">
            <a:extLst>
              <a:ext uri="{FF2B5EF4-FFF2-40B4-BE49-F238E27FC236}">
                <a16:creationId xmlns:a16="http://schemas.microsoft.com/office/drawing/2014/main" id="{46A1F99F-BFCD-88AB-F195-BC7A67DE191C}"/>
              </a:ext>
            </a:extLst>
          </p:cNvPr>
          <p:cNvGrpSpPr/>
          <p:nvPr/>
        </p:nvGrpSpPr>
        <p:grpSpPr>
          <a:xfrm>
            <a:off x="6288089" y="3058283"/>
            <a:ext cx="1251693" cy="819666"/>
            <a:chOff x="7735658" y="5529489"/>
            <a:chExt cx="1489915" cy="938053"/>
          </a:xfrm>
        </p:grpSpPr>
        <p:pic>
          <p:nvPicPr>
            <p:cNvPr id="1069" name="図 1068" descr="グラフィカル ユーザー インターフェイス&#10;&#10;自動的に生成された説明">
              <a:extLst>
                <a:ext uri="{FF2B5EF4-FFF2-40B4-BE49-F238E27FC236}">
                  <a16:creationId xmlns:a16="http://schemas.microsoft.com/office/drawing/2014/main" id="{54B07B31-BEC7-8CF8-B706-8BA77602E903}"/>
                </a:ext>
              </a:extLst>
            </p:cNvPr>
            <p:cNvPicPr>
              <a:picLocks noChangeAspect="1"/>
            </p:cNvPicPr>
            <p:nvPr/>
          </p:nvPicPr>
          <p:blipFill>
            <a:blip r:embed="rId9"/>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4CD3209A-FB7A-F20C-27FE-220237507675}"/>
                </a:ext>
              </a:extLst>
            </p:cNvPr>
            <p:cNvSpPr txBox="1"/>
            <p:nvPr/>
          </p:nvSpPr>
          <p:spPr>
            <a:xfrm>
              <a:off x="7735658" y="6179434"/>
              <a:ext cx="1489915" cy="288108"/>
            </a:xfrm>
            <a:prstGeom prst="rect">
              <a:avLst/>
            </a:prstGeom>
            <a:noFill/>
          </p:spPr>
          <p:txBody>
            <a:bodyPr wrap="square" rtlCol="0">
              <a:spAutoFit/>
            </a:bodyPr>
            <a:lstStyle/>
            <a:p>
              <a:pPr algn="ctr"/>
              <a:r>
                <a:rPr lang="ja-JP" altLang="en-US" sz="1100" dirty="0">
                  <a:solidFill>
                    <a:schemeClr val="tx1">
                      <a:lumMod val="65000"/>
                      <a:lumOff val="35000"/>
                    </a:schemeClr>
                  </a:solidFill>
                </a:rPr>
                <a:t>画面キャプチャ</a:t>
              </a:r>
              <a:endParaRPr lang="en-US" altLang="ja-JP" sz="11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35221D13-8FF2-11B3-EFC0-3DB4DBF5A86F}"/>
              </a:ext>
            </a:extLst>
          </p:cNvPr>
          <p:cNvSpPr/>
          <p:nvPr/>
        </p:nvSpPr>
        <p:spPr>
          <a:xfrm>
            <a:off x="7371368" y="3162758"/>
            <a:ext cx="706914" cy="39982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ログ</a:t>
            </a:r>
            <a:endParaRPr kumimoji="1" lang="en-US" altLang="ja-JP" sz="1050" dirty="0">
              <a:solidFill>
                <a:schemeClr val="dk1"/>
              </a:solidFill>
            </a:endParaRPr>
          </a:p>
        </p:txBody>
      </p:sp>
      <p:cxnSp>
        <p:nvCxnSpPr>
          <p:cNvPr id="1074" name="直線矢印コネクタ 1073">
            <a:extLst>
              <a:ext uri="{FF2B5EF4-FFF2-40B4-BE49-F238E27FC236}">
                <a16:creationId xmlns:a16="http://schemas.microsoft.com/office/drawing/2014/main" id="{ED33692A-B2D9-5BE0-C5F3-32AAA55977FE}"/>
              </a:ext>
            </a:extLst>
          </p:cNvPr>
          <p:cNvCxnSpPr>
            <a:cxnSpLocks/>
          </p:cNvCxnSpPr>
          <p:nvPr/>
        </p:nvCxnSpPr>
        <p:spPr>
          <a:xfrm>
            <a:off x="7981732" y="3035004"/>
            <a:ext cx="51076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116" name="グループ化 1115">
            <a:extLst>
              <a:ext uri="{FF2B5EF4-FFF2-40B4-BE49-F238E27FC236}">
                <a16:creationId xmlns:a16="http://schemas.microsoft.com/office/drawing/2014/main" id="{CDDA27B3-07DA-8026-05D4-A2612D81A982}"/>
              </a:ext>
            </a:extLst>
          </p:cNvPr>
          <p:cNvGrpSpPr/>
          <p:nvPr/>
        </p:nvGrpSpPr>
        <p:grpSpPr>
          <a:xfrm>
            <a:off x="10318048" y="1612431"/>
            <a:ext cx="1669455" cy="1380168"/>
            <a:chOff x="10012301" y="3407336"/>
            <a:chExt cx="1669811" cy="1434241"/>
          </a:xfrm>
        </p:grpSpPr>
        <p:sp>
          <p:nvSpPr>
            <p:cNvPr id="1078" name="テキスト ボックス 1077">
              <a:extLst>
                <a:ext uri="{FF2B5EF4-FFF2-40B4-BE49-F238E27FC236}">
                  <a16:creationId xmlns:a16="http://schemas.microsoft.com/office/drawing/2014/main" id="{EAFE2EC7-FE06-D48D-B0D9-1A2CB5810E02}"/>
                </a:ext>
              </a:extLst>
            </p:cNvPr>
            <p:cNvSpPr txBox="1"/>
            <p:nvPr/>
          </p:nvSpPr>
          <p:spPr>
            <a:xfrm>
              <a:off x="10012301" y="4410690"/>
              <a:ext cx="1669811" cy="430887"/>
            </a:xfrm>
            <a:prstGeom prst="rect">
              <a:avLst/>
            </a:prstGeom>
            <a:noFill/>
          </p:spPr>
          <p:txBody>
            <a:bodyPr wrap="square" rtlCol="0">
              <a:spAutoFit/>
            </a:bodyPr>
            <a:lstStyle/>
            <a:p>
              <a:pPr algn="ctr"/>
              <a:r>
                <a:rPr lang="ja-JP" altLang="en-US" sz="1100" dirty="0">
                  <a:solidFill>
                    <a:schemeClr val="tx1">
                      <a:lumMod val="65000"/>
                      <a:lumOff val="35000"/>
                    </a:schemeClr>
                  </a:solidFill>
                </a:rPr>
                <a:t>サービスプロバイダー</a:t>
              </a:r>
              <a:endParaRPr lang="en-US" altLang="ja-JP" sz="1100" dirty="0">
                <a:solidFill>
                  <a:schemeClr val="tx1">
                    <a:lumMod val="65000"/>
                    <a:lumOff val="35000"/>
                  </a:schemeClr>
                </a:solidFill>
              </a:endParaRPr>
            </a:p>
            <a:p>
              <a:pPr algn="ctr"/>
              <a:r>
                <a:rPr lang="ja-JP" altLang="en-US" sz="1100" dirty="0">
                  <a:solidFill>
                    <a:schemeClr val="tx1">
                      <a:lumMod val="65000"/>
                      <a:lumOff val="35000"/>
                    </a:schemeClr>
                  </a:solidFill>
                </a:rPr>
                <a:t>エンジニア</a:t>
              </a:r>
              <a:endParaRPr lang="en-US" altLang="ja-JP" sz="110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C957D332-6AC5-31E4-6CF1-5B005D8D1CF1}"/>
                </a:ext>
              </a:extLst>
            </p:cNvPr>
            <p:cNvPicPr>
              <a:picLocks noChangeAspect="1"/>
            </p:cNvPicPr>
            <p:nvPr/>
          </p:nvPicPr>
          <p:blipFill>
            <a:blip r:embed="rId10"/>
            <a:stretch>
              <a:fillRect/>
            </a:stretch>
          </p:blipFill>
          <p:spPr>
            <a:xfrm>
              <a:off x="10221227" y="3407336"/>
              <a:ext cx="1251959" cy="959531"/>
            </a:xfrm>
            <a:prstGeom prst="rect">
              <a:avLst/>
            </a:prstGeom>
          </p:spPr>
        </p:pic>
      </p:grpSp>
      <p:sp>
        <p:nvSpPr>
          <p:cNvPr id="1087" name="四角形: メモ 1086">
            <a:extLst>
              <a:ext uri="{FF2B5EF4-FFF2-40B4-BE49-F238E27FC236}">
                <a16:creationId xmlns:a16="http://schemas.microsoft.com/office/drawing/2014/main" id="{4237BC81-75EA-8658-20F2-5FC23150511F}"/>
              </a:ext>
            </a:extLst>
          </p:cNvPr>
          <p:cNvSpPr/>
          <p:nvPr/>
        </p:nvSpPr>
        <p:spPr>
          <a:xfrm>
            <a:off x="8580236" y="2768061"/>
            <a:ext cx="1119361" cy="512713"/>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バグ報告書</a:t>
            </a:r>
            <a:endParaRPr kumimoji="1" lang="en-US" altLang="ja-JP" sz="1050" dirty="0">
              <a:solidFill>
                <a:schemeClr val="dk1"/>
              </a:solidFill>
            </a:endParaRPr>
          </a:p>
        </p:txBody>
      </p:sp>
      <p:cxnSp>
        <p:nvCxnSpPr>
          <p:cNvPr id="1088" name="直線矢印コネクタ 1087">
            <a:extLst>
              <a:ext uri="{FF2B5EF4-FFF2-40B4-BE49-F238E27FC236}">
                <a16:creationId xmlns:a16="http://schemas.microsoft.com/office/drawing/2014/main" id="{09D15C94-0B75-EF35-F21A-B4B02E46AAD3}"/>
              </a:ext>
            </a:extLst>
          </p:cNvPr>
          <p:cNvCxnSpPr>
            <a:cxnSpLocks/>
            <a:stCxn id="1025" idx="3"/>
          </p:cNvCxnSpPr>
          <p:nvPr/>
        </p:nvCxnSpPr>
        <p:spPr>
          <a:xfrm>
            <a:off x="9493227" y="1423456"/>
            <a:ext cx="775911" cy="38900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91" name="直線矢印コネクタ 1090">
            <a:extLst>
              <a:ext uri="{FF2B5EF4-FFF2-40B4-BE49-F238E27FC236}">
                <a16:creationId xmlns:a16="http://schemas.microsoft.com/office/drawing/2014/main" id="{79DF714E-9F83-ADA3-83DC-82FAD9E7699F}"/>
              </a:ext>
            </a:extLst>
          </p:cNvPr>
          <p:cNvCxnSpPr>
            <a:cxnSpLocks/>
            <a:stCxn id="1087" idx="3"/>
          </p:cNvCxnSpPr>
          <p:nvPr/>
        </p:nvCxnSpPr>
        <p:spPr>
          <a:xfrm flipV="1">
            <a:off x="9699597" y="2619570"/>
            <a:ext cx="618451" cy="40484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pic>
        <p:nvPicPr>
          <p:cNvPr id="1096" name="図 1095" descr="テキスト&#10;&#10;自動的に生成された説明">
            <a:extLst>
              <a:ext uri="{FF2B5EF4-FFF2-40B4-BE49-F238E27FC236}">
                <a16:creationId xmlns:a16="http://schemas.microsoft.com/office/drawing/2014/main" id="{CEA24344-8B15-C56F-3B58-B5D497B828B6}"/>
              </a:ext>
            </a:extLst>
          </p:cNvPr>
          <p:cNvPicPr>
            <a:picLocks noChangeAspect="1"/>
          </p:cNvPicPr>
          <p:nvPr/>
        </p:nvPicPr>
        <p:blipFill>
          <a:blip r:embed="rId11"/>
          <a:stretch>
            <a:fillRect/>
          </a:stretch>
        </p:blipFill>
        <p:spPr>
          <a:xfrm>
            <a:off x="4554684" y="4078097"/>
            <a:ext cx="488915" cy="468155"/>
          </a:xfrm>
          <a:prstGeom prst="rect">
            <a:avLst/>
          </a:prstGeom>
        </p:spPr>
      </p:pic>
      <p:pic>
        <p:nvPicPr>
          <p:cNvPr id="1097" name="図 1096" descr="アイコン&#10;&#10;自動的に生成された説明">
            <a:extLst>
              <a:ext uri="{FF2B5EF4-FFF2-40B4-BE49-F238E27FC236}">
                <a16:creationId xmlns:a16="http://schemas.microsoft.com/office/drawing/2014/main" id="{911B5739-2AB7-323E-2833-6ADC7FA62FFA}"/>
              </a:ext>
            </a:extLst>
          </p:cNvPr>
          <p:cNvPicPr>
            <a:picLocks noChangeAspect="1"/>
          </p:cNvPicPr>
          <p:nvPr/>
        </p:nvPicPr>
        <p:blipFill>
          <a:blip r:embed="rId12"/>
          <a:stretch>
            <a:fillRect/>
          </a:stretch>
        </p:blipFill>
        <p:spPr>
          <a:xfrm>
            <a:off x="3758190" y="4078097"/>
            <a:ext cx="739796" cy="499092"/>
          </a:xfrm>
          <a:prstGeom prst="rect">
            <a:avLst/>
          </a:prstGeom>
        </p:spPr>
      </p:pic>
      <p:cxnSp>
        <p:nvCxnSpPr>
          <p:cNvPr id="1099" name="直線矢印コネクタ 1098">
            <a:extLst>
              <a:ext uri="{FF2B5EF4-FFF2-40B4-BE49-F238E27FC236}">
                <a16:creationId xmlns:a16="http://schemas.microsoft.com/office/drawing/2014/main" id="{CF6AAA25-494B-7DD8-12BB-F4AC5701F65C}"/>
              </a:ext>
            </a:extLst>
          </p:cNvPr>
          <p:cNvCxnSpPr>
            <a:cxnSpLocks/>
          </p:cNvCxnSpPr>
          <p:nvPr/>
        </p:nvCxnSpPr>
        <p:spPr>
          <a:xfrm>
            <a:off x="4453323" y="3467126"/>
            <a:ext cx="0" cy="602646"/>
          </a:xfrm>
          <a:prstGeom prst="straightConnector1">
            <a:avLst/>
          </a:prstGeom>
          <a:ln w="571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02" name="テキスト ボックス 1101">
            <a:extLst>
              <a:ext uri="{FF2B5EF4-FFF2-40B4-BE49-F238E27FC236}">
                <a16:creationId xmlns:a16="http://schemas.microsoft.com/office/drawing/2014/main" id="{EB72C9F3-BF0C-81BB-7118-678FFBDFACFD}"/>
              </a:ext>
            </a:extLst>
          </p:cNvPr>
          <p:cNvSpPr txBox="1"/>
          <p:nvPr/>
        </p:nvSpPr>
        <p:spPr>
          <a:xfrm>
            <a:off x="4356452" y="3619805"/>
            <a:ext cx="1020120" cy="266556"/>
          </a:xfrm>
          <a:prstGeom prst="rect">
            <a:avLst/>
          </a:prstGeom>
          <a:noFill/>
        </p:spPr>
        <p:txBody>
          <a:bodyPr wrap="square">
            <a:spAutoFit/>
          </a:bodyPr>
          <a:lstStyle/>
          <a:p>
            <a:pPr algn="ctr"/>
            <a:r>
              <a:rPr lang="ja-JP" altLang="en-US" sz="1200" dirty="0"/>
              <a:t>切り分け</a:t>
            </a:r>
          </a:p>
        </p:txBody>
      </p:sp>
      <p:cxnSp>
        <p:nvCxnSpPr>
          <p:cNvPr id="50" name="直線矢印コネクタ 49">
            <a:extLst>
              <a:ext uri="{FF2B5EF4-FFF2-40B4-BE49-F238E27FC236}">
                <a16:creationId xmlns:a16="http://schemas.microsoft.com/office/drawing/2014/main" id="{3BA967B9-262C-FBDF-B38B-5DADF8A03F9F}"/>
              </a:ext>
            </a:extLst>
          </p:cNvPr>
          <p:cNvCxnSpPr>
            <a:cxnSpLocks/>
          </p:cNvCxnSpPr>
          <p:nvPr/>
        </p:nvCxnSpPr>
        <p:spPr>
          <a:xfrm>
            <a:off x="4449811" y="4861728"/>
            <a:ext cx="0" cy="968183"/>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53" name="直線矢印コネクタ 1052">
            <a:extLst>
              <a:ext uri="{FF2B5EF4-FFF2-40B4-BE49-F238E27FC236}">
                <a16:creationId xmlns:a16="http://schemas.microsoft.com/office/drawing/2014/main" id="{600FC330-1238-A4F0-5594-4964E2E4845C}"/>
              </a:ext>
            </a:extLst>
          </p:cNvPr>
          <p:cNvCxnSpPr>
            <a:cxnSpLocks/>
          </p:cNvCxnSpPr>
          <p:nvPr/>
        </p:nvCxnSpPr>
        <p:spPr>
          <a:xfrm flipH="1">
            <a:off x="2748177" y="3162758"/>
            <a:ext cx="972" cy="82595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57" name="四角形: メモ 1056">
            <a:extLst>
              <a:ext uri="{FF2B5EF4-FFF2-40B4-BE49-F238E27FC236}">
                <a16:creationId xmlns:a16="http://schemas.microsoft.com/office/drawing/2014/main" id="{982D2C58-0543-2D57-0B4B-416950BA2E71}"/>
              </a:ext>
            </a:extLst>
          </p:cNvPr>
          <p:cNvSpPr/>
          <p:nvPr/>
        </p:nvSpPr>
        <p:spPr>
          <a:xfrm>
            <a:off x="4715934" y="5649353"/>
            <a:ext cx="865026" cy="487315"/>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dirty="0">
                <a:solidFill>
                  <a:schemeClr val="dk1"/>
                </a:solidFill>
              </a:rPr>
              <a:t>報告書</a:t>
            </a:r>
          </a:p>
        </p:txBody>
      </p:sp>
      <p:sp>
        <p:nvSpPr>
          <p:cNvPr id="2" name="フッター プレースホルダー 3">
            <a:extLst>
              <a:ext uri="{FF2B5EF4-FFF2-40B4-BE49-F238E27FC236}">
                <a16:creationId xmlns:a16="http://schemas.microsoft.com/office/drawing/2014/main" id="{C7028D8F-D0E1-0FDF-575C-3C3C6EE3E56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836F49CB-8948-1459-6DC9-20F28435A94D}"/>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23</a:t>
            </a:fld>
            <a:endParaRPr kumimoji="1" lang="ja-JP" altLang="en-US"/>
          </a:p>
        </p:txBody>
      </p:sp>
    </p:spTree>
    <p:extLst>
      <p:ext uri="{BB962C8B-B14F-4D97-AF65-F5344CB8AC3E}">
        <p14:creationId xmlns:p14="http://schemas.microsoft.com/office/powerpoint/2010/main" val="235585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EA2C4-A1D7-AC49-B1FE-0AB92B692136}"/>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553D25B-CD4E-481F-4A84-129F02E9AECA}"/>
              </a:ext>
            </a:extLst>
          </p:cNvPr>
          <p:cNvGrpSpPr/>
          <p:nvPr/>
        </p:nvGrpSpPr>
        <p:grpSpPr>
          <a:xfrm>
            <a:off x="8635041" y="1013646"/>
            <a:ext cx="3234149" cy="1116030"/>
            <a:chOff x="8635041" y="1013646"/>
            <a:chExt cx="3234149" cy="1116030"/>
          </a:xfrm>
        </p:grpSpPr>
        <p:sp>
          <p:nvSpPr>
            <p:cNvPr id="1118" name="四角形: 角を丸くする 1117">
              <a:extLst>
                <a:ext uri="{FF2B5EF4-FFF2-40B4-BE49-F238E27FC236}">
                  <a16:creationId xmlns:a16="http://schemas.microsoft.com/office/drawing/2014/main" id="{B3724408-59BF-9F03-17CE-ED64C925CEF8}"/>
                </a:ext>
              </a:extLst>
            </p:cNvPr>
            <p:cNvSpPr/>
            <p:nvPr/>
          </p:nvSpPr>
          <p:spPr>
            <a:xfrm>
              <a:off x="8740336" y="1112509"/>
              <a:ext cx="3128854" cy="1017167"/>
            </a:xfrm>
            <a:prstGeom prst="roundRect">
              <a:avLst>
                <a:gd name="adj" fmla="val 10989"/>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変更要望</a:t>
              </a:r>
              <a:endParaRPr kumimoji="1" lang="en-US" altLang="ja-JP" sz="1200" dirty="0">
                <a:solidFill>
                  <a:schemeClr val="tx1"/>
                </a:solidFill>
                <a:latin typeface="+mn-ea"/>
              </a:endParaRPr>
            </a:p>
          </p:txBody>
        </p:sp>
        <p:pic>
          <p:nvPicPr>
            <p:cNvPr id="1111" name="グラフィックス 1110" descr="採鉱用工具 単色塗りつぶし">
              <a:extLst>
                <a:ext uri="{FF2B5EF4-FFF2-40B4-BE49-F238E27FC236}">
                  <a16:creationId xmlns:a16="http://schemas.microsoft.com/office/drawing/2014/main" id="{3D9C4EA6-DCE6-AB07-3BF3-A3802BF563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5041" y="1013646"/>
              <a:ext cx="312440" cy="338121"/>
            </a:xfrm>
            <a:prstGeom prst="rect">
              <a:avLst/>
            </a:prstGeom>
          </p:spPr>
        </p:pic>
      </p:grpSp>
      <p:grpSp>
        <p:nvGrpSpPr>
          <p:cNvPr id="2" name="グループ化 1">
            <a:extLst>
              <a:ext uri="{FF2B5EF4-FFF2-40B4-BE49-F238E27FC236}">
                <a16:creationId xmlns:a16="http://schemas.microsoft.com/office/drawing/2014/main" id="{765ED42F-F8E7-7031-31B1-D3138D82649A}"/>
              </a:ext>
            </a:extLst>
          </p:cNvPr>
          <p:cNvGrpSpPr/>
          <p:nvPr/>
        </p:nvGrpSpPr>
        <p:grpSpPr>
          <a:xfrm>
            <a:off x="8645728" y="2175520"/>
            <a:ext cx="3223462" cy="1707651"/>
            <a:chOff x="8645728" y="2175520"/>
            <a:chExt cx="3223462" cy="1707651"/>
          </a:xfrm>
        </p:grpSpPr>
        <p:sp>
          <p:nvSpPr>
            <p:cNvPr id="1119" name="四角形: 角を丸くする 1118">
              <a:extLst>
                <a:ext uri="{FF2B5EF4-FFF2-40B4-BE49-F238E27FC236}">
                  <a16:creationId xmlns:a16="http://schemas.microsoft.com/office/drawing/2014/main" id="{410D7B1D-4995-9A87-F996-57DF4547CEE8}"/>
                </a:ext>
              </a:extLst>
            </p:cNvPr>
            <p:cNvSpPr/>
            <p:nvPr/>
          </p:nvSpPr>
          <p:spPr>
            <a:xfrm>
              <a:off x="8740336" y="2273719"/>
              <a:ext cx="3128854" cy="1609452"/>
            </a:xfrm>
            <a:prstGeom prst="roundRect">
              <a:avLst>
                <a:gd name="adj" fmla="val 8892"/>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バグ</a:t>
              </a:r>
              <a:endParaRPr kumimoji="1" lang="en-US" altLang="ja-JP" sz="1200" dirty="0">
                <a:solidFill>
                  <a:schemeClr val="tx1"/>
                </a:solidFill>
                <a:latin typeface="+mn-ea"/>
              </a:endParaRPr>
            </a:p>
          </p:txBody>
        </p:sp>
        <p:pic>
          <p:nvPicPr>
            <p:cNvPr id="1112" name="グラフィックス 1111" descr="採鉱用工具 単色塗りつぶし">
              <a:extLst>
                <a:ext uri="{FF2B5EF4-FFF2-40B4-BE49-F238E27FC236}">
                  <a16:creationId xmlns:a16="http://schemas.microsoft.com/office/drawing/2014/main" id="{34C359D7-3675-5481-B975-EE7566E7ED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5728" y="2175520"/>
              <a:ext cx="312440" cy="338121"/>
            </a:xfrm>
            <a:prstGeom prst="rect">
              <a:avLst/>
            </a:prstGeom>
          </p:spPr>
        </p:pic>
      </p:grpSp>
      <p:sp>
        <p:nvSpPr>
          <p:cNvPr id="1120" name="正方形/長方形 1119">
            <a:extLst>
              <a:ext uri="{FF2B5EF4-FFF2-40B4-BE49-F238E27FC236}">
                <a16:creationId xmlns:a16="http://schemas.microsoft.com/office/drawing/2014/main" id="{6FE7ED1D-80B9-C8F0-982B-CB2481383D7B}"/>
              </a:ext>
            </a:extLst>
          </p:cNvPr>
          <p:cNvSpPr/>
          <p:nvPr/>
        </p:nvSpPr>
        <p:spPr>
          <a:xfrm>
            <a:off x="8736968" y="4040040"/>
            <a:ext cx="3128854" cy="2309455"/>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cxnSp>
        <p:nvCxnSpPr>
          <p:cNvPr id="1094" name="直線矢印コネクタ 1093">
            <a:extLst>
              <a:ext uri="{FF2B5EF4-FFF2-40B4-BE49-F238E27FC236}">
                <a16:creationId xmlns:a16="http://schemas.microsoft.com/office/drawing/2014/main" id="{385064E9-C882-0612-97F9-0EAF0B952E9E}"/>
              </a:ext>
            </a:extLst>
          </p:cNvPr>
          <p:cNvCxnSpPr>
            <a:cxnSpLocks/>
          </p:cNvCxnSpPr>
          <p:nvPr/>
        </p:nvCxnSpPr>
        <p:spPr>
          <a:xfrm>
            <a:off x="5338118" y="4968897"/>
            <a:ext cx="0" cy="93657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3" name="タイトル 12">
            <a:extLst>
              <a:ext uri="{FF2B5EF4-FFF2-40B4-BE49-F238E27FC236}">
                <a16:creationId xmlns:a16="http://schemas.microsoft.com/office/drawing/2014/main" id="{05148961-37BE-BE62-4CAF-639F49B4979F}"/>
              </a:ext>
            </a:extLst>
          </p:cNvPr>
          <p:cNvSpPr>
            <a:spLocks noGrp="1"/>
          </p:cNvSpPr>
          <p:nvPr>
            <p:ph type="title"/>
          </p:nvPr>
        </p:nvSpPr>
        <p:spPr/>
        <p:txBody>
          <a:bodyPr>
            <a:normAutofit fontScale="90000"/>
          </a:bodyPr>
          <a:lstStyle/>
          <a:p>
            <a:r>
              <a:rPr kumimoji="1" lang="ja-JP" altLang="en-US" dirty="0"/>
              <a:t>今回のターゲットの想定</a:t>
            </a:r>
            <a:r>
              <a:rPr kumimoji="1" lang="en-US" altLang="ja-JP" dirty="0"/>
              <a:t>AI</a:t>
            </a:r>
            <a:r>
              <a:rPr kumimoji="1" lang="ja-JP" altLang="en-US" dirty="0"/>
              <a:t>エージェント導入後業務フロー</a:t>
            </a:r>
          </a:p>
        </p:txBody>
      </p:sp>
      <p:grpSp>
        <p:nvGrpSpPr>
          <p:cNvPr id="15" name="グループ化 14">
            <a:extLst>
              <a:ext uri="{FF2B5EF4-FFF2-40B4-BE49-F238E27FC236}">
                <a16:creationId xmlns:a16="http://schemas.microsoft.com/office/drawing/2014/main" id="{D00BC3F5-D63A-451B-DBFD-C06AF3693491}"/>
              </a:ext>
            </a:extLst>
          </p:cNvPr>
          <p:cNvGrpSpPr/>
          <p:nvPr/>
        </p:nvGrpSpPr>
        <p:grpSpPr>
          <a:xfrm>
            <a:off x="-140529" y="2591864"/>
            <a:ext cx="1558217" cy="1311556"/>
            <a:chOff x="1336794" y="2483433"/>
            <a:chExt cx="1669811" cy="1432565"/>
          </a:xfrm>
        </p:grpSpPr>
        <p:sp>
          <p:nvSpPr>
            <p:cNvPr id="10" name="テキスト ボックス 9">
              <a:extLst>
                <a:ext uri="{FF2B5EF4-FFF2-40B4-BE49-F238E27FC236}">
                  <a16:creationId xmlns:a16="http://schemas.microsoft.com/office/drawing/2014/main" id="{4FD1ABEE-AE56-B4A2-A773-F2EBDF7D82C3}"/>
                </a:ext>
              </a:extLst>
            </p:cNvPr>
            <p:cNvSpPr txBox="1"/>
            <p:nvPr/>
          </p:nvSpPr>
          <p:spPr>
            <a:xfrm>
              <a:off x="1336794" y="3654388"/>
              <a:ext cx="1669811"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a:t>
              </a:r>
              <a:endParaRPr lang="en-US" altLang="ja-JP" sz="1050" dirty="0">
                <a:solidFill>
                  <a:schemeClr val="tx1">
                    <a:lumMod val="65000"/>
                    <a:lumOff val="35000"/>
                  </a:schemeClr>
                </a:solidFill>
              </a:endParaRPr>
            </a:p>
          </p:txBody>
        </p:sp>
        <p:pic>
          <p:nvPicPr>
            <p:cNvPr id="12" name="図 11">
              <a:extLst>
                <a:ext uri="{FF2B5EF4-FFF2-40B4-BE49-F238E27FC236}">
                  <a16:creationId xmlns:a16="http://schemas.microsoft.com/office/drawing/2014/main" id="{64F3530A-04C8-AB1C-050E-96167B91F766}"/>
                </a:ext>
              </a:extLst>
            </p:cNvPr>
            <p:cNvPicPr>
              <a:picLocks noChangeAspect="1"/>
            </p:cNvPicPr>
            <p:nvPr/>
          </p:nvPicPr>
          <p:blipFill>
            <a:blip r:embed="rId5"/>
            <a:stretch>
              <a:fillRect/>
            </a:stretch>
          </p:blipFill>
          <p:spPr>
            <a:xfrm flipH="1">
              <a:off x="1585949" y="2483433"/>
              <a:ext cx="1179047" cy="1114737"/>
            </a:xfrm>
            <a:prstGeom prst="rect">
              <a:avLst/>
            </a:prstGeom>
          </p:spPr>
        </p:pic>
      </p:grpSp>
      <p:sp>
        <p:nvSpPr>
          <p:cNvPr id="18" name="テキスト ボックス 17">
            <a:extLst>
              <a:ext uri="{FF2B5EF4-FFF2-40B4-BE49-F238E27FC236}">
                <a16:creationId xmlns:a16="http://schemas.microsoft.com/office/drawing/2014/main" id="{A629E359-8FDB-C9E5-7315-6CB8E7169D5B}"/>
              </a:ext>
            </a:extLst>
          </p:cNvPr>
          <p:cNvSpPr txBox="1"/>
          <p:nvPr/>
        </p:nvSpPr>
        <p:spPr>
          <a:xfrm>
            <a:off x="1234852" y="2662438"/>
            <a:ext cx="1767376" cy="430887"/>
          </a:xfrm>
          <a:prstGeom prst="rect">
            <a:avLst/>
          </a:prstGeom>
          <a:noFill/>
        </p:spPr>
        <p:txBody>
          <a:bodyPr wrap="square">
            <a:spAutoFit/>
          </a:bodyPr>
          <a:lstStyle/>
          <a:p>
            <a:pPr algn="ctr"/>
            <a:r>
              <a:rPr lang="ja-JP" altLang="en-US" sz="1100" dirty="0"/>
              <a:t>問い合わせ</a:t>
            </a:r>
            <a:endParaRPr lang="en-US" altLang="ja-JP" sz="1100" dirty="0"/>
          </a:p>
          <a:p>
            <a:pPr algn="ctr"/>
            <a:r>
              <a:rPr lang="ja-JP" altLang="en-US" sz="1100" dirty="0"/>
              <a:t>質問・変更要望・バグ</a:t>
            </a:r>
          </a:p>
        </p:txBody>
      </p:sp>
      <p:cxnSp>
        <p:nvCxnSpPr>
          <p:cNvPr id="21" name="直線矢印コネクタ 20">
            <a:extLst>
              <a:ext uri="{FF2B5EF4-FFF2-40B4-BE49-F238E27FC236}">
                <a16:creationId xmlns:a16="http://schemas.microsoft.com/office/drawing/2014/main" id="{10B6074F-17AF-A3F5-4310-18EAE4B1064B}"/>
              </a:ext>
            </a:extLst>
          </p:cNvPr>
          <p:cNvCxnSpPr>
            <a:cxnSpLocks/>
          </p:cNvCxnSpPr>
          <p:nvPr/>
        </p:nvCxnSpPr>
        <p:spPr>
          <a:xfrm flipV="1">
            <a:off x="1322173" y="3161409"/>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33" name="四角形: メモ 32">
            <a:extLst>
              <a:ext uri="{FF2B5EF4-FFF2-40B4-BE49-F238E27FC236}">
                <a16:creationId xmlns:a16="http://schemas.microsoft.com/office/drawing/2014/main" id="{C4618AF7-B6EA-26FA-3A63-7578D90EC5D7}"/>
              </a:ext>
            </a:extLst>
          </p:cNvPr>
          <p:cNvSpPr/>
          <p:nvPr/>
        </p:nvSpPr>
        <p:spPr>
          <a:xfrm>
            <a:off x="2807406" y="2078180"/>
            <a:ext cx="865211" cy="420415"/>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トーク</a:t>
            </a:r>
            <a:endParaRPr kumimoji="1" lang="en-US" altLang="ja-JP" sz="1000" dirty="0">
              <a:solidFill>
                <a:schemeClr val="dk1"/>
              </a:solidFill>
            </a:endParaRPr>
          </a:p>
          <a:p>
            <a:pPr algn="ctr"/>
            <a:r>
              <a:rPr kumimoji="1" lang="ja-JP" altLang="en-US" sz="1000" dirty="0">
                <a:solidFill>
                  <a:schemeClr val="dk1"/>
                </a:solidFill>
              </a:rPr>
              <a:t>スクリプト</a:t>
            </a:r>
          </a:p>
        </p:txBody>
      </p:sp>
      <p:sp>
        <p:nvSpPr>
          <p:cNvPr id="34" name="四角形: メモ 33">
            <a:extLst>
              <a:ext uri="{FF2B5EF4-FFF2-40B4-BE49-F238E27FC236}">
                <a16:creationId xmlns:a16="http://schemas.microsoft.com/office/drawing/2014/main" id="{07FF8A11-8D24-A495-6CB3-E6FF8EB3F100}"/>
              </a:ext>
            </a:extLst>
          </p:cNvPr>
          <p:cNvSpPr/>
          <p:nvPr/>
        </p:nvSpPr>
        <p:spPr>
          <a:xfrm>
            <a:off x="2807406" y="1589682"/>
            <a:ext cx="865211" cy="420414"/>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業務範囲</a:t>
            </a:r>
            <a:endParaRPr kumimoji="1" lang="en-US" altLang="ja-JP" sz="1000" dirty="0">
              <a:solidFill>
                <a:schemeClr val="dk1"/>
              </a:solidFill>
            </a:endParaRPr>
          </a:p>
        </p:txBody>
      </p:sp>
      <p:cxnSp>
        <p:nvCxnSpPr>
          <p:cNvPr id="1031" name="直線矢印コネクタ 1030">
            <a:extLst>
              <a:ext uri="{FF2B5EF4-FFF2-40B4-BE49-F238E27FC236}">
                <a16:creationId xmlns:a16="http://schemas.microsoft.com/office/drawing/2014/main" id="{B764BB82-2494-3D55-75A9-6125F35CEA94}"/>
              </a:ext>
            </a:extLst>
          </p:cNvPr>
          <p:cNvCxnSpPr>
            <a:cxnSpLocks/>
          </p:cNvCxnSpPr>
          <p:nvPr/>
        </p:nvCxnSpPr>
        <p:spPr>
          <a:xfrm flipH="1" flipV="1">
            <a:off x="1290729" y="3395791"/>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032" name="四角形: メモ 1031">
            <a:extLst>
              <a:ext uri="{FF2B5EF4-FFF2-40B4-BE49-F238E27FC236}">
                <a16:creationId xmlns:a16="http://schemas.microsoft.com/office/drawing/2014/main" id="{E0315B66-AADF-119C-E20E-4F49390F3587}"/>
              </a:ext>
            </a:extLst>
          </p:cNvPr>
          <p:cNvSpPr/>
          <p:nvPr/>
        </p:nvSpPr>
        <p:spPr>
          <a:xfrm>
            <a:off x="1734104" y="4213509"/>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grpSp>
        <p:nvGrpSpPr>
          <p:cNvPr id="36" name="グループ化 35">
            <a:extLst>
              <a:ext uri="{FF2B5EF4-FFF2-40B4-BE49-F238E27FC236}">
                <a16:creationId xmlns:a16="http://schemas.microsoft.com/office/drawing/2014/main" id="{AF6B5204-964B-6BF3-0682-A6EF67CFB944}"/>
              </a:ext>
            </a:extLst>
          </p:cNvPr>
          <p:cNvGrpSpPr/>
          <p:nvPr/>
        </p:nvGrpSpPr>
        <p:grpSpPr>
          <a:xfrm>
            <a:off x="1386966" y="5617063"/>
            <a:ext cx="1520985" cy="852089"/>
            <a:chOff x="1853328" y="5477577"/>
            <a:chExt cx="1520985" cy="852089"/>
          </a:xfrm>
        </p:grpSpPr>
        <p:pic>
          <p:nvPicPr>
            <p:cNvPr id="1042" name="図 1041" descr="アイコン&#10;&#10;自動的に生成された説明">
              <a:extLst>
                <a:ext uri="{FF2B5EF4-FFF2-40B4-BE49-F238E27FC236}">
                  <a16:creationId xmlns:a16="http://schemas.microsoft.com/office/drawing/2014/main" id="{37492B5F-0283-3517-579A-30030353B5AD}"/>
                </a:ext>
              </a:extLst>
            </p:cNvPr>
            <p:cNvPicPr>
              <a:picLocks noChangeAspect="1"/>
            </p:cNvPicPr>
            <p:nvPr/>
          </p:nvPicPr>
          <p:blipFill>
            <a:blip r:embed="rId6"/>
            <a:srcRect l="68032" t="60415"/>
            <a:stretch/>
          </p:blipFill>
          <p:spPr>
            <a:xfrm>
              <a:off x="2404174" y="5477577"/>
              <a:ext cx="446980" cy="533251"/>
            </a:xfrm>
            <a:prstGeom prst="rect">
              <a:avLst/>
            </a:prstGeom>
          </p:spPr>
        </p:pic>
        <p:sp>
          <p:nvSpPr>
            <p:cNvPr id="1043" name="テキスト ボックス 1042">
              <a:extLst>
                <a:ext uri="{FF2B5EF4-FFF2-40B4-BE49-F238E27FC236}">
                  <a16:creationId xmlns:a16="http://schemas.microsoft.com/office/drawing/2014/main" id="{66611699-B9C1-77F4-7798-39A376202E5B}"/>
                </a:ext>
              </a:extLst>
            </p:cNvPr>
            <p:cNvSpPr txBox="1"/>
            <p:nvPr/>
          </p:nvSpPr>
          <p:spPr>
            <a:xfrm>
              <a:off x="1853328" y="6068056"/>
              <a:ext cx="1520985" cy="261610"/>
            </a:xfrm>
            <a:prstGeom prst="rect">
              <a:avLst/>
            </a:prstGeom>
            <a:noFill/>
          </p:spPr>
          <p:txBody>
            <a:bodyPr wrap="square" rtlCol="0">
              <a:spAutoFit/>
            </a:bodyPr>
            <a:lstStyle/>
            <a:p>
              <a:pPr algn="ctr"/>
              <a:r>
                <a:rPr lang="ja-JP" altLang="en-US" sz="1100" dirty="0">
                  <a:solidFill>
                    <a:schemeClr val="tx1">
                      <a:lumMod val="65000"/>
                      <a:lumOff val="35000"/>
                    </a:schemeClr>
                  </a:solidFill>
                </a:rPr>
                <a:t>トランスクリプト</a:t>
              </a:r>
              <a:r>
                <a:rPr lang="en-US" altLang="ja-JP" sz="1100" dirty="0">
                  <a:solidFill>
                    <a:schemeClr val="tx1">
                      <a:lumMod val="65000"/>
                      <a:lumOff val="35000"/>
                    </a:schemeClr>
                  </a:solidFill>
                </a:rPr>
                <a:t>DB</a:t>
              </a:r>
            </a:p>
          </p:txBody>
        </p:sp>
      </p:grpSp>
      <p:grpSp>
        <p:nvGrpSpPr>
          <p:cNvPr id="16" name="グループ化 15">
            <a:extLst>
              <a:ext uri="{FF2B5EF4-FFF2-40B4-BE49-F238E27FC236}">
                <a16:creationId xmlns:a16="http://schemas.microsoft.com/office/drawing/2014/main" id="{713BC8A6-62BD-83CC-9E85-B52D8F49BA81}"/>
              </a:ext>
            </a:extLst>
          </p:cNvPr>
          <p:cNvGrpSpPr/>
          <p:nvPr/>
        </p:nvGrpSpPr>
        <p:grpSpPr>
          <a:xfrm>
            <a:off x="2884732" y="2590854"/>
            <a:ext cx="1669811" cy="1313874"/>
            <a:chOff x="5070632" y="2502285"/>
            <a:chExt cx="1669811" cy="1313874"/>
          </a:xfrm>
        </p:grpSpPr>
        <p:sp>
          <p:nvSpPr>
            <p:cNvPr id="7" name="テキスト ボックス 6">
              <a:extLst>
                <a:ext uri="{FF2B5EF4-FFF2-40B4-BE49-F238E27FC236}">
                  <a16:creationId xmlns:a16="http://schemas.microsoft.com/office/drawing/2014/main" id="{961208D5-5AC2-52FE-AAB0-33B5F7FD531C}"/>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4" name="図 13" descr="アイコン&#10;&#10;中程度の精度で自動的に生成された説明">
              <a:extLst>
                <a:ext uri="{FF2B5EF4-FFF2-40B4-BE49-F238E27FC236}">
                  <a16:creationId xmlns:a16="http://schemas.microsoft.com/office/drawing/2014/main" id="{8767B7D5-CD84-9140-3732-8E980BA44684}"/>
                </a:ext>
              </a:extLst>
            </p:cNvPr>
            <p:cNvPicPr>
              <a:picLocks noChangeAspect="1"/>
            </p:cNvPicPr>
            <p:nvPr/>
          </p:nvPicPr>
          <p:blipFill>
            <a:blip r:embed="rId7"/>
            <a:stretch>
              <a:fillRect/>
            </a:stretch>
          </p:blipFill>
          <p:spPr>
            <a:xfrm>
              <a:off x="5350550" y="2502285"/>
              <a:ext cx="1100251" cy="1020576"/>
            </a:xfrm>
            <a:prstGeom prst="rect">
              <a:avLst/>
            </a:prstGeom>
          </p:spPr>
        </p:pic>
      </p:grpSp>
      <p:grpSp>
        <p:nvGrpSpPr>
          <p:cNvPr id="1116" name="グループ化 1115">
            <a:extLst>
              <a:ext uri="{FF2B5EF4-FFF2-40B4-BE49-F238E27FC236}">
                <a16:creationId xmlns:a16="http://schemas.microsoft.com/office/drawing/2014/main" id="{9644BD9B-964D-F175-5AEA-BC58C68ACFB5}"/>
              </a:ext>
            </a:extLst>
          </p:cNvPr>
          <p:cNvGrpSpPr/>
          <p:nvPr/>
        </p:nvGrpSpPr>
        <p:grpSpPr>
          <a:xfrm>
            <a:off x="4822827" y="877546"/>
            <a:ext cx="1669811" cy="1271386"/>
            <a:chOff x="10012301" y="3570191"/>
            <a:chExt cx="1669811" cy="1271386"/>
          </a:xfrm>
        </p:grpSpPr>
        <p:sp>
          <p:nvSpPr>
            <p:cNvPr id="1078" name="テキスト ボックス 1077">
              <a:extLst>
                <a:ext uri="{FF2B5EF4-FFF2-40B4-BE49-F238E27FC236}">
                  <a16:creationId xmlns:a16="http://schemas.microsoft.com/office/drawing/2014/main" id="{18A87C04-212E-8BF1-E175-2D25C3FD859A}"/>
                </a:ext>
              </a:extLst>
            </p:cNvPr>
            <p:cNvSpPr txBox="1"/>
            <p:nvPr/>
          </p:nvSpPr>
          <p:spPr>
            <a:xfrm>
              <a:off x="10012301" y="4410690"/>
              <a:ext cx="1669811" cy="430887"/>
            </a:xfrm>
            <a:prstGeom prst="rect">
              <a:avLst/>
            </a:prstGeom>
            <a:noFill/>
          </p:spPr>
          <p:txBody>
            <a:bodyPr wrap="square" rtlCol="0">
              <a:spAutoFit/>
            </a:bodyPr>
            <a:lstStyle/>
            <a:p>
              <a:pPr algn="ctr"/>
              <a:r>
                <a:rPr lang="ja-JP" altLang="en-US" sz="1050" dirty="0">
                  <a:solidFill>
                    <a:schemeClr val="tx1">
                      <a:lumMod val="65000"/>
                      <a:lumOff val="35000"/>
                    </a:schemeClr>
                  </a:solidFill>
                </a:rPr>
                <a:t>サービスプロバイダー</a:t>
              </a:r>
              <a:endParaRPr lang="en-US" altLang="ja-JP" sz="1050" dirty="0">
                <a:solidFill>
                  <a:schemeClr val="tx1">
                    <a:lumMod val="65000"/>
                    <a:lumOff val="35000"/>
                  </a:schemeClr>
                </a:solidFill>
              </a:endParaRPr>
            </a:p>
            <a:p>
              <a:pPr algn="ctr"/>
              <a:r>
                <a:rPr lang="ja-JP" altLang="en-US" sz="1050" dirty="0">
                  <a:solidFill>
                    <a:schemeClr val="tx1">
                      <a:lumMod val="65000"/>
                      <a:lumOff val="35000"/>
                    </a:schemeClr>
                  </a:solidFill>
                </a:rPr>
                <a:t>エンジニア</a:t>
              </a:r>
              <a:endParaRPr lang="en-US" altLang="ja-JP" sz="1050" dirty="0">
                <a:solidFill>
                  <a:schemeClr val="tx1">
                    <a:lumMod val="65000"/>
                    <a:lumOff val="35000"/>
                  </a:schemeClr>
                </a:solidFill>
              </a:endParaRPr>
            </a:p>
          </p:txBody>
        </p:sp>
        <p:pic>
          <p:nvPicPr>
            <p:cNvPr id="1081" name="図 1080" descr="グラフィカル ユーザー インターフェイス&#10;&#10;自動的に生成された説明">
              <a:extLst>
                <a:ext uri="{FF2B5EF4-FFF2-40B4-BE49-F238E27FC236}">
                  <a16:creationId xmlns:a16="http://schemas.microsoft.com/office/drawing/2014/main" id="{0F6D5E37-A8BB-64FC-B5A3-D376F8110FC9}"/>
                </a:ext>
              </a:extLst>
            </p:cNvPr>
            <p:cNvPicPr>
              <a:picLocks noChangeAspect="1"/>
            </p:cNvPicPr>
            <p:nvPr/>
          </p:nvPicPr>
          <p:blipFill>
            <a:blip r:embed="rId8"/>
            <a:stretch>
              <a:fillRect/>
            </a:stretch>
          </p:blipFill>
          <p:spPr>
            <a:xfrm>
              <a:off x="10289947" y="3570191"/>
              <a:ext cx="1051470" cy="805871"/>
            </a:xfrm>
            <a:prstGeom prst="rect">
              <a:avLst/>
            </a:prstGeom>
          </p:spPr>
        </p:pic>
      </p:grpSp>
      <p:grpSp>
        <p:nvGrpSpPr>
          <p:cNvPr id="41" name="グループ化 40">
            <a:extLst>
              <a:ext uri="{FF2B5EF4-FFF2-40B4-BE49-F238E27FC236}">
                <a16:creationId xmlns:a16="http://schemas.microsoft.com/office/drawing/2014/main" id="{D9902C56-0C93-DBB2-F69B-C9DB470386E2}"/>
              </a:ext>
            </a:extLst>
          </p:cNvPr>
          <p:cNvGrpSpPr/>
          <p:nvPr/>
        </p:nvGrpSpPr>
        <p:grpSpPr>
          <a:xfrm>
            <a:off x="8999164" y="5422425"/>
            <a:ext cx="1132159" cy="940042"/>
            <a:chOff x="7907776" y="2097089"/>
            <a:chExt cx="1154792" cy="978925"/>
          </a:xfrm>
        </p:grpSpPr>
        <p:grpSp>
          <p:nvGrpSpPr>
            <p:cNvPr id="37" name="グループ化 36">
              <a:extLst>
                <a:ext uri="{FF2B5EF4-FFF2-40B4-BE49-F238E27FC236}">
                  <a16:creationId xmlns:a16="http://schemas.microsoft.com/office/drawing/2014/main" id="{9633AA4B-F3AD-5E0F-FD1F-7466FE6EDE3D}"/>
                </a:ext>
              </a:extLst>
            </p:cNvPr>
            <p:cNvGrpSpPr/>
            <p:nvPr/>
          </p:nvGrpSpPr>
          <p:grpSpPr>
            <a:xfrm>
              <a:off x="8130123" y="2097089"/>
              <a:ext cx="916298" cy="792162"/>
              <a:chOff x="4235247" y="1683242"/>
              <a:chExt cx="954928" cy="806175"/>
            </a:xfrm>
          </p:grpSpPr>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03CB322E-73E8-CB37-C79B-FF819397A38F}"/>
                  </a:ext>
                </a:extLst>
              </p:cNvPr>
              <p:cNvPicPr>
                <a:picLocks noChangeAspect="1"/>
              </p:cNvPicPr>
              <p:nvPr/>
            </p:nvPicPr>
            <p:blipFill rotWithShape="1">
              <a:blip r:embed="rId9"/>
              <a:srcRect r="64266" b="59697"/>
              <a:stretch/>
            </p:blipFill>
            <p:spPr>
              <a:xfrm>
                <a:off x="4670340" y="1683242"/>
                <a:ext cx="519835" cy="600564"/>
              </a:xfrm>
              <a:prstGeom prst="rect">
                <a:avLst/>
              </a:prstGeom>
            </p:spPr>
          </p:pic>
          <p:pic>
            <p:nvPicPr>
              <p:cNvPr id="39" name="図 38" descr="時計 が含まれている画像&#10;&#10;自動的に生成された説明">
                <a:extLst>
                  <a:ext uri="{FF2B5EF4-FFF2-40B4-BE49-F238E27FC236}">
                    <a16:creationId xmlns:a16="http://schemas.microsoft.com/office/drawing/2014/main" id="{FEBFF3F7-E668-4554-685E-C739860935F7}"/>
                  </a:ext>
                </a:extLst>
              </p:cNvPr>
              <p:cNvPicPr>
                <a:picLocks noChangeAspect="1"/>
              </p:cNvPicPr>
              <p:nvPr/>
            </p:nvPicPr>
            <p:blipFill rotWithShape="1">
              <a:blip r:embed="rId10"/>
              <a:srcRect r="59736" b="63537"/>
              <a:stretch/>
            </p:blipFill>
            <p:spPr>
              <a:xfrm>
                <a:off x="4235247" y="1859532"/>
                <a:ext cx="768465" cy="629885"/>
              </a:xfrm>
              <a:prstGeom prst="rect">
                <a:avLst/>
              </a:prstGeom>
            </p:spPr>
          </p:pic>
        </p:grpSp>
        <p:sp>
          <p:nvSpPr>
            <p:cNvPr id="40" name="テキスト ボックス 39">
              <a:extLst>
                <a:ext uri="{FF2B5EF4-FFF2-40B4-BE49-F238E27FC236}">
                  <a16:creationId xmlns:a16="http://schemas.microsoft.com/office/drawing/2014/main" id="{4D0658C1-578A-A50F-781B-10E43A489727}"/>
                </a:ext>
              </a:extLst>
            </p:cNvPr>
            <p:cNvSpPr txBox="1"/>
            <p:nvPr/>
          </p:nvSpPr>
          <p:spPr>
            <a:xfrm>
              <a:off x="7907776" y="2811595"/>
              <a:ext cx="1154792" cy="264419"/>
            </a:xfrm>
            <a:prstGeom prst="rect">
              <a:avLst/>
            </a:prstGeom>
            <a:noFill/>
          </p:spPr>
          <p:txBody>
            <a:bodyPr wrap="square" rtlCol="0">
              <a:spAutoFit/>
            </a:bodyPr>
            <a:lstStyle/>
            <a:p>
              <a:pPr algn="ctr"/>
              <a:r>
                <a:rPr lang="en-US" altLang="ja-JP" sz="1050" dirty="0">
                  <a:solidFill>
                    <a:schemeClr val="tx1">
                      <a:lumMod val="65000"/>
                      <a:lumOff val="35000"/>
                    </a:schemeClr>
                  </a:solidFill>
                </a:rPr>
                <a:t>knowledge</a:t>
              </a:r>
            </a:p>
          </p:txBody>
        </p:sp>
      </p:grpSp>
      <p:sp>
        <p:nvSpPr>
          <p:cNvPr id="42" name="吹き出し: 角を丸めた四角形 41">
            <a:extLst>
              <a:ext uri="{FF2B5EF4-FFF2-40B4-BE49-F238E27FC236}">
                <a16:creationId xmlns:a16="http://schemas.microsoft.com/office/drawing/2014/main" id="{C65FE81A-BC26-D435-841E-4B7A77647DAF}"/>
              </a:ext>
            </a:extLst>
          </p:cNvPr>
          <p:cNvSpPr/>
          <p:nvPr/>
        </p:nvSpPr>
        <p:spPr>
          <a:xfrm>
            <a:off x="10061641" y="4885348"/>
            <a:ext cx="1006915" cy="511132"/>
          </a:xfrm>
          <a:prstGeom prst="wedgeRoundRectCallout">
            <a:avLst>
              <a:gd name="adj1" fmla="val -58994"/>
              <a:gd name="adj2" fmla="val 44417"/>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00" dirty="0">
                <a:solidFill>
                  <a:schemeClr val="dk1"/>
                </a:solidFill>
              </a:rPr>
              <a:t>マニュアル</a:t>
            </a:r>
            <a:endParaRPr kumimoji="1" lang="en-US" altLang="ja-JP" sz="1000" dirty="0">
              <a:solidFill>
                <a:schemeClr val="dk1"/>
              </a:solidFill>
            </a:endParaRPr>
          </a:p>
          <a:p>
            <a:r>
              <a:rPr lang="ja-JP" altLang="en-US" sz="1000" dirty="0"/>
              <a:t>ドキュメント</a:t>
            </a:r>
            <a:endParaRPr lang="en-US" altLang="ja-JP" sz="1000" dirty="0"/>
          </a:p>
          <a:p>
            <a:r>
              <a:rPr kumimoji="1" lang="ja-JP" altLang="en-US" sz="1000" dirty="0">
                <a:solidFill>
                  <a:schemeClr val="dk1"/>
                </a:solidFill>
              </a:rPr>
              <a:t>過去事例</a:t>
            </a:r>
          </a:p>
        </p:txBody>
      </p:sp>
      <p:grpSp>
        <p:nvGrpSpPr>
          <p:cNvPr id="53" name="グループ化 52">
            <a:extLst>
              <a:ext uri="{FF2B5EF4-FFF2-40B4-BE49-F238E27FC236}">
                <a16:creationId xmlns:a16="http://schemas.microsoft.com/office/drawing/2014/main" id="{F364667A-3DF7-522E-E4D9-45D913412422}"/>
              </a:ext>
            </a:extLst>
          </p:cNvPr>
          <p:cNvGrpSpPr/>
          <p:nvPr/>
        </p:nvGrpSpPr>
        <p:grpSpPr>
          <a:xfrm>
            <a:off x="8955901" y="4290996"/>
            <a:ext cx="1227423" cy="789588"/>
            <a:chOff x="8472162" y="3286838"/>
            <a:chExt cx="1251960" cy="822247"/>
          </a:xfrm>
        </p:grpSpPr>
        <p:grpSp>
          <p:nvGrpSpPr>
            <p:cNvPr id="49" name="グループ化 48">
              <a:extLst>
                <a:ext uri="{FF2B5EF4-FFF2-40B4-BE49-F238E27FC236}">
                  <a16:creationId xmlns:a16="http://schemas.microsoft.com/office/drawing/2014/main" id="{9233F042-D7BB-396D-155C-92722D8A0EDB}"/>
                </a:ext>
              </a:extLst>
            </p:cNvPr>
            <p:cNvGrpSpPr/>
            <p:nvPr/>
          </p:nvGrpSpPr>
          <p:grpSpPr>
            <a:xfrm>
              <a:off x="8587093" y="3286838"/>
              <a:ext cx="879738" cy="618936"/>
              <a:chOff x="8954072" y="3606390"/>
              <a:chExt cx="879738" cy="618936"/>
            </a:xfrm>
          </p:grpSpPr>
          <p:pic>
            <p:nvPicPr>
              <p:cNvPr id="48" name="図 47" descr="時計 が含まれている画像&#10;&#10;自動的に生成された説明">
                <a:extLst>
                  <a:ext uri="{FF2B5EF4-FFF2-40B4-BE49-F238E27FC236}">
                    <a16:creationId xmlns:a16="http://schemas.microsoft.com/office/drawing/2014/main" id="{767EDB46-67D8-3444-4996-878E383F955F}"/>
                  </a:ext>
                </a:extLst>
              </p:cNvPr>
              <p:cNvPicPr>
                <a:picLocks noChangeAspect="1"/>
              </p:cNvPicPr>
              <p:nvPr/>
            </p:nvPicPr>
            <p:blipFill rotWithShape="1">
              <a:blip r:embed="rId10"/>
              <a:srcRect r="59736" b="63537"/>
              <a:stretch/>
            </p:blipFill>
            <p:spPr>
              <a:xfrm>
                <a:off x="9096432" y="3606390"/>
                <a:ext cx="737378" cy="618936"/>
              </a:xfrm>
              <a:prstGeom prst="rect">
                <a:avLst/>
              </a:prstGeom>
            </p:spPr>
          </p:pic>
          <p:pic>
            <p:nvPicPr>
              <p:cNvPr id="47" name="図 46" descr="アイコン&#10;&#10;自動的に生成された説明">
                <a:extLst>
                  <a:ext uri="{FF2B5EF4-FFF2-40B4-BE49-F238E27FC236}">
                    <a16:creationId xmlns:a16="http://schemas.microsoft.com/office/drawing/2014/main" id="{0713749B-2E84-6186-64AF-55620ADADFD6}"/>
                  </a:ext>
                </a:extLst>
              </p:cNvPr>
              <p:cNvPicPr>
                <a:picLocks noChangeAspect="1"/>
              </p:cNvPicPr>
              <p:nvPr/>
            </p:nvPicPr>
            <p:blipFill>
              <a:blip r:embed="rId11"/>
              <a:srcRect l="65748" t="66489"/>
              <a:stretch/>
            </p:blipFill>
            <p:spPr>
              <a:xfrm>
                <a:off x="8954072" y="3688909"/>
                <a:ext cx="321964" cy="336622"/>
              </a:xfrm>
              <a:prstGeom prst="rect">
                <a:avLst/>
              </a:prstGeom>
            </p:spPr>
          </p:pic>
        </p:grpSp>
        <p:sp>
          <p:nvSpPr>
            <p:cNvPr id="52" name="テキスト ボックス 51">
              <a:extLst>
                <a:ext uri="{FF2B5EF4-FFF2-40B4-BE49-F238E27FC236}">
                  <a16:creationId xmlns:a16="http://schemas.microsoft.com/office/drawing/2014/main" id="{ACF3AEC7-15BB-5612-90E0-8260F21026F0}"/>
                </a:ext>
              </a:extLst>
            </p:cNvPr>
            <p:cNvSpPr txBox="1"/>
            <p:nvPr/>
          </p:nvSpPr>
          <p:spPr>
            <a:xfrm>
              <a:off x="8472162" y="3847475"/>
              <a:ext cx="1251960" cy="261610"/>
            </a:xfrm>
            <a:prstGeom prst="rect">
              <a:avLst/>
            </a:prstGeom>
            <a:noFill/>
          </p:spPr>
          <p:txBody>
            <a:bodyPr wrap="square" rtlCol="0">
              <a:spAutoFit/>
            </a:bodyPr>
            <a:lstStyle/>
            <a:p>
              <a:pPr algn="ctr"/>
              <a:r>
                <a:rPr lang="ja-JP" altLang="en-US" sz="1050" dirty="0">
                  <a:solidFill>
                    <a:schemeClr val="tx1">
                      <a:lumMod val="65000"/>
                      <a:lumOff val="35000"/>
                    </a:schemeClr>
                  </a:solidFill>
                </a:rPr>
                <a:t>お客様固有情報</a:t>
              </a:r>
              <a:endParaRPr lang="en-US" altLang="ja-JP" sz="1050" dirty="0">
                <a:solidFill>
                  <a:schemeClr val="tx1">
                    <a:lumMod val="65000"/>
                    <a:lumOff val="35000"/>
                  </a:schemeClr>
                </a:solidFill>
              </a:endParaRPr>
            </a:p>
          </p:txBody>
        </p:sp>
      </p:grpSp>
      <p:sp>
        <p:nvSpPr>
          <p:cNvPr id="62" name="四角形: メモ 61">
            <a:extLst>
              <a:ext uri="{FF2B5EF4-FFF2-40B4-BE49-F238E27FC236}">
                <a16:creationId xmlns:a16="http://schemas.microsoft.com/office/drawing/2014/main" id="{FDC75983-C057-C081-8331-64518E9176A9}"/>
              </a:ext>
            </a:extLst>
          </p:cNvPr>
          <p:cNvSpPr/>
          <p:nvPr/>
        </p:nvSpPr>
        <p:spPr>
          <a:xfrm>
            <a:off x="8988008" y="1444320"/>
            <a:ext cx="1048429" cy="510981"/>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cxnSp>
        <p:nvCxnSpPr>
          <p:cNvPr id="63" name="直線矢印コネクタ 62">
            <a:extLst>
              <a:ext uri="{FF2B5EF4-FFF2-40B4-BE49-F238E27FC236}">
                <a16:creationId xmlns:a16="http://schemas.microsoft.com/office/drawing/2014/main" id="{26D0D150-57B4-FC81-44D6-117EACC511F0}"/>
              </a:ext>
            </a:extLst>
          </p:cNvPr>
          <p:cNvCxnSpPr>
            <a:cxnSpLocks/>
          </p:cNvCxnSpPr>
          <p:nvPr/>
        </p:nvCxnSpPr>
        <p:spPr>
          <a:xfrm flipV="1">
            <a:off x="10101534" y="1681702"/>
            <a:ext cx="482958" cy="2177"/>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5" name="四角形: メモ 1024">
            <a:extLst>
              <a:ext uri="{FF2B5EF4-FFF2-40B4-BE49-F238E27FC236}">
                <a16:creationId xmlns:a16="http://schemas.microsoft.com/office/drawing/2014/main" id="{39708FDC-0089-0EE1-F682-1FBF81D83FEC}"/>
              </a:ext>
            </a:extLst>
          </p:cNvPr>
          <p:cNvSpPr/>
          <p:nvPr/>
        </p:nvSpPr>
        <p:spPr>
          <a:xfrm>
            <a:off x="10627197" y="1445411"/>
            <a:ext cx="1048429" cy="51000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変更要望書</a:t>
            </a:r>
            <a:endParaRPr kumimoji="1" lang="en-US" altLang="ja-JP" sz="1000" dirty="0">
              <a:solidFill>
                <a:schemeClr val="dk1"/>
              </a:solidFill>
            </a:endParaRPr>
          </a:p>
        </p:txBody>
      </p:sp>
      <p:sp>
        <p:nvSpPr>
          <p:cNvPr id="1067" name="四角形: メモ 1066">
            <a:extLst>
              <a:ext uri="{FF2B5EF4-FFF2-40B4-BE49-F238E27FC236}">
                <a16:creationId xmlns:a16="http://schemas.microsoft.com/office/drawing/2014/main" id="{E7769336-002C-0A0E-A56A-82AA53E2B92F}"/>
              </a:ext>
            </a:extLst>
          </p:cNvPr>
          <p:cNvSpPr/>
          <p:nvPr/>
        </p:nvSpPr>
        <p:spPr>
          <a:xfrm>
            <a:off x="8961737" y="2472972"/>
            <a:ext cx="1053168" cy="511608"/>
          </a:xfrm>
          <a:prstGeom prst="foldedCorner">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テンプレート</a:t>
            </a:r>
            <a:endParaRPr kumimoji="1" lang="en-US" altLang="ja-JP" sz="1000" dirty="0">
              <a:solidFill>
                <a:schemeClr val="dk1"/>
              </a:solidFill>
            </a:endParaRPr>
          </a:p>
        </p:txBody>
      </p:sp>
      <p:grpSp>
        <p:nvGrpSpPr>
          <p:cNvPr id="1072" name="グループ化 1071">
            <a:extLst>
              <a:ext uri="{FF2B5EF4-FFF2-40B4-BE49-F238E27FC236}">
                <a16:creationId xmlns:a16="http://schemas.microsoft.com/office/drawing/2014/main" id="{035901C1-87D6-7E20-611C-96E43094B73C}"/>
              </a:ext>
            </a:extLst>
          </p:cNvPr>
          <p:cNvGrpSpPr/>
          <p:nvPr/>
        </p:nvGrpSpPr>
        <p:grpSpPr>
          <a:xfrm>
            <a:off x="8782325" y="3051630"/>
            <a:ext cx="1097269" cy="795351"/>
            <a:chOff x="7843910" y="5529489"/>
            <a:chExt cx="1381662" cy="912193"/>
          </a:xfrm>
        </p:grpSpPr>
        <p:pic>
          <p:nvPicPr>
            <p:cNvPr id="1069" name="図 1068" descr="グラフィカル ユーザー インターフェイス&#10;&#10;自動的に生成された説明">
              <a:extLst>
                <a:ext uri="{FF2B5EF4-FFF2-40B4-BE49-F238E27FC236}">
                  <a16:creationId xmlns:a16="http://schemas.microsoft.com/office/drawing/2014/main" id="{7AC4A239-CDC4-445B-6A62-7634D988E9A4}"/>
                </a:ext>
              </a:extLst>
            </p:cNvPr>
            <p:cNvPicPr>
              <a:picLocks noChangeAspect="1"/>
            </p:cNvPicPr>
            <p:nvPr/>
          </p:nvPicPr>
          <p:blipFill>
            <a:blip r:embed="rId12"/>
            <a:srcRect l="54246" t="-4469" b="58468"/>
            <a:stretch/>
          </p:blipFill>
          <p:spPr>
            <a:xfrm>
              <a:off x="7983933" y="5529489"/>
              <a:ext cx="820718" cy="685711"/>
            </a:xfrm>
            <a:prstGeom prst="rect">
              <a:avLst/>
            </a:prstGeom>
          </p:spPr>
        </p:pic>
        <p:sp>
          <p:nvSpPr>
            <p:cNvPr id="1071" name="テキスト ボックス 1070">
              <a:extLst>
                <a:ext uri="{FF2B5EF4-FFF2-40B4-BE49-F238E27FC236}">
                  <a16:creationId xmlns:a16="http://schemas.microsoft.com/office/drawing/2014/main" id="{8CE5F5C8-5B01-57AD-E520-9F1776435FF0}"/>
                </a:ext>
              </a:extLst>
            </p:cNvPr>
            <p:cNvSpPr txBox="1"/>
            <p:nvPr/>
          </p:nvSpPr>
          <p:spPr>
            <a:xfrm>
              <a:off x="7843910" y="6179434"/>
              <a:ext cx="1381662" cy="262248"/>
            </a:xfrm>
            <a:prstGeom prst="rect">
              <a:avLst/>
            </a:prstGeom>
            <a:noFill/>
          </p:spPr>
          <p:txBody>
            <a:bodyPr wrap="square" rtlCol="0">
              <a:spAutoFit/>
            </a:bodyPr>
            <a:lstStyle/>
            <a:p>
              <a:pPr algn="ctr"/>
              <a:r>
                <a:rPr lang="ja-JP" altLang="en-US" sz="900" dirty="0">
                  <a:solidFill>
                    <a:schemeClr val="tx1">
                      <a:lumMod val="65000"/>
                      <a:lumOff val="35000"/>
                    </a:schemeClr>
                  </a:solidFill>
                </a:rPr>
                <a:t>画面キャプチャ</a:t>
              </a:r>
              <a:endParaRPr lang="en-US" altLang="ja-JP" sz="900" dirty="0">
                <a:solidFill>
                  <a:schemeClr val="tx1">
                    <a:lumMod val="65000"/>
                    <a:lumOff val="35000"/>
                  </a:schemeClr>
                </a:solidFill>
              </a:endParaRPr>
            </a:p>
          </p:txBody>
        </p:sp>
      </p:grpSp>
      <p:sp>
        <p:nvSpPr>
          <p:cNvPr id="1073" name="四角形: メモ 1072">
            <a:extLst>
              <a:ext uri="{FF2B5EF4-FFF2-40B4-BE49-F238E27FC236}">
                <a16:creationId xmlns:a16="http://schemas.microsoft.com/office/drawing/2014/main" id="{F5DEE5DC-5185-1D8C-3FFA-0DDE4A049437}"/>
              </a:ext>
            </a:extLst>
          </p:cNvPr>
          <p:cNvSpPr/>
          <p:nvPr/>
        </p:nvSpPr>
        <p:spPr>
          <a:xfrm>
            <a:off x="9576522" y="3155881"/>
            <a:ext cx="668254" cy="398962"/>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ログ</a:t>
            </a:r>
            <a:endParaRPr kumimoji="1" lang="en-US" altLang="ja-JP" sz="1000" dirty="0">
              <a:solidFill>
                <a:schemeClr val="dk1"/>
              </a:solidFill>
            </a:endParaRPr>
          </a:p>
        </p:txBody>
      </p:sp>
      <p:cxnSp>
        <p:nvCxnSpPr>
          <p:cNvPr id="1074" name="直線矢印コネクタ 1073">
            <a:extLst>
              <a:ext uri="{FF2B5EF4-FFF2-40B4-BE49-F238E27FC236}">
                <a16:creationId xmlns:a16="http://schemas.microsoft.com/office/drawing/2014/main" id="{FC8ABDF1-1573-12D2-769C-F32CFF6D7258}"/>
              </a:ext>
            </a:extLst>
          </p:cNvPr>
          <p:cNvCxnSpPr>
            <a:cxnSpLocks/>
          </p:cNvCxnSpPr>
          <p:nvPr/>
        </p:nvCxnSpPr>
        <p:spPr>
          <a:xfrm>
            <a:off x="10111580" y="3021943"/>
            <a:ext cx="482832" cy="0"/>
          </a:xfrm>
          <a:prstGeom prst="straightConnector1">
            <a:avLst/>
          </a:prstGeom>
          <a:ln w="38100">
            <a:solidFill>
              <a:srgbClr val="A85C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87" name="四角形: メモ 1086">
            <a:extLst>
              <a:ext uri="{FF2B5EF4-FFF2-40B4-BE49-F238E27FC236}">
                <a16:creationId xmlns:a16="http://schemas.microsoft.com/office/drawing/2014/main" id="{DD1ACFB2-6A8D-570B-4D85-A10F3DF5E9A2}"/>
              </a:ext>
            </a:extLst>
          </p:cNvPr>
          <p:cNvSpPr/>
          <p:nvPr/>
        </p:nvSpPr>
        <p:spPr>
          <a:xfrm>
            <a:off x="10688198" y="2752101"/>
            <a:ext cx="1058145" cy="511608"/>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バグ報告書</a:t>
            </a:r>
            <a:endParaRPr kumimoji="1" lang="en-US" altLang="ja-JP" sz="1000" dirty="0">
              <a:solidFill>
                <a:schemeClr val="dk1"/>
              </a:solidFill>
            </a:endParaRPr>
          </a:p>
        </p:txBody>
      </p:sp>
      <p:cxnSp>
        <p:nvCxnSpPr>
          <p:cNvPr id="1053" name="直線矢印コネクタ 1052">
            <a:extLst>
              <a:ext uri="{FF2B5EF4-FFF2-40B4-BE49-F238E27FC236}">
                <a16:creationId xmlns:a16="http://schemas.microsoft.com/office/drawing/2014/main" id="{F4B2883E-C79A-C487-C401-56D2ECC2C960}"/>
              </a:ext>
            </a:extLst>
          </p:cNvPr>
          <p:cNvCxnSpPr>
            <a:cxnSpLocks/>
          </p:cNvCxnSpPr>
          <p:nvPr/>
        </p:nvCxnSpPr>
        <p:spPr>
          <a:xfrm>
            <a:off x="2165684" y="3532472"/>
            <a:ext cx="5301" cy="62890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23" name="グループ化 22">
            <a:extLst>
              <a:ext uri="{FF2B5EF4-FFF2-40B4-BE49-F238E27FC236}">
                <a16:creationId xmlns:a16="http://schemas.microsoft.com/office/drawing/2014/main" id="{BD8B2FB8-45AC-01B3-B706-D91AE762AD69}"/>
              </a:ext>
            </a:extLst>
          </p:cNvPr>
          <p:cNvGrpSpPr/>
          <p:nvPr/>
        </p:nvGrpSpPr>
        <p:grpSpPr>
          <a:xfrm>
            <a:off x="6419632" y="2535927"/>
            <a:ext cx="1227423" cy="1202804"/>
            <a:chOff x="3761091" y="2617851"/>
            <a:chExt cx="1227423" cy="1202804"/>
          </a:xfrm>
        </p:grpSpPr>
        <p:pic>
          <p:nvPicPr>
            <p:cNvPr id="25" name="図 24" descr="アイコン&#10;&#10;自動的に生成された説明">
              <a:extLst>
                <a:ext uri="{FF2B5EF4-FFF2-40B4-BE49-F238E27FC236}">
                  <a16:creationId xmlns:a16="http://schemas.microsoft.com/office/drawing/2014/main" id="{D74D0A6F-E1CB-D065-3C51-ACCC3AEC9965}"/>
                </a:ext>
              </a:extLst>
            </p:cNvPr>
            <p:cNvPicPr>
              <a:picLocks noChangeAspect="1"/>
            </p:cNvPicPr>
            <p:nvPr/>
          </p:nvPicPr>
          <p:blipFill>
            <a:blip r:embed="rId13"/>
            <a:srcRect l="24619" t="54203" r="20425"/>
            <a:stretch/>
          </p:blipFill>
          <p:spPr>
            <a:xfrm>
              <a:off x="3845753" y="2617851"/>
              <a:ext cx="1061172" cy="863318"/>
            </a:xfrm>
            <a:prstGeom prst="rect">
              <a:avLst/>
            </a:prstGeom>
          </p:spPr>
        </p:pic>
        <p:sp>
          <p:nvSpPr>
            <p:cNvPr id="26" name="テキスト ボックス 25">
              <a:extLst>
                <a:ext uri="{FF2B5EF4-FFF2-40B4-BE49-F238E27FC236}">
                  <a16:creationId xmlns:a16="http://schemas.microsoft.com/office/drawing/2014/main" id="{02615F0E-A255-B3C5-C193-043F2D0A6D31}"/>
                </a:ext>
              </a:extLst>
            </p:cNvPr>
            <p:cNvSpPr txBox="1"/>
            <p:nvPr/>
          </p:nvSpPr>
          <p:spPr>
            <a:xfrm>
              <a:off x="3761091" y="3566739"/>
              <a:ext cx="1227423" cy="253916"/>
            </a:xfrm>
            <a:prstGeom prst="rect">
              <a:avLst/>
            </a:prstGeom>
            <a:noFill/>
          </p:spPr>
          <p:txBody>
            <a:bodyPr wrap="square" rtlCol="0">
              <a:spAutoFit/>
            </a:bodyPr>
            <a:lstStyle/>
            <a:p>
              <a:pPr algn="ctr"/>
              <a:r>
                <a:rPr lang="en-US" altLang="ja-JP" sz="1050" dirty="0">
                  <a:solidFill>
                    <a:schemeClr val="tx1">
                      <a:lumMod val="65000"/>
                      <a:lumOff val="35000"/>
                    </a:schemeClr>
                  </a:solidFill>
                </a:rPr>
                <a:t>AI</a:t>
              </a:r>
              <a:r>
                <a:rPr lang="ja-JP" altLang="en-US" sz="1050" dirty="0">
                  <a:solidFill>
                    <a:schemeClr val="tx1">
                      <a:lumMod val="65000"/>
                      <a:lumOff val="35000"/>
                    </a:schemeClr>
                  </a:solidFill>
                </a:rPr>
                <a:t>エージェント</a:t>
              </a:r>
              <a:endParaRPr lang="en-US" altLang="ja-JP" sz="1050" dirty="0">
                <a:solidFill>
                  <a:schemeClr val="tx1">
                    <a:lumMod val="65000"/>
                    <a:lumOff val="35000"/>
                  </a:schemeClr>
                </a:solidFill>
              </a:endParaRPr>
            </a:p>
          </p:txBody>
        </p:sp>
      </p:grpSp>
      <p:grpSp>
        <p:nvGrpSpPr>
          <p:cNvPr id="1034" name="グループ化 1033">
            <a:extLst>
              <a:ext uri="{FF2B5EF4-FFF2-40B4-BE49-F238E27FC236}">
                <a16:creationId xmlns:a16="http://schemas.microsoft.com/office/drawing/2014/main" id="{EB9D5696-7E30-1307-A890-F78D2E29D30E}"/>
              </a:ext>
            </a:extLst>
          </p:cNvPr>
          <p:cNvGrpSpPr/>
          <p:nvPr/>
        </p:nvGrpSpPr>
        <p:grpSpPr>
          <a:xfrm>
            <a:off x="6443934" y="4226151"/>
            <a:ext cx="1552329" cy="1068791"/>
            <a:chOff x="5803547" y="4122540"/>
            <a:chExt cx="1552329" cy="1068791"/>
          </a:xfrm>
        </p:grpSpPr>
        <p:sp>
          <p:nvSpPr>
            <p:cNvPr id="1098" name="正方形/長方形 1097">
              <a:extLst>
                <a:ext uri="{FF2B5EF4-FFF2-40B4-BE49-F238E27FC236}">
                  <a16:creationId xmlns:a16="http://schemas.microsoft.com/office/drawing/2014/main" id="{FBA332D8-2564-ABE8-9874-EAD1BC5BCFAD}"/>
                </a:ext>
              </a:extLst>
            </p:cNvPr>
            <p:cNvSpPr/>
            <p:nvPr/>
          </p:nvSpPr>
          <p:spPr>
            <a:xfrm>
              <a:off x="5803547" y="4328397"/>
              <a:ext cx="1552329" cy="862934"/>
            </a:xfrm>
            <a:prstGeom prst="rect">
              <a:avLst/>
            </a:prstGeom>
            <a:ln w="9525"/>
          </p:spPr>
          <p:style>
            <a:lnRef idx="2">
              <a:schemeClr val="dk1"/>
            </a:lnRef>
            <a:fillRef idx="1">
              <a:schemeClr val="lt1"/>
            </a:fillRef>
            <a:effectRef idx="0">
              <a:schemeClr val="dk1"/>
            </a:effectRef>
            <a:fontRef idx="minor">
              <a:schemeClr val="dk1"/>
            </a:fontRef>
          </p:style>
          <p:txBody>
            <a:bodyPr rtlCol="0" anchor="b"/>
            <a:lstStyle/>
            <a:p>
              <a:pPr algn="ctr"/>
              <a:r>
                <a:rPr kumimoji="1" lang="ja-JP" altLang="en-US" sz="1050" dirty="0">
                  <a:solidFill>
                    <a:schemeClr val="dk1"/>
                  </a:solidFill>
                </a:rPr>
                <a:t>システムチェック</a:t>
              </a:r>
            </a:p>
          </p:txBody>
        </p:sp>
        <p:pic>
          <p:nvPicPr>
            <p:cNvPr id="1096" name="図 1095" descr="テキスト&#10;&#10;自動的に生成された説明">
              <a:extLst>
                <a:ext uri="{FF2B5EF4-FFF2-40B4-BE49-F238E27FC236}">
                  <a16:creationId xmlns:a16="http://schemas.microsoft.com/office/drawing/2014/main" id="{FA993E5A-B482-018D-BB65-713AE7F0C0E0}"/>
                </a:ext>
              </a:extLst>
            </p:cNvPr>
            <p:cNvPicPr>
              <a:picLocks noChangeAspect="1"/>
            </p:cNvPicPr>
            <p:nvPr/>
          </p:nvPicPr>
          <p:blipFill>
            <a:blip r:embed="rId14"/>
            <a:stretch>
              <a:fillRect/>
            </a:stretch>
          </p:blipFill>
          <p:spPr>
            <a:xfrm>
              <a:off x="6579712" y="4444031"/>
              <a:ext cx="455469" cy="453120"/>
            </a:xfrm>
            <a:prstGeom prst="rect">
              <a:avLst/>
            </a:prstGeom>
          </p:spPr>
        </p:pic>
        <p:sp>
          <p:nvSpPr>
            <p:cNvPr id="55" name="正方形/長方形 54">
              <a:extLst>
                <a:ext uri="{FF2B5EF4-FFF2-40B4-BE49-F238E27FC236}">
                  <a16:creationId xmlns:a16="http://schemas.microsoft.com/office/drawing/2014/main" id="{94B6F295-788C-0709-1A6F-2719FB994F1D}"/>
                </a:ext>
              </a:extLst>
            </p:cNvPr>
            <p:cNvSpPr/>
            <p:nvPr/>
          </p:nvSpPr>
          <p:spPr>
            <a:xfrm>
              <a:off x="6173389" y="4122540"/>
              <a:ext cx="736485" cy="261611"/>
            </a:xfrm>
            <a:prstGeom prst="rect">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050" dirty="0">
                  <a:solidFill>
                    <a:schemeClr val="dk1"/>
                  </a:solidFill>
                </a:rPr>
                <a:t>API</a:t>
              </a:r>
              <a:endParaRPr kumimoji="1" lang="ja-JP" altLang="en-US" sz="1050" dirty="0">
                <a:solidFill>
                  <a:schemeClr val="dk1"/>
                </a:solidFill>
              </a:endParaRPr>
            </a:p>
          </p:txBody>
        </p:sp>
        <p:pic>
          <p:nvPicPr>
            <p:cNvPr id="57" name="図 56" descr="アイコン&#10;&#10;自動的に生成された説明">
              <a:extLst>
                <a:ext uri="{FF2B5EF4-FFF2-40B4-BE49-F238E27FC236}">
                  <a16:creationId xmlns:a16="http://schemas.microsoft.com/office/drawing/2014/main" id="{B9E86F68-AC01-FA54-0B3E-00061EA672D8}"/>
                </a:ext>
              </a:extLst>
            </p:cNvPr>
            <p:cNvPicPr>
              <a:picLocks noChangeAspect="1"/>
            </p:cNvPicPr>
            <p:nvPr/>
          </p:nvPicPr>
          <p:blipFill>
            <a:blip r:embed="rId15"/>
            <a:srcRect t="61071" r="66142"/>
            <a:stretch/>
          </p:blipFill>
          <p:spPr>
            <a:xfrm>
              <a:off x="6046847" y="4431221"/>
              <a:ext cx="457963" cy="432879"/>
            </a:xfrm>
            <a:prstGeom prst="rect">
              <a:avLst/>
            </a:prstGeom>
          </p:spPr>
        </p:pic>
      </p:grpSp>
      <p:cxnSp>
        <p:nvCxnSpPr>
          <p:cNvPr id="1024" name="直線矢印コネクタ 1023">
            <a:extLst>
              <a:ext uri="{FF2B5EF4-FFF2-40B4-BE49-F238E27FC236}">
                <a16:creationId xmlns:a16="http://schemas.microsoft.com/office/drawing/2014/main" id="{D580D9E6-19D7-3A94-C4DA-5CE92489B993}"/>
              </a:ext>
            </a:extLst>
          </p:cNvPr>
          <p:cNvCxnSpPr>
            <a:cxnSpLocks/>
          </p:cNvCxnSpPr>
          <p:nvPr/>
        </p:nvCxnSpPr>
        <p:spPr>
          <a:xfrm>
            <a:off x="2176335" y="4790019"/>
            <a:ext cx="0" cy="772462"/>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44" name="直線矢印コネクタ 1043">
            <a:extLst>
              <a:ext uri="{FF2B5EF4-FFF2-40B4-BE49-F238E27FC236}">
                <a16:creationId xmlns:a16="http://schemas.microsoft.com/office/drawing/2014/main" id="{9654DD5A-94A9-3EE3-AD44-10126217A527}"/>
              </a:ext>
            </a:extLst>
          </p:cNvPr>
          <p:cNvCxnSpPr>
            <a:cxnSpLocks/>
          </p:cNvCxnSpPr>
          <p:nvPr/>
        </p:nvCxnSpPr>
        <p:spPr>
          <a:xfrm>
            <a:off x="2499762" y="5967781"/>
            <a:ext cx="666799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049" name="直線矢印コネクタ 1048">
            <a:extLst>
              <a:ext uri="{FF2B5EF4-FFF2-40B4-BE49-F238E27FC236}">
                <a16:creationId xmlns:a16="http://schemas.microsoft.com/office/drawing/2014/main" id="{91EF7A89-23F9-6905-DD5E-425D4FF4D6FA}"/>
              </a:ext>
            </a:extLst>
          </p:cNvPr>
          <p:cNvCxnSpPr>
            <a:cxnSpLocks/>
          </p:cNvCxnSpPr>
          <p:nvPr/>
        </p:nvCxnSpPr>
        <p:spPr>
          <a:xfrm>
            <a:off x="7218982" y="3777770"/>
            <a:ext cx="0" cy="470488"/>
          </a:xfrm>
          <a:prstGeom prst="straightConnector1">
            <a:avLst/>
          </a:prstGeom>
          <a:ln w="3810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52" name="テキスト ボックス 1051">
            <a:extLst>
              <a:ext uri="{FF2B5EF4-FFF2-40B4-BE49-F238E27FC236}">
                <a16:creationId xmlns:a16="http://schemas.microsoft.com/office/drawing/2014/main" id="{701C59FB-F755-D4E9-DF3A-960D948E20B3}"/>
              </a:ext>
            </a:extLst>
          </p:cNvPr>
          <p:cNvSpPr txBox="1"/>
          <p:nvPr/>
        </p:nvSpPr>
        <p:spPr>
          <a:xfrm>
            <a:off x="7213371" y="3868540"/>
            <a:ext cx="788943" cy="261611"/>
          </a:xfrm>
          <a:prstGeom prst="rect">
            <a:avLst/>
          </a:prstGeom>
          <a:noFill/>
        </p:spPr>
        <p:txBody>
          <a:bodyPr wrap="square">
            <a:spAutoFit/>
          </a:bodyPr>
          <a:lstStyle/>
          <a:p>
            <a:pPr algn="ctr"/>
            <a:r>
              <a:rPr lang="ja-JP" altLang="en-US" sz="1100" dirty="0"/>
              <a:t>切り分け</a:t>
            </a:r>
          </a:p>
        </p:txBody>
      </p:sp>
      <p:cxnSp>
        <p:nvCxnSpPr>
          <p:cNvPr id="1054" name="直線矢印コネクタ 1053">
            <a:extLst>
              <a:ext uri="{FF2B5EF4-FFF2-40B4-BE49-F238E27FC236}">
                <a16:creationId xmlns:a16="http://schemas.microsoft.com/office/drawing/2014/main" id="{7B64D5F9-A1D1-8EE0-6397-CB18C1839DB0}"/>
              </a:ext>
            </a:extLst>
          </p:cNvPr>
          <p:cNvCxnSpPr>
            <a:cxnSpLocks/>
          </p:cNvCxnSpPr>
          <p:nvPr/>
        </p:nvCxnSpPr>
        <p:spPr>
          <a:xfrm flipV="1">
            <a:off x="7710805" y="1655695"/>
            <a:ext cx="886778" cy="80574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直線矢印コネクタ 1081">
            <a:extLst>
              <a:ext uri="{FF2B5EF4-FFF2-40B4-BE49-F238E27FC236}">
                <a16:creationId xmlns:a16="http://schemas.microsoft.com/office/drawing/2014/main" id="{575CE837-50EF-5034-0865-F6A1888D95A3}"/>
              </a:ext>
            </a:extLst>
          </p:cNvPr>
          <p:cNvCxnSpPr>
            <a:cxnSpLocks/>
          </p:cNvCxnSpPr>
          <p:nvPr/>
        </p:nvCxnSpPr>
        <p:spPr>
          <a:xfrm>
            <a:off x="7739385" y="2946494"/>
            <a:ext cx="941625"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grpSp>
        <p:nvGrpSpPr>
          <p:cNvPr id="1086" name="グループ化 1085">
            <a:extLst>
              <a:ext uri="{FF2B5EF4-FFF2-40B4-BE49-F238E27FC236}">
                <a16:creationId xmlns:a16="http://schemas.microsoft.com/office/drawing/2014/main" id="{8A174BF0-D498-F5D9-0DEC-DA947DCFB976}"/>
              </a:ext>
            </a:extLst>
          </p:cNvPr>
          <p:cNvGrpSpPr/>
          <p:nvPr/>
        </p:nvGrpSpPr>
        <p:grpSpPr>
          <a:xfrm>
            <a:off x="6388104" y="5766113"/>
            <a:ext cx="1637079" cy="601310"/>
            <a:chOff x="3948539" y="4958404"/>
            <a:chExt cx="1801313" cy="643698"/>
          </a:xfrm>
        </p:grpSpPr>
        <p:sp>
          <p:nvSpPr>
            <p:cNvPr id="1085" name="四角形: 角を丸くする 1084">
              <a:extLst>
                <a:ext uri="{FF2B5EF4-FFF2-40B4-BE49-F238E27FC236}">
                  <a16:creationId xmlns:a16="http://schemas.microsoft.com/office/drawing/2014/main" id="{BF9D4913-CD6B-FFE6-BD9D-768E4E9B6F35}"/>
                </a:ext>
              </a:extLst>
            </p:cNvPr>
            <p:cNvSpPr/>
            <p:nvPr/>
          </p:nvSpPr>
          <p:spPr>
            <a:xfrm>
              <a:off x="3948539" y="4958404"/>
              <a:ext cx="1801313" cy="643698"/>
            </a:xfrm>
            <a:prstGeom prst="round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　　　</a:t>
              </a:r>
              <a:r>
                <a:rPr kumimoji="1" lang="en-US" altLang="ja-JP" sz="1000" dirty="0">
                  <a:solidFill>
                    <a:schemeClr val="dk1"/>
                  </a:solidFill>
                </a:rPr>
                <a:t>Knowledge</a:t>
              </a:r>
            </a:p>
            <a:p>
              <a:pPr algn="ctr"/>
              <a:r>
                <a:rPr lang="ja-JP" altLang="en-US" sz="1000" dirty="0"/>
                <a:t>　　　フォーマット</a:t>
              </a:r>
              <a:endParaRPr kumimoji="1" lang="en-US" altLang="ja-JP" sz="1000" dirty="0">
                <a:solidFill>
                  <a:schemeClr val="dk1"/>
                </a:solidFill>
              </a:endParaRPr>
            </a:p>
            <a:p>
              <a:pPr algn="ctr"/>
              <a:r>
                <a:rPr lang="ja-JP" altLang="en-US" sz="1000" dirty="0"/>
                <a:t>　　</a:t>
              </a:r>
              <a:r>
                <a:rPr kumimoji="1" lang="ja-JP" altLang="en-US" sz="1000" dirty="0">
                  <a:solidFill>
                    <a:schemeClr val="dk1"/>
                  </a:solidFill>
                </a:rPr>
                <a:t>登録</a:t>
              </a:r>
              <a:endParaRPr kumimoji="1" lang="en-US" altLang="ja-JP" sz="1000" dirty="0">
                <a:solidFill>
                  <a:schemeClr val="dk1"/>
                </a:solidFill>
              </a:endParaRPr>
            </a:p>
          </p:txBody>
        </p:sp>
        <p:pic>
          <p:nvPicPr>
            <p:cNvPr id="1084" name="図 1083" descr="アイコン&#10;&#10;自動的に生成された説明">
              <a:extLst>
                <a:ext uri="{FF2B5EF4-FFF2-40B4-BE49-F238E27FC236}">
                  <a16:creationId xmlns:a16="http://schemas.microsoft.com/office/drawing/2014/main" id="{ABA3F5FC-B9DE-C25E-7AF6-DF7A09A406D5}"/>
                </a:ext>
              </a:extLst>
            </p:cNvPr>
            <p:cNvPicPr>
              <a:picLocks noChangeAspect="1"/>
            </p:cNvPicPr>
            <p:nvPr/>
          </p:nvPicPr>
          <p:blipFill>
            <a:blip r:embed="rId13"/>
            <a:srcRect l="24619" t="54203" r="20425"/>
            <a:stretch/>
          </p:blipFill>
          <p:spPr>
            <a:xfrm>
              <a:off x="3948539" y="4988616"/>
              <a:ext cx="681052" cy="554070"/>
            </a:xfrm>
            <a:prstGeom prst="rect">
              <a:avLst/>
            </a:prstGeom>
          </p:spPr>
        </p:pic>
      </p:grpSp>
      <p:sp>
        <p:nvSpPr>
          <p:cNvPr id="1090" name="四角形: メモ 1089">
            <a:extLst>
              <a:ext uri="{FF2B5EF4-FFF2-40B4-BE49-F238E27FC236}">
                <a16:creationId xmlns:a16="http://schemas.microsoft.com/office/drawing/2014/main" id="{80489A5D-522A-A4D8-868C-5A67FE9EC4DB}"/>
              </a:ext>
            </a:extLst>
          </p:cNvPr>
          <p:cNvSpPr/>
          <p:nvPr/>
        </p:nvSpPr>
        <p:spPr>
          <a:xfrm>
            <a:off x="4914241" y="4392162"/>
            <a:ext cx="865211" cy="506407"/>
          </a:xfrm>
          <a:prstGeom prst="foldedCorner">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t>トラン</a:t>
            </a:r>
            <a:endParaRPr lang="en-US" altLang="ja-JP" sz="1000" dirty="0"/>
          </a:p>
          <a:p>
            <a:pPr algn="ctr"/>
            <a:r>
              <a:rPr kumimoji="1" lang="ja-JP" altLang="en-US" sz="1000" dirty="0">
                <a:solidFill>
                  <a:schemeClr val="dk1"/>
                </a:solidFill>
              </a:rPr>
              <a:t>スクリプト</a:t>
            </a:r>
          </a:p>
        </p:txBody>
      </p:sp>
      <p:cxnSp>
        <p:nvCxnSpPr>
          <p:cNvPr id="1092" name="直線矢印コネクタ 1091">
            <a:extLst>
              <a:ext uri="{FF2B5EF4-FFF2-40B4-BE49-F238E27FC236}">
                <a16:creationId xmlns:a16="http://schemas.microsoft.com/office/drawing/2014/main" id="{B2475955-908C-3FEC-EF69-F2296795AD7A}"/>
              </a:ext>
            </a:extLst>
          </p:cNvPr>
          <p:cNvCxnSpPr>
            <a:cxnSpLocks/>
          </p:cNvCxnSpPr>
          <p:nvPr/>
        </p:nvCxnSpPr>
        <p:spPr>
          <a:xfrm>
            <a:off x="5351934" y="3464489"/>
            <a:ext cx="0" cy="892467"/>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1" name="直線矢印コネクタ 1100">
            <a:extLst>
              <a:ext uri="{FF2B5EF4-FFF2-40B4-BE49-F238E27FC236}">
                <a16:creationId xmlns:a16="http://schemas.microsoft.com/office/drawing/2014/main" id="{4649C7AE-D077-7324-B9E1-886403047C78}"/>
              </a:ext>
            </a:extLst>
          </p:cNvPr>
          <p:cNvCxnSpPr>
            <a:cxnSpLocks/>
          </p:cNvCxnSpPr>
          <p:nvPr/>
        </p:nvCxnSpPr>
        <p:spPr>
          <a:xfrm>
            <a:off x="7792115" y="3519533"/>
            <a:ext cx="1257285" cy="997946"/>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06" name="直線矢印コネクタ 1105">
            <a:extLst>
              <a:ext uri="{FF2B5EF4-FFF2-40B4-BE49-F238E27FC236}">
                <a16:creationId xmlns:a16="http://schemas.microsoft.com/office/drawing/2014/main" id="{8F7F2D4D-517A-9DDD-E0F7-864EE912135A}"/>
              </a:ext>
            </a:extLst>
          </p:cNvPr>
          <p:cNvCxnSpPr>
            <a:cxnSpLocks/>
          </p:cNvCxnSpPr>
          <p:nvPr/>
        </p:nvCxnSpPr>
        <p:spPr>
          <a:xfrm>
            <a:off x="7799218" y="3527297"/>
            <a:ext cx="1389752" cy="2098643"/>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09" name="テキスト ボックス 1108">
            <a:extLst>
              <a:ext uri="{FF2B5EF4-FFF2-40B4-BE49-F238E27FC236}">
                <a16:creationId xmlns:a16="http://schemas.microsoft.com/office/drawing/2014/main" id="{3A13C7C7-ABBD-CA4A-198C-14325BE35B9D}"/>
              </a:ext>
            </a:extLst>
          </p:cNvPr>
          <p:cNvSpPr txBox="1"/>
          <p:nvPr/>
        </p:nvSpPr>
        <p:spPr>
          <a:xfrm>
            <a:off x="7859063" y="3428320"/>
            <a:ext cx="788943" cy="261610"/>
          </a:xfrm>
          <a:prstGeom prst="rect">
            <a:avLst/>
          </a:prstGeom>
          <a:noFill/>
        </p:spPr>
        <p:txBody>
          <a:bodyPr wrap="square">
            <a:spAutoFit/>
          </a:bodyPr>
          <a:lstStyle/>
          <a:p>
            <a:pPr algn="ctr"/>
            <a:r>
              <a:rPr lang="ja-JP" altLang="en-US" sz="1100" dirty="0"/>
              <a:t>参照</a:t>
            </a:r>
          </a:p>
        </p:txBody>
      </p:sp>
      <p:cxnSp>
        <p:nvCxnSpPr>
          <p:cNvPr id="1113" name="直線矢印コネクタ 1112">
            <a:extLst>
              <a:ext uri="{FF2B5EF4-FFF2-40B4-BE49-F238E27FC236}">
                <a16:creationId xmlns:a16="http://schemas.microsoft.com/office/drawing/2014/main" id="{A7103C86-C6A3-FA9E-6986-D390381EF925}"/>
              </a:ext>
            </a:extLst>
          </p:cNvPr>
          <p:cNvCxnSpPr>
            <a:cxnSpLocks/>
            <a:stCxn id="1098" idx="2"/>
            <a:endCxn id="1085" idx="0"/>
          </p:cNvCxnSpPr>
          <p:nvPr/>
        </p:nvCxnSpPr>
        <p:spPr>
          <a:xfrm flipH="1">
            <a:off x="7206644" y="5294942"/>
            <a:ext cx="13455" cy="471171"/>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grpSp>
        <p:nvGrpSpPr>
          <p:cNvPr id="1126" name="グループ化 1125">
            <a:extLst>
              <a:ext uri="{FF2B5EF4-FFF2-40B4-BE49-F238E27FC236}">
                <a16:creationId xmlns:a16="http://schemas.microsoft.com/office/drawing/2014/main" id="{28D83D9F-6A3C-6A90-7829-E96DF4C2EB2C}"/>
              </a:ext>
            </a:extLst>
          </p:cNvPr>
          <p:cNvGrpSpPr/>
          <p:nvPr/>
        </p:nvGrpSpPr>
        <p:grpSpPr>
          <a:xfrm>
            <a:off x="10487214" y="5440996"/>
            <a:ext cx="1162684" cy="766546"/>
            <a:chOff x="6408862" y="5168029"/>
            <a:chExt cx="1769176" cy="1036319"/>
          </a:xfrm>
        </p:grpSpPr>
        <p:sp>
          <p:nvSpPr>
            <p:cNvPr id="1127" name="四角形: 角を丸くする 1126">
              <a:extLst>
                <a:ext uri="{FF2B5EF4-FFF2-40B4-BE49-F238E27FC236}">
                  <a16:creationId xmlns:a16="http://schemas.microsoft.com/office/drawing/2014/main" id="{D8299E32-989A-0100-69F1-B8CA22692794}"/>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1128" name="四角形: 角を丸くする 1127">
              <a:extLst>
                <a:ext uri="{FF2B5EF4-FFF2-40B4-BE49-F238E27FC236}">
                  <a16:creationId xmlns:a16="http://schemas.microsoft.com/office/drawing/2014/main" id="{FCBA0B6C-4971-4BB4-EF09-1439336FB1D4}"/>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1129" name="グラフィックス 1128" descr="データベース 単色塗りつぶし">
              <a:extLst>
                <a:ext uri="{FF2B5EF4-FFF2-40B4-BE49-F238E27FC236}">
                  <a16:creationId xmlns:a16="http://schemas.microsoft.com/office/drawing/2014/main" id="{2E6D4FB8-4C30-44F2-4DCE-5C6A98EDB5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86980" y="5554775"/>
              <a:ext cx="482400" cy="482400"/>
            </a:xfrm>
            <a:prstGeom prst="rect">
              <a:avLst/>
            </a:prstGeom>
          </p:spPr>
        </p:pic>
      </p:grpSp>
      <p:cxnSp>
        <p:nvCxnSpPr>
          <p:cNvPr id="1130" name="直線矢印コネクタ 1129">
            <a:extLst>
              <a:ext uri="{FF2B5EF4-FFF2-40B4-BE49-F238E27FC236}">
                <a16:creationId xmlns:a16="http://schemas.microsoft.com/office/drawing/2014/main" id="{95D0E3F5-588B-7053-FFC1-563F6EEC75C8}"/>
              </a:ext>
            </a:extLst>
          </p:cNvPr>
          <p:cNvCxnSpPr>
            <a:cxnSpLocks/>
          </p:cNvCxnSpPr>
          <p:nvPr/>
        </p:nvCxnSpPr>
        <p:spPr>
          <a:xfrm>
            <a:off x="9919740" y="5989113"/>
            <a:ext cx="525264" cy="0"/>
          </a:xfrm>
          <a:prstGeom prst="straightConnector1">
            <a:avLst/>
          </a:prstGeom>
          <a:ln w="38100">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133" name="テキスト ボックス 1132">
            <a:extLst>
              <a:ext uri="{FF2B5EF4-FFF2-40B4-BE49-F238E27FC236}">
                <a16:creationId xmlns:a16="http://schemas.microsoft.com/office/drawing/2014/main" id="{597AB50B-BADD-4CE3-2BFA-9CB71968B8E5}"/>
              </a:ext>
            </a:extLst>
          </p:cNvPr>
          <p:cNvSpPr txBox="1"/>
          <p:nvPr/>
        </p:nvSpPr>
        <p:spPr>
          <a:xfrm>
            <a:off x="4691300" y="2895949"/>
            <a:ext cx="1371244" cy="261610"/>
          </a:xfrm>
          <a:prstGeom prst="rect">
            <a:avLst/>
          </a:prstGeom>
          <a:noFill/>
        </p:spPr>
        <p:txBody>
          <a:bodyPr wrap="square">
            <a:spAutoFit/>
          </a:bodyPr>
          <a:lstStyle/>
          <a:p>
            <a:pPr algn="ctr"/>
            <a:r>
              <a:rPr lang="ja-JP" altLang="en-US" sz="1100" dirty="0"/>
              <a:t>指示・相談</a:t>
            </a:r>
            <a:endParaRPr lang="en-US" altLang="ja-JP" sz="1100" dirty="0"/>
          </a:p>
        </p:txBody>
      </p:sp>
      <p:sp>
        <p:nvSpPr>
          <p:cNvPr id="1134" name="テキスト ボックス 1133">
            <a:extLst>
              <a:ext uri="{FF2B5EF4-FFF2-40B4-BE49-F238E27FC236}">
                <a16:creationId xmlns:a16="http://schemas.microsoft.com/office/drawing/2014/main" id="{A6346452-F18B-4F63-0ACE-11F60AE9BC01}"/>
              </a:ext>
            </a:extLst>
          </p:cNvPr>
          <p:cNvSpPr txBox="1"/>
          <p:nvPr/>
        </p:nvSpPr>
        <p:spPr>
          <a:xfrm>
            <a:off x="4412432" y="3458218"/>
            <a:ext cx="1767376" cy="430887"/>
          </a:xfrm>
          <a:prstGeom prst="rect">
            <a:avLst/>
          </a:prstGeom>
          <a:solidFill>
            <a:schemeClr val="bg1"/>
          </a:solidFill>
        </p:spPr>
        <p:txBody>
          <a:bodyPr wrap="square">
            <a:spAutoFit/>
          </a:bodyPr>
          <a:lstStyle/>
          <a:p>
            <a:pPr algn="ctr"/>
            <a:r>
              <a:rPr lang="ja-JP" altLang="en-US" sz="1100" dirty="0"/>
              <a:t>サポート</a:t>
            </a:r>
            <a:endParaRPr lang="en-US" altLang="ja-JP" sz="1100" dirty="0"/>
          </a:p>
          <a:p>
            <a:pPr algn="ctr"/>
            <a:r>
              <a:rPr lang="ja-JP" altLang="en-US" sz="1100" dirty="0"/>
              <a:t>作成した書類提出</a:t>
            </a:r>
            <a:endParaRPr lang="en-US" altLang="ja-JP" sz="1100" dirty="0"/>
          </a:p>
        </p:txBody>
      </p:sp>
      <p:cxnSp>
        <p:nvCxnSpPr>
          <p:cNvPr id="1147" name="直線矢印コネクタ 1146">
            <a:extLst>
              <a:ext uri="{FF2B5EF4-FFF2-40B4-BE49-F238E27FC236}">
                <a16:creationId xmlns:a16="http://schemas.microsoft.com/office/drawing/2014/main" id="{990350EB-2A1B-8810-1240-C70BE4D53F22}"/>
              </a:ext>
            </a:extLst>
          </p:cNvPr>
          <p:cNvCxnSpPr>
            <a:cxnSpLocks/>
          </p:cNvCxnSpPr>
          <p:nvPr/>
        </p:nvCxnSpPr>
        <p:spPr>
          <a:xfrm flipV="1">
            <a:off x="4536895" y="3168812"/>
            <a:ext cx="1680055" cy="2019"/>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48" name="直線矢印コネクタ 1147">
            <a:extLst>
              <a:ext uri="{FF2B5EF4-FFF2-40B4-BE49-F238E27FC236}">
                <a16:creationId xmlns:a16="http://schemas.microsoft.com/office/drawing/2014/main" id="{54ECB912-0E39-BBB5-D134-C28270570500}"/>
              </a:ext>
            </a:extLst>
          </p:cNvPr>
          <p:cNvCxnSpPr>
            <a:cxnSpLocks/>
          </p:cNvCxnSpPr>
          <p:nvPr/>
        </p:nvCxnSpPr>
        <p:spPr>
          <a:xfrm flipH="1" flipV="1">
            <a:off x="4505451" y="3403194"/>
            <a:ext cx="1617222" cy="2668"/>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154" name="コネクタ: カギ線 1153">
            <a:extLst>
              <a:ext uri="{FF2B5EF4-FFF2-40B4-BE49-F238E27FC236}">
                <a16:creationId xmlns:a16="http://schemas.microsoft.com/office/drawing/2014/main" id="{D0E25505-EEAE-A387-580E-BD6E4CDBBFC4}"/>
              </a:ext>
            </a:extLst>
          </p:cNvPr>
          <p:cNvCxnSpPr>
            <a:cxnSpLocks/>
          </p:cNvCxnSpPr>
          <p:nvPr/>
        </p:nvCxnSpPr>
        <p:spPr>
          <a:xfrm flipV="1">
            <a:off x="3975233" y="1444320"/>
            <a:ext cx="1243633" cy="1218118"/>
          </a:xfrm>
          <a:prstGeom prst="bentConnector3">
            <a:avLst>
              <a:gd name="adj1" fmla="val 32973"/>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152" name="四角形: メモ 1151">
            <a:extLst>
              <a:ext uri="{FF2B5EF4-FFF2-40B4-BE49-F238E27FC236}">
                <a16:creationId xmlns:a16="http://schemas.microsoft.com/office/drawing/2014/main" id="{20D98183-E898-C2FB-A8BA-4C5999444ABB}"/>
              </a:ext>
            </a:extLst>
          </p:cNvPr>
          <p:cNvSpPr/>
          <p:nvPr/>
        </p:nvSpPr>
        <p:spPr>
          <a:xfrm>
            <a:off x="3954073" y="2104451"/>
            <a:ext cx="864521" cy="268634"/>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バグ報告書</a:t>
            </a:r>
            <a:endParaRPr kumimoji="1" lang="en-US" altLang="ja-JP" sz="1000" dirty="0">
              <a:solidFill>
                <a:schemeClr val="dk1"/>
              </a:solidFill>
            </a:endParaRPr>
          </a:p>
        </p:txBody>
      </p:sp>
      <p:sp>
        <p:nvSpPr>
          <p:cNvPr id="1151" name="四角形: メモ 1150">
            <a:extLst>
              <a:ext uri="{FF2B5EF4-FFF2-40B4-BE49-F238E27FC236}">
                <a16:creationId xmlns:a16="http://schemas.microsoft.com/office/drawing/2014/main" id="{2DFCF090-3D19-D57B-3FEF-361E72036247}"/>
              </a:ext>
            </a:extLst>
          </p:cNvPr>
          <p:cNvSpPr/>
          <p:nvPr/>
        </p:nvSpPr>
        <p:spPr>
          <a:xfrm>
            <a:off x="3954074" y="1665214"/>
            <a:ext cx="865640" cy="291619"/>
          </a:xfrm>
          <a:prstGeom prst="foldedCorner">
            <a:avLst/>
          </a:prstGeom>
          <a:ln w="952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sz="1000" dirty="0">
                <a:solidFill>
                  <a:schemeClr val="dk1"/>
                </a:solidFill>
              </a:rPr>
              <a:t>変更要望書</a:t>
            </a:r>
            <a:endParaRPr kumimoji="1" lang="en-US" altLang="ja-JP" sz="1000" dirty="0">
              <a:solidFill>
                <a:schemeClr val="dk1"/>
              </a:solidFill>
            </a:endParaRPr>
          </a:p>
        </p:txBody>
      </p:sp>
      <p:grpSp>
        <p:nvGrpSpPr>
          <p:cNvPr id="1164" name="グループ化 1163">
            <a:extLst>
              <a:ext uri="{FF2B5EF4-FFF2-40B4-BE49-F238E27FC236}">
                <a16:creationId xmlns:a16="http://schemas.microsoft.com/office/drawing/2014/main" id="{F3D4BAE5-89DD-7524-8064-1307C20995E6}"/>
              </a:ext>
            </a:extLst>
          </p:cNvPr>
          <p:cNvGrpSpPr/>
          <p:nvPr/>
        </p:nvGrpSpPr>
        <p:grpSpPr>
          <a:xfrm>
            <a:off x="6272203" y="1933488"/>
            <a:ext cx="1268644" cy="545300"/>
            <a:chOff x="6070000" y="1329216"/>
            <a:chExt cx="2025613" cy="801688"/>
          </a:xfrm>
        </p:grpSpPr>
        <p:sp>
          <p:nvSpPr>
            <p:cNvPr id="1165" name="四角形: メモ 1164">
              <a:extLst>
                <a:ext uri="{FF2B5EF4-FFF2-40B4-BE49-F238E27FC236}">
                  <a16:creationId xmlns:a16="http://schemas.microsoft.com/office/drawing/2014/main" id="{31BE22C5-808A-702D-5014-2ECA27226A4C}"/>
                </a:ext>
              </a:extLst>
            </p:cNvPr>
            <p:cNvSpPr/>
            <p:nvPr/>
          </p:nvSpPr>
          <p:spPr>
            <a:xfrm>
              <a:off x="6080939" y="1329216"/>
              <a:ext cx="1875574" cy="801688"/>
            </a:xfrm>
            <a:prstGeom prst="foldedCorner">
              <a:avLst>
                <a:gd name="adj" fmla="val 26172"/>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050" dirty="0">
                <a:solidFill>
                  <a:schemeClr val="dk1"/>
                </a:solidFill>
              </a:endParaRPr>
            </a:p>
          </p:txBody>
        </p:sp>
        <p:sp>
          <p:nvSpPr>
            <p:cNvPr id="1166" name="テキスト ボックス 1165">
              <a:extLst>
                <a:ext uri="{FF2B5EF4-FFF2-40B4-BE49-F238E27FC236}">
                  <a16:creationId xmlns:a16="http://schemas.microsoft.com/office/drawing/2014/main" id="{E29A200E-504C-734C-4DC8-08EF6AA7E1E7}"/>
                </a:ext>
              </a:extLst>
            </p:cNvPr>
            <p:cNvSpPr txBox="1"/>
            <p:nvPr/>
          </p:nvSpPr>
          <p:spPr>
            <a:xfrm>
              <a:off x="6070000" y="1397584"/>
              <a:ext cx="2025613" cy="678730"/>
            </a:xfrm>
            <a:prstGeom prst="rect">
              <a:avLst/>
            </a:prstGeom>
            <a:noFill/>
          </p:spPr>
          <p:txBody>
            <a:bodyPr wrap="square">
              <a:spAutoFit/>
            </a:bodyPr>
            <a:lstStyle/>
            <a:p>
              <a:r>
                <a:rPr kumimoji="1" lang="ja-JP" altLang="en-US" sz="800" b="1" dirty="0">
                  <a:solidFill>
                    <a:schemeClr val="dk1"/>
                  </a:solidFill>
                </a:rPr>
                <a:t>システムプロンプト</a:t>
              </a:r>
              <a:endParaRPr kumimoji="1" lang="en-US" altLang="ja-JP" sz="800" b="1" dirty="0">
                <a:solidFill>
                  <a:schemeClr val="dk1"/>
                </a:solidFill>
              </a:endParaRPr>
            </a:p>
            <a:p>
              <a:r>
                <a:rPr lang="ja-JP" altLang="en-US" sz="800" dirty="0">
                  <a:solidFill>
                    <a:schemeClr val="dk1"/>
                  </a:solidFill>
                </a:rPr>
                <a:t>・ロールや背景情報</a:t>
              </a:r>
              <a:endParaRPr lang="en-US" altLang="ja-JP" sz="800" dirty="0">
                <a:solidFill>
                  <a:schemeClr val="dk1"/>
                </a:solidFill>
              </a:endParaRPr>
            </a:p>
            <a:p>
              <a:r>
                <a:rPr kumimoji="1" lang="ja-JP" altLang="en-US" sz="800" dirty="0">
                  <a:solidFill>
                    <a:schemeClr val="dk1"/>
                  </a:solidFill>
                </a:rPr>
                <a:t>・作業手順</a:t>
              </a:r>
              <a:endParaRPr kumimoji="1" lang="en-US" altLang="ja-JP" sz="800" dirty="0">
                <a:solidFill>
                  <a:schemeClr val="dk1"/>
                </a:solidFill>
              </a:endParaRPr>
            </a:p>
          </p:txBody>
        </p:sp>
      </p:grpSp>
      <p:pic>
        <p:nvPicPr>
          <p:cNvPr id="1170" name="グラフィックス 1169" descr="採鉱用工具 単色塗りつぶし">
            <a:extLst>
              <a:ext uri="{FF2B5EF4-FFF2-40B4-BE49-F238E27FC236}">
                <a16:creationId xmlns:a16="http://schemas.microsoft.com/office/drawing/2014/main" id="{74403E67-816D-19E7-DA4B-A4E20DD005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340" y="5609179"/>
            <a:ext cx="312440" cy="338121"/>
          </a:xfrm>
          <a:prstGeom prst="rect">
            <a:avLst/>
          </a:prstGeom>
        </p:spPr>
      </p:pic>
      <p:sp>
        <p:nvSpPr>
          <p:cNvPr id="5" name="フッター プレースホルダー 3">
            <a:extLst>
              <a:ext uri="{FF2B5EF4-FFF2-40B4-BE49-F238E27FC236}">
                <a16:creationId xmlns:a16="http://schemas.microsoft.com/office/drawing/2014/main" id="{0DFD1602-0B7F-149D-CC3D-007935BC4DC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6A938611-1449-2610-13A3-93D96C3D3DBF}"/>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24</a:t>
            </a:fld>
            <a:endParaRPr kumimoji="1" lang="ja-JP" altLang="en-US"/>
          </a:p>
        </p:txBody>
      </p:sp>
    </p:spTree>
    <p:extLst>
      <p:ext uri="{BB962C8B-B14F-4D97-AF65-F5344CB8AC3E}">
        <p14:creationId xmlns:p14="http://schemas.microsoft.com/office/powerpoint/2010/main" val="146600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540C4-D938-E0FA-09C4-CE231E0BD264}"/>
            </a:ext>
          </a:extLst>
        </p:cNvPr>
        <p:cNvGrpSpPr/>
        <p:nvPr/>
      </p:nvGrpSpPr>
      <p:grpSpPr>
        <a:xfrm>
          <a:off x="0" y="0"/>
          <a:ext cx="0" cy="0"/>
          <a:chOff x="0" y="0"/>
          <a:chExt cx="0" cy="0"/>
        </a:xfrm>
      </p:grpSpPr>
      <p:sp>
        <p:nvSpPr>
          <p:cNvPr id="176" name="正方形/長方形 175">
            <a:extLst>
              <a:ext uri="{FF2B5EF4-FFF2-40B4-BE49-F238E27FC236}">
                <a16:creationId xmlns:a16="http://schemas.microsoft.com/office/drawing/2014/main" id="{0CBA05A1-2351-484A-F292-1F70FB61E25F}"/>
              </a:ext>
            </a:extLst>
          </p:cNvPr>
          <p:cNvSpPr/>
          <p:nvPr/>
        </p:nvSpPr>
        <p:spPr>
          <a:xfrm>
            <a:off x="4175627" y="908571"/>
            <a:ext cx="5578910" cy="5382698"/>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sp>
        <p:nvSpPr>
          <p:cNvPr id="185" name="正方形/長方形 184">
            <a:extLst>
              <a:ext uri="{FF2B5EF4-FFF2-40B4-BE49-F238E27FC236}">
                <a16:creationId xmlns:a16="http://schemas.microsoft.com/office/drawing/2014/main" id="{1BB043CC-8A0B-F836-B3AE-A943F92EB095}"/>
              </a:ext>
            </a:extLst>
          </p:cNvPr>
          <p:cNvSpPr/>
          <p:nvPr/>
        </p:nvSpPr>
        <p:spPr>
          <a:xfrm>
            <a:off x="6032761" y="926027"/>
            <a:ext cx="5941063" cy="1609666"/>
          </a:xfrm>
          <a:prstGeom prst="rect">
            <a:avLst/>
          </a:prstGeom>
          <a:solidFill>
            <a:srgbClr val="DDEA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kumimoji="1" lang="en-US" altLang="ja-JP" sz="1400" dirty="0">
              <a:solidFill>
                <a:srgbClr val="646464"/>
              </a:solidFill>
              <a:latin typeface="+mn-ea"/>
            </a:endParaRPr>
          </a:p>
        </p:txBody>
      </p:sp>
      <p:cxnSp>
        <p:nvCxnSpPr>
          <p:cNvPr id="132" name="直線矢印コネクタ 131">
            <a:extLst>
              <a:ext uri="{FF2B5EF4-FFF2-40B4-BE49-F238E27FC236}">
                <a16:creationId xmlns:a16="http://schemas.microsoft.com/office/drawing/2014/main" id="{78FF7854-8BF5-CC63-34CF-BF8811138F7B}"/>
              </a:ext>
            </a:extLst>
          </p:cNvPr>
          <p:cNvCxnSpPr>
            <a:cxnSpLocks/>
          </p:cNvCxnSpPr>
          <p:nvPr/>
        </p:nvCxnSpPr>
        <p:spPr>
          <a:xfrm>
            <a:off x="5782621" y="3564283"/>
            <a:ext cx="0" cy="1133569"/>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3" name="タイトル 12">
            <a:extLst>
              <a:ext uri="{FF2B5EF4-FFF2-40B4-BE49-F238E27FC236}">
                <a16:creationId xmlns:a16="http://schemas.microsoft.com/office/drawing/2014/main" id="{497F74D5-0959-E636-2960-B5BB575B79BB}"/>
              </a:ext>
            </a:extLst>
          </p:cNvPr>
          <p:cNvSpPr>
            <a:spLocks noGrp="1"/>
          </p:cNvSpPr>
          <p:nvPr>
            <p:ph type="title"/>
          </p:nvPr>
        </p:nvSpPr>
        <p:spPr/>
        <p:txBody>
          <a:bodyPr>
            <a:normAutofit fontScale="90000"/>
          </a:bodyPr>
          <a:lstStyle/>
          <a:p>
            <a:r>
              <a:rPr kumimoji="1" lang="ja-JP" altLang="en-US" dirty="0"/>
              <a:t>システム概要</a:t>
            </a:r>
            <a:r>
              <a:rPr lang="ja-JP" altLang="en-US" dirty="0"/>
              <a:t>想定案</a:t>
            </a:r>
            <a:endParaRPr kumimoji="1" lang="ja-JP" altLang="en-US" dirty="0"/>
          </a:p>
        </p:txBody>
      </p:sp>
      <p:pic>
        <p:nvPicPr>
          <p:cNvPr id="85" name="Picture 4">
            <a:extLst>
              <a:ext uri="{FF2B5EF4-FFF2-40B4-BE49-F238E27FC236}">
                <a16:creationId xmlns:a16="http://schemas.microsoft.com/office/drawing/2014/main" id="{74EC499D-7E0E-1089-D826-987BEEDCF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0014" y="964749"/>
            <a:ext cx="1180870" cy="341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グループ化 1">
            <a:extLst>
              <a:ext uri="{FF2B5EF4-FFF2-40B4-BE49-F238E27FC236}">
                <a16:creationId xmlns:a16="http://schemas.microsoft.com/office/drawing/2014/main" id="{91B2287C-B84A-9EC6-B35A-F986296CAC17}"/>
              </a:ext>
            </a:extLst>
          </p:cNvPr>
          <p:cNvGrpSpPr/>
          <p:nvPr/>
        </p:nvGrpSpPr>
        <p:grpSpPr>
          <a:xfrm flipH="1">
            <a:off x="1819389" y="1518328"/>
            <a:ext cx="1669811" cy="1313874"/>
            <a:chOff x="5070632" y="2502285"/>
            <a:chExt cx="1669811" cy="1313874"/>
          </a:xfrm>
        </p:grpSpPr>
        <p:sp>
          <p:nvSpPr>
            <p:cNvPr id="4" name="テキスト ボックス 3">
              <a:extLst>
                <a:ext uri="{FF2B5EF4-FFF2-40B4-BE49-F238E27FC236}">
                  <a16:creationId xmlns:a16="http://schemas.microsoft.com/office/drawing/2014/main" id="{220ACF37-6CDA-F239-311F-4381FBDDF431}"/>
                </a:ext>
              </a:extLst>
            </p:cNvPr>
            <p:cNvSpPr txBox="1"/>
            <p:nvPr/>
          </p:nvSpPr>
          <p:spPr>
            <a:xfrm>
              <a:off x="5070632" y="3562243"/>
              <a:ext cx="1669811" cy="253916"/>
            </a:xfrm>
            <a:prstGeom prst="rect">
              <a:avLst/>
            </a:prstGeom>
            <a:noFill/>
          </p:spPr>
          <p:txBody>
            <a:bodyPr wrap="square" rtlCol="0">
              <a:spAutoFit/>
            </a:bodyPr>
            <a:lstStyle/>
            <a:p>
              <a:pPr algn="ctr"/>
              <a:r>
                <a:rPr lang="zh-CN" altLang="en-US" sz="1050" dirty="0">
                  <a:solidFill>
                    <a:schemeClr val="tx1">
                      <a:lumMod val="65000"/>
                      <a:lumOff val="35000"/>
                    </a:schemeClr>
                  </a:solidFill>
                </a:rPr>
                <a:t>運用保守担当</a:t>
              </a:r>
              <a:endParaRPr lang="en-US" altLang="ja-JP" sz="1050" dirty="0">
                <a:solidFill>
                  <a:schemeClr val="tx1">
                    <a:lumMod val="65000"/>
                    <a:lumOff val="35000"/>
                  </a:schemeClr>
                </a:solidFill>
              </a:endParaRPr>
            </a:p>
          </p:txBody>
        </p:sp>
        <p:pic>
          <p:nvPicPr>
            <p:cNvPr id="19" name="図 18" descr="アイコン&#10;&#10;中程度の精度で自動的に生成された説明">
              <a:extLst>
                <a:ext uri="{FF2B5EF4-FFF2-40B4-BE49-F238E27FC236}">
                  <a16:creationId xmlns:a16="http://schemas.microsoft.com/office/drawing/2014/main" id="{3122F9E2-E9F1-803D-FE31-ED09AEBB41B7}"/>
                </a:ext>
              </a:extLst>
            </p:cNvPr>
            <p:cNvPicPr>
              <a:picLocks noChangeAspect="1"/>
            </p:cNvPicPr>
            <p:nvPr/>
          </p:nvPicPr>
          <p:blipFill>
            <a:blip r:embed="rId4"/>
            <a:stretch>
              <a:fillRect/>
            </a:stretch>
          </p:blipFill>
          <p:spPr>
            <a:xfrm>
              <a:off x="5350550" y="2502285"/>
              <a:ext cx="1100251" cy="1020576"/>
            </a:xfrm>
            <a:prstGeom prst="rect">
              <a:avLst/>
            </a:prstGeom>
          </p:spPr>
        </p:pic>
      </p:grpSp>
      <p:grpSp>
        <p:nvGrpSpPr>
          <p:cNvPr id="177" name="グループ化 176">
            <a:extLst>
              <a:ext uri="{FF2B5EF4-FFF2-40B4-BE49-F238E27FC236}">
                <a16:creationId xmlns:a16="http://schemas.microsoft.com/office/drawing/2014/main" id="{A04CA2DD-94F9-1C5A-B611-7BEB820018BA}"/>
              </a:ext>
            </a:extLst>
          </p:cNvPr>
          <p:cNvGrpSpPr/>
          <p:nvPr/>
        </p:nvGrpSpPr>
        <p:grpSpPr>
          <a:xfrm>
            <a:off x="9937476" y="2621999"/>
            <a:ext cx="1811948" cy="930202"/>
            <a:chOff x="10014991" y="2711268"/>
            <a:chExt cx="1811948" cy="930202"/>
          </a:xfrm>
        </p:grpSpPr>
        <p:sp>
          <p:nvSpPr>
            <p:cNvPr id="107" name="正方形/長方形 106">
              <a:extLst>
                <a:ext uri="{FF2B5EF4-FFF2-40B4-BE49-F238E27FC236}">
                  <a16:creationId xmlns:a16="http://schemas.microsoft.com/office/drawing/2014/main" id="{F007BFEF-D065-3A7F-7E55-516FCD0368C1}"/>
                </a:ext>
              </a:extLst>
            </p:cNvPr>
            <p:cNvSpPr/>
            <p:nvPr/>
          </p:nvSpPr>
          <p:spPr>
            <a:xfrm>
              <a:off x="10014991" y="2711268"/>
              <a:ext cx="1811948" cy="930202"/>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システム</a:t>
              </a:r>
              <a:r>
                <a:rPr kumimoji="1" lang="en-US" altLang="ja-JP" sz="1200" dirty="0">
                  <a:solidFill>
                    <a:schemeClr val="tx1"/>
                  </a:solidFill>
                  <a:latin typeface="+mn-ea"/>
                </a:rPr>
                <a:t>API</a:t>
              </a:r>
            </a:p>
          </p:txBody>
        </p:sp>
        <p:pic>
          <p:nvPicPr>
            <p:cNvPr id="109" name="図 108" descr="テキスト&#10;&#10;自動的に生成された説明">
              <a:extLst>
                <a:ext uri="{FF2B5EF4-FFF2-40B4-BE49-F238E27FC236}">
                  <a16:creationId xmlns:a16="http://schemas.microsoft.com/office/drawing/2014/main" id="{50F040C3-08D5-0EE8-08A5-2FDD05A01D77}"/>
                </a:ext>
              </a:extLst>
            </p:cNvPr>
            <p:cNvPicPr>
              <a:picLocks noChangeAspect="1"/>
            </p:cNvPicPr>
            <p:nvPr/>
          </p:nvPicPr>
          <p:blipFill>
            <a:blip r:embed="rId5"/>
            <a:stretch>
              <a:fillRect/>
            </a:stretch>
          </p:blipFill>
          <p:spPr>
            <a:xfrm>
              <a:off x="10915474" y="3011769"/>
              <a:ext cx="455469" cy="453120"/>
            </a:xfrm>
            <a:prstGeom prst="rect">
              <a:avLst/>
            </a:prstGeom>
          </p:spPr>
        </p:pic>
        <p:pic>
          <p:nvPicPr>
            <p:cNvPr id="110" name="図 109" descr="アイコン&#10;&#10;自動的に生成された説明">
              <a:extLst>
                <a:ext uri="{FF2B5EF4-FFF2-40B4-BE49-F238E27FC236}">
                  <a16:creationId xmlns:a16="http://schemas.microsoft.com/office/drawing/2014/main" id="{AEAD2119-6BCF-1861-721D-9BD09F14AE7A}"/>
                </a:ext>
              </a:extLst>
            </p:cNvPr>
            <p:cNvPicPr>
              <a:picLocks noChangeAspect="1"/>
            </p:cNvPicPr>
            <p:nvPr/>
          </p:nvPicPr>
          <p:blipFill>
            <a:blip r:embed="rId6"/>
            <a:srcRect t="61071" r="66142"/>
            <a:stretch/>
          </p:blipFill>
          <p:spPr>
            <a:xfrm>
              <a:off x="10382609" y="2998959"/>
              <a:ext cx="457963" cy="432879"/>
            </a:xfrm>
            <a:prstGeom prst="rect">
              <a:avLst/>
            </a:prstGeom>
          </p:spPr>
        </p:pic>
      </p:grpSp>
      <p:cxnSp>
        <p:nvCxnSpPr>
          <p:cNvPr id="120" name="直線矢印コネクタ 119">
            <a:extLst>
              <a:ext uri="{FF2B5EF4-FFF2-40B4-BE49-F238E27FC236}">
                <a16:creationId xmlns:a16="http://schemas.microsoft.com/office/drawing/2014/main" id="{7F7DFA71-B5FD-4AC9-D8C1-BBEE77B90533}"/>
              </a:ext>
            </a:extLst>
          </p:cNvPr>
          <p:cNvCxnSpPr>
            <a:cxnSpLocks/>
          </p:cNvCxnSpPr>
          <p:nvPr/>
        </p:nvCxnSpPr>
        <p:spPr>
          <a:xfrm>
            <a:off x="3083853" y="2107996"/>
            <a:ext cx="751331" cy="84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43" name="直線矢印コネクタ 142">
            <a:extLst>
              <a:ext uri="{FF2B5EF4-FFF2-40B4-BE49-F238E27FC236}">
                <a16:creationId xmlns:a16="http://schemas.microsoft.com/office/drawing/2014/main" id="{29CFDD9E-C56B-31A0-74AC-3906421E8495}"/>
              </a:ext>
            </a:extLst>
          </p:cNvPr>
          <p:cNvCxnSpPr>
            <a:cxnSpLocks/>
          </p:cNvCxnSpPr>
          <p:nvPr/>
        </p:nvCxnSpPr>
        <p:spPr>
          <a:xfrm>
            <a:off x="3748287" y="4998544"/>
            <a:ext cx="583449" cy="0"/>
          </a:xfrm>
          <a:prstGeom prst="straightConnector1">
            <a:avLst/>
          </a:prstGeom>
          <a:noFill/>
          <a:ln w="38100" cap="flat" cmpd="sng" algn="ctr">
            <a:solidFill>
              <a:schemeClr val="accent1"/>
            </a:solidFill>
            <a:prstDash val="solid"/>
            <a:miter lim="800000"/>
            <a:headEnd type="none"/>
            <a:tailEnd type="triangle"/>
          </a:ln>
          <a:effectLst/>
        </p:spPr>
      </p:cxnSp>
      <p:grpSp>
        <p:nvGrpSpPr>
          <p:cNvPr id="147" name="グループ化 146">
            <a:extLst>
              <a:ext uri="{FF2B5EF4-FFF2-40B4-BE49-F238E27FC236}">
                <a16:creationId xmlns:a16="http://schemas.microsoft.com/office/drawing/2014/main" id="{C0051A59-5234-08A9-E6D3-5B58EB401472}"/>
              </a:ext>
            </a:extLst>
          </p:cNvPr>
          <p:cNvGrpSpPr/>
          <p:nvPr/>
        </p:nvGrpSpPr>
        <p:grpSpPr>
          <a:xfrm>
            <a:off x="2740683" y="4614092"/>
            <a:ext cx="1219144" cy="1035506"/>
            <a:chOff x="1838424" y="4612824"/>
            <a:chExt cx="1219144" cy="1035506"/>
          </a:xfrm>
        </p:grpSpPr>
        <p:pic>
          <p:nvPicPr>
            <p:cNvPr id="142" name="図 141" descr="アイコン が含まれている画像&#10;&#10;自動的に生成された説明">
              <a:extLst>
                <a:ext uri="{FF2B5EF4-FFF2-40B4-BE49-F238E27FC236}">
                  <a16:creationId xmlns:a16="http://schemas.microsoft.com/office/drawing/2014/main" id="{57336063-4724-39C5-E881-1272B380B632}"/>
                </a:ext>
              </a:extLst>
            </p:cNvPr>
            <p:cNvPicPr>
              <a:picLocks noChangeAspect="1"/>
            </p:cNvPicPr>
            <p:nvPr/>
          </p:nvPicPr>
          <p:blipFill>
            <a:blip r:embed="rId7"/>
            <a:stretch>
              <a:fillRect/>
            </a:stretch>
          </p:blipFill>
          <p:spPr>
            <a:xfrm>
              <a:off x="2169898" y="4612824"/>
              <a:ext cx="595324" cy="740044"/>
            </a:xfrm>
            <a:prstGeom prst="rect">
              <a:avLst/>
            </a:prstGeom>
          </p:spPr>
        </p:pic>
        <p:sp>
          <p:nvSpPr>
            <p:cNvPr id="145" name="テキスト ボックス 144">
              <a:extLst>
                <a:ext uri="{FF2B5EF4-FFF2-40B4-BE49-F238E27FC236}">
                  <a16:creationId xmlns:a16="http://schemas.microsoft.com/office/drawing/2014/main" id="{61855F6E-1067-C07E-237C-3B799A043B8A}"/>
                </a:ext>
              </a:extLst>
            </p:cNvPr>
            <p:cNvSpPr txBox="1"/>
            <p:nvPr/>
          </p:nvSpPr>
          <p:spPr>
            <a:xfrm flipH="1">
              <a:off x="1838424" y="5394414"/>
              <a:ext cx="1219144" cy="253916"/>
            </a:xfrm>
            <a:prstGeom prst="rect">
              <a:avLst/>
            </a:prstGeom>
            <a:noFill/>
          </p:spPr>
          <p:txBody>
            <a:bodyPr wrap="square" rtlCol="0">
              <a:spAutoFit/>
            </a:bodyPr>
            <a:lstStyle/>
            <a:p>
              <a:pPr algn="ctr"/>
              <a:r>
                <a:rPr lang="ja-JP" altLang="en-US" sz="1050" dirty="0">
                  <a:solidFill>
                    <a:schemeClr val="tx1">
                      <a:lumMod val="65000"/>
                      <a:lumOff val="35000"/>
                    </a:schemeClr>
                  </a:solidFill>
                </a:rPr>
                <a:t>関連資料</a:t>
              </a:r>
              <a:endParaRPr lang="en-US" altLang="ja-JP" sz="1050" dirty="0">
                <a:solidFill>
                  <a:schemeClr val="tx1">
                    <a:lumMod val="65000"/>
                    <a:lumOff val="35000"/>
                  </a:schemeClr>
                </a:solidFill>
              </a:endParaRPr>
            </a:p>
          </p:txBody>
        </p:sp>
      </p:grpSp>
      <p:sp>
        <p:nvSpPr>
          <p:cNvPr id="12" name="正方形/長方形 11">
            <a:extLst>
              <a:ext uri="{FF2B5EF4-FFF2-40B4-BE49-F238E27FC236}">
                <a16:creationId xmlns:a16="http://schemas.microsoft.com/office/drawing/2014/main" id="{11A6E000-4E0A-BA05-48AA-6FCE29B0045C}"/>
              </a:ext>
            </a:extLst>
          </p:cNvPr>
          <p:cNvSpPr/>
          <p:nvPr/>
        </p:nvSpPr>
        <p:spPr>
          <a:xfrm>
            <a:off x="4348279" y="4488167"/>
            <a:ext cx="5282450" cy="1519474"/>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14" name="グループ化 13">
            <a:extLst>
              <a:ext uri="{FF2B5EF4-FFF2-40B4-BE49-F238E27FC236}">
                <a16:creationId xmlns:a16="http://schemas.microsoft.com/office/drawing/2014/main" id="{B12F8346-5D81-A588-E15D-BE11E7F9F6EA}"/>
              </a:ext>
            </a:extLst>
          </p:cNvPr>
          <p:cNvGrpSpPr/>
          <p:nvPr/>
        </p:nvGrpSpPr>
        <p:grpSpPr>
          <a:xfrm>
            <a:off x="6451858" y="4853339"/>
            <a:ext cx="1245161" cy="802592"/>
            <a:chOff x="6408862" y="5223458"/>
            <a:chExt cx="1769176" cy="980890"/>
          </a:xfrm>
        </p:grpSpPr>
        <p:sp>
          <p:nvSpPr>
            <p:cNvPr id="15" name="四角形: 角を丸くする 14">
              <a:extLst>
                <a:ext uri="{FF2B5EF4-FFF2-40B4-BE49-F238E27FC236}">
                  <a16:creationId xmlns:a16="http://schemas.microsoft.com/office/drawing/2014/main" id="{6B5A7C43-8E7B-2F45-3583-D647C4B05E96}"/>
                </a:ext>
              </a:extLst>
            </p:cNvPr>
            <p:cNvSpPr/>
            <p:nvPr/>
          </p:nvSpPr>
          <p:spPr>
            <a:xfrm>
              <a:off x="6408862" y="5223458"/>
              <a:ext cx="1769176" cy="98089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RAG</a:t>
              </a:r>
            </a:p>
            <a:p>
              <a:pPr algn="ct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sp>
          <p:nvSpPr>
            <p:cNvPr id="16" name="四角形: 角を丸くする 15">
              <a:extLst>
                <a:ext uri="{FF2B5EF4-FFF2-40B4-BE49-F238E27FC236}">
                  <a16:creationId xmlns:a16="http://schemas.microsoft.com/office/drawing/2014/main" id="{390CFE4D-DBD0-C15C-92D8-9F2F7115C80C}"/>
                </a:ext>
              </a:extLst>
            </p:cNvPr>
            <p:cNvSpPr/>
            <p:nvPr/>
          </p:nvSpPr>
          <p:spPr>
            <a:xfrm>
              <a:off x="6739903" y="5554775"/>
              <a:ext cx="1107093" cy="507357"/>
            </a:xfrm>
            <a:prstGeom prst="roundRect">
              <a:avLst/>
            </a:prstGeom>
            <a:solidFill>
              <a:srgbClr val="FFDBAB"/>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1"/>
                  </a:solidFill>
                  <a:latin typeface="+mn-ea"/>
                </a:rPr>
                <a:t>DB</a:t>
              </a:r>
            </a:p>
          </p:txBody>
        </p:sp>
        <p:pic>
          <p:nvPicPr>
            <p:cNvPr id="17" name="グラフィックス 16" descr="データベース 単色塗りつぶし">
              <a:extLst>
                <a:ext uri="{FF2B5EF4-FFF2-40B4-BE49-F238E27FC236}">
                  <a16:creationId xmlns:a16="http://schemas.microsoft.com/office/drawing/2014/main" id="{D02A5877-ABE4-E63B-1AC9-1F1F3B5AB7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6980" y="5554775"/>
              <a:ext cx="482400" cy="482400"/>
            </a:xfrm>
            <a:prstGeom prst="rect">
              <a:avLst/>
            </a:prstGeom>
          </p:spPr>
        </p:pic>
      </p:grpSp>
      <p:grpSp>
        <p:nvGrpSpPr>
          <p:cNvPr id="144" name="グループ化 143">
            <a:extLst>
              <a:ext uri="{FF2B5EF4-FFF2-40B4-BE49-F238E27FC236}">
                <a16:creationId xmlns:a16="http://schemas.microsoft.com/office/drawing/2014/main" id="{95103ADC-FF55-3916-D0FB-FD0FF67965B4}"/>
              </a:ext>
            </a:extLst>
          </p:cNvPr>
          <p:cNvGrpSpPr/>
          <p:nvPr/>
        </p:nvGrpSpPr>
        <p:grpSpPr>
          <a:xfrm>
            <a:off x="4425279" y="5342227"/>
            <a:ext cx="1547891" cy="511055"/>
            <a:chOff x="3980170" y="4979470"/>
            <a:chExt cx="1681758" cy="550800"/>
          </a:xfrm>
        </p:grpSpPr>
        <p:sp>
          <p:nvSpPr>
            <p:cNvPr id="122" name="四角形: 角を丸くする 121">
              <a:extLst>
                <a:ext uri="{FF2B5EF4-FFF2-40B4-BE49-F238E27FC236}">
                  <a16:creationId xmlns:a16="http://schemas.microsoft.com/office/drawing/2014/main" id="{869CC597-46EB-768A-7EE7-BD84586A23F3}"/>
                </a:ext>
              </a:extLst>
            </p:cNvPr>
            <p:cNvSpPr/>
            <p:nvPr/>
          </p:nvSpPr>
          <p:spPr>
            <a:xfrm>
              <a:off x="4113928" y="4979470"/>
              <a:ext cx="1548000" cy="55080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お客様固有</a:t>
              </a:r>
              <a:endParaRPr kumimoji="1" lang="en-US" altLang="ja-JP" sz="1200" dirty="0">
                <a:solidFill>
                  <a:schemeClr val="tx1"/>
                </a:solidFill>
                <a:latin typeface="+mn-ea"/>
              </a:endParaRPr>
            </a:p>
            <a:p>
              <a:pPr algn="ctr"/>
              <a:r>
                <a:rPr kumimoji="1" lang="ja-JP" altLang="en-US" sz="1200" dirty="0">
                  <a:solidFill>
                    <a:schemeClr val="tx1"/>
                  </a:solidFill>
                  <a:latin typeface="+mn-ea"/>
                </a:rPr>
                <a:t>情報</a:t>
              </a:r>
              <a:endParaRPr kumimoji="1" lang="en-US" altLang="ja-JP" sz="1200" dirty="0">
                <a:solidFill>
                  <a:schemeClr val="tx1"/>
                </a:solidFill>
                <a:latin typeface="+mn-ea"/>
              </a:endParaRPr>
            </a:p>
          </p:txBody>
        </p:sp>
        <p:grpSp>
          <p:nvGrpSpPr>
            <p:cNvPr id="125" name="グループ化 124">
              <a:extLst>
                <a:ext uri="{FF2B5EF4-FFF2-40B4-BE49-F238E27FC236}">
                  <a16:creationId xmlns:a16="http://schemas.microsoft.com/office/drawing/2014/main" id="{17C5245E-DF46-5BCB-29E7-EC5CFD70F5CF}"/>
                </a:ext>
              </a:extLst>
            </p:cNvPr>
            <p:cNvGrpSpPr/>
            <p:nvPr/>
          </p:nvGrpSpPr>
          <p:grpSpPr>
            <a:xfrm>
              <a:off x="3980170" y="5093777"/>
              <a:ext cx="470923" cy="344669"/>
              <a:chOff x="9261365" y="4760895"/>
              <a:chExt cx="780262" cy="594352"/>
            </a:xfrm>
          </p:grpSpPr>
          <p:pic>
            <p:nvPicPr>
              <p:cNvPr id="123" name="図 122" descr="時計 が含まれている画像&#10;&#10;自動的に生成された説明">
                <a:extLst>
                  <a:ext uri="{FF2B5EF4-FFF2-40B4-BE49-F238E27FC236}">
                    <a16:creationId xmlns:a16="http://schemas.microsoft.com/office/drawing/2014/main" id="{E9937E96-A3EE-841E-9583-BCB0C4A6256B}"/>
                  </a:ext>
                </a:extLst>
              </p:cNvPr>
              <p:cNvPicPr>
                <a:picLocks noChangeAspect="1"/>
              </p:cNvPicPr>
              <p:nvPr/>
            </p:nvPicPr>
            <p:blipFill rotWithShape="1">
              <a:blip r:embed="rId10"/>
              <a:srcRect r="59736" b="63537"/>
              <a:stretch/>
            </p:blipFill>
            <p:spPr>
              <a:xfrm>
                <a:off x="9318701" y="4760895"/>
                <a:ext cx="722926" cy="594352"/>
              </a:xfrm>
              <a:prstGeom prst="rect">
                <a:avLst/>
              </a:prstGeom>
            </p:spPr>
          </p:pic>
          <p:pic>
            <p:nvPicPr>
              <p:cNvPr id="124" name="図 123" descr="アイコン&#10;&#10;自動的に生成された説明">
                <a:extLst>
                  <a:ext uri="{FF2B5EF4-FFF2-40B4-BE49-F238E27FC236}">
                    <a16:creationId xmlns:a16="http://schemas.microsoft.com/office/drawing/2014/main" id="{D37AD3B6-1ABB-6810-B1D3-BA7F0FF9B38A}"/>
                  </a:ext>
                </a:extLst>
              </p:cNvPr>
              <p:cNvPicPr>
                <a:picLocks noChangeAspect="1"/>
              </p:cNvPicPr>
              <p:nvPr/>
            </p:nvPicPr>
            <p:blipFill>
              <a:blip r:embed="rId11"/>
              <a:srcRect l="65748" t="66489"/>
              <a:stretch/>
            </p:blipFill>
            <p:spPr>
              <a:xfrm>
                <a:off x="9261365" y="4872115"/>
                <a:ext cx="315654" cy="323250"/>
              </a:xfrm>
              <a:prstGeom prst="rect">
                <a:avLst/>
              </a:prstGeom>
            </p:spPr>
          </p:pic>
        </p:grpSp>
      </p:grpSp>
      <p:grpSp>
        <p:nvGrpSpPr>
          <p:cNvPr id="134" name="グループ化 133">
            <a:extLst>
              <a:ext uri="{FF2B5EF4-FFF2-40B4-BE49-F238E27FC236}">
                <a16:creationId xmlns:a16="http://schemas.microsoft.com/office/drawing/2014/main" id="{4DC548B8-A138-3901-43DB-2532C082EB3E}"/>
              </a:ext>
            </a:extLst>
          </p:cNvPr>
          <p:cNvGrpSpPr/>
          <p:nvPr/>
        </p:nvGrpSpPr>
        <p:grpSpPr>
          <a:xfrm>
            <a:off x="4445902" y="4756560"/>
            <a:ext cx="1519881" cy="512182"/>
            <a:chOff x="4478916" y="4919971"/>
            <a:chExt cx="1649169" cy="623920"/>
          </a:xfrm>
        </p:grpSpPr>
        <p:sp>
          <p:nvSpPr>
            <p:cNvPr id="135" name="四角形: 角を丸くする 134">
              <a:extLst>
                <a:ext uri="{FF2B5EF4-FFF2-40B4-BE49-F238E27FC236}">
                  <a16:creationId xmlns:a16="http://schemas.microsoft.com/office/drawing/2014/main" id="{6A2A8B77-97FF-E6BB-B38D-6B16608D2FC2}"/>
                </a:ext>
              </a:extLst>
            </p:cNvPr>
            <p:cNvSpPr/>
            <p:nvPr/>
          </p:nvSpPr>
          <p:spPr>
            <a:xfrm>
              <a:off x="4583685" y="4919971"/>
              <a:ext cx="1544400" cy="623920"/>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ファイル</a:t>
              </a:r>
              <a:endParaRPr kumimoji="0" lang="en-US" altLang="ja-JP" sz="105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ストレージ</a:t>
              </a:r>
              <a:endParaRPr kumimoji="0" lang="en-US" altLang="ja-JP" sz="1050" b="0" i="0" u="none" strike="noStrike" kern="0" cap="none" spc="0" normalizeH="0" baseline="0" noProof="0" dirty="0">
                <a:ln>
                  <a:noFill/>
                </a:ln>
                <a:effectLst/>
                <a:uLnTx/>
                <a:uFillTx/>
                <a:latin typeface="+mn-ea"/>
                <a:cs typeface="+mn-cs"/>
              </a:endParaRPr>
            </a:p>
          </p:txBody>
        </p:sp>
        <p:pic>
          <p:nvPicPr>
            <p:cNvPr id="136" name="グラフィックス 135" descr="フォルダー 単色塗りつぶし">
              <a:extLst>
                <a:ext uri="{FF2B5EF4-FFF2-40B4-BE49-F238E27FC236}">
                  <a16:creationId xmlns:a16="http://schemas.microsoft.com/office/drawing/2014/main" id="{2548373C-60D9-D24F-3D71-CABFAE8872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78916" y="4923542"/>
              <a:ext cx="547451" cy="547451"/>
            </a:xfrm>
            <a:prstGeom prst="rect">
              <a:avLst/>
            </a:prstGeom>
          </p:spPr>
        </p:pic>
      </p:grpSp>
      <p:cxnSp>
        <p:nvCxnSpPr>
          <p:cNvPr id="148" name="直線矢印コネクタ 147">
            <a:extLst>
              <a:ext uri="{FF2B5EF4-FFF2-40B4-BE49-F238E27FC236}">
                <a16:creationId xmlns:a16="http://schemas.microsoft.com/office/drawing/2014/main" id="{BC38AFEB-5AAF-5DA2-4589-69EF83D652B5}"/>
              </a:ext>
            </a:extLst>
          </p:cNvPr>
          <p:cNvCxnSpPr>
            <a:cxnSpLocks/>
          </p:cNvCxnSpPr>
          <p:nvPr/>
        </p:nvCxnSpPr>
        <p:spPr>
          <a:xfrm>
            <a:off x="5989677" y="5085152"/>
            <a:ext cx="402099" cy="0"/>
          </a:xfrm>
          <a:prstGeom prst="straightConnector1">
            <a:avLst/>
          </a:prstGeom>
          <a:noFill/>
          <a:ln w="38100" cap="flat" cmpd="sng" algn="ctr">
            <a:solidFill>
              <a:schemeClr val="accent1"/>
            </a:solidFill>
            <a:prstDash val="solid"/>
            <a:miter lim="800000"/>
            <a:headEnd type="none"/>
            <a:tailEnd type="triangle"/>
          </a:ln>
          <a:effectLst/>
        </p:spPr>
      </p:cxnSp>
      <p:sp>
        <p:nvSpPr>
          <p:cNvPr id="166" name="四角形: 角を丸くする 165">
            <a:extLst>
              <a:ext uri="{FF2B5EF4-FFF2-40B4-BE49-F238E27FC236}">
                <a16:creationId xmlns:a16="http://schemas.microsoft.com/office/drawing/2014/main" id="{52C296CC-C946-D39B-2A53-58B5AB563DF7}"/>
              </a:ext>
            </a:extLst>
          </p:cNvPr>
          <p:cNvSpPr/>
          <p:nvPr/>
        </p:nvSpPr>
        <p:spPr>
          <a:xfrm>
            <a:off x="8101077" y="4998544"/>
            <a:ext cx="1423325" cy="512182"/>
          </a:xfrm>
          <a:prstGeom prst="roundRect">
            <a:avLst/>
          </a:prstGeom>
          <a:solidFill>
            <a:srgbClr val="FFFAF3"/>
          </a:solidFill>
          <a:ln w="1905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effectLst/>
                <a:uLnTx/>
                <a:uFillTx/>
                <a:latin typeface="+mn-ea"/>
                <a:cs typeface="+mn-cs"/>
              </a:rPr>
              <a:t>テンプレート</a:t>
            </a:r>
            <a:endParaRPr kumimoji="0" lang="en-US" altLang="ja-JP" sz="1050" b="0" i="0" u="none" strike="noStrike" kern="0" cap="none" spc="0" normalizeH="0" baseline="0" noProof="0" dirty="0">
              <a:ln>
                <a:noFill/>
              </a:ln>
              <a:effectLst/>
              <a:uLnTx/>
              <a:uFillTx/>
              <a:latin typeface="+mn-ea"/>
              <a:cs typeface="+mn-cs"/>
            </a:endParaRPr>
          </a:p>
        </p:txBody>
      </p:sp>
      <p:cxnSp>
        <p:nvCxnSpPr>
          <p:cNvPr id="168" name="直線矢印コネクタ 167">
            <a:extLst>
              <a:ext uri="{FF2B5EF4-FFF2-40B4-BE49-F238E27FC236}">
                <a16:creationId xmlns:a16="http://schemas.microsoft.com/office/drawing/2014/main" id="{5FCA7992-607A-E6A8-0207-5EF69C4A2062}"/>
              </a:ext>
            </a:extLst>
          </p:cNvPr>
          <p:cNvCxnSpPr>
            <a:cxnSpLocks/>
            <a:stCxn id="166" idx="1"/>
            <a:endCxn id="15" idx="3"/>
          </p:cNvCxnSpPr>
          <p:nvPr/>
        </p:nvCxnSpPr>
        <p:spPr>
          <a:xfrm flipH="1">
            <a:off x="7697020" y="5254635"/>
            <a:ext cx="404058" cy="0"/>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15" name="直線矢印コネクタ 114">
            <a:extLst>
              <a:ext uri="{FF2B5EF4-FFF2-40B4-BE49-F238E27FC236}">
                <a16:creationId xmlns:a16="http://schemas.microsoft.com/office/drawing/2014/main" id="{E8DB4B23-0D41-D214-8CEF-21F0A43940D1}"/>
              </a:ext>
            </a:extLst>
          </p:cNvPr>
          <p:cNvCxnSpPr>
            <a:cxnSpLocks/>
          </p:cNvCxnSpPr>
          <p:nvPr/>
        </p:nvCxnSpPr>
        <p:spPr>
          <a:xfrm>
            <a:off x="8853288" y="1887615"/>
            <a:ext cx="1205669" cy="0"/>
          </a:xfrm>
          <a:prstGeom prst="straightConnector1">
            <a:avLst/>
          </a:prstGeom>
          <a:noFill/>
          <a:ln w="38100" cap="flat" cmpd="sng" algn="ctr">
            <a:solidFill>
              <a:schemeClr val="tx1">
                <a:lumMod val="50000"/>
                <a:lumOff val="50000"/>
              </a:schemeClr>
            </a:solidFill>
            <a:prstDash val="solid"/>
            <a:miter lim="800000"/>
            <a:headEnd type="none"/>
            <a:tailEnd type="none"/>
          </a:ln>
          <a:effectLst/>
        </p:spPr>
      </p:cxnSp>
      <p:sp>
        <p:nvSpPr>
          <p:cNvPr id="18" name="正方形/長方形 17">
            <a:extLst>
              <a:ext uri="{FF2B5EF4-FFF2-40B4-BE49-F238E27FC236}">
                <a16:creationId xmlns:a16="http://schemas.microsoft.com/office/drawing/2014/main" id="{525AD292-CE1F-77A7-CF95-9C21CE473389}"/>
              </a:ext>
            </a:extLst>
          </p:cNvPr>
          <p:cNvSpPr/>
          <p:nvPr/>
        </p:nvSpPr>
        <p:spPr>
          <a:xfrm>
            <a:off x="4298141" y="1157652"/>
            <a:ext cx="4728304" cy="2672329"/>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chemeClr val="tx1"/>
                </a:solidFill>
                <a:latin typeface="+mn-ea"/>
              </a:rPr>
              <a:t>AI</a:t>
            </a:r>
            <a:r>
              <a:rPr kumimoji="1" lang="ja-JP" altLang="en-US" sz="1400" dirty="0">
                <a:solidFill>
                  <a:schemeClr val="tx1"/>
                </a:solidFill>
                <a:latin typeface="+mn-ea"/>
              </a:rPr>
              <a:t>エージェントフレームワーク</a:t>
            </a:r>
            <a:endParaRPr kumimoji="1" lang="en-US" altLang="ja-JP" sz="1400" dirty="0">
              <a:solidFill>
                <a:schemeClr val="tx1"/>
              </a:solidFill>
              <a:latin typeface="+mn-ea"/>
            </a:endParaRPr>
          </a:p>
        </p:txBody>
      </p:sp>
      <p:grpSp>
        <p:nvGrpSpPr>
          <p:cNvPr id="20" name="グループ化 19">
            <a:extLst>
              <a:ext uri="{FF2B5EF4-FFF2-40B4-BE49-F238E27FC236}">
                <a16:creationId xmlns:a16="http://schemas.microsoft.com/office/drawing/2014/main" id="{1F3E4686-522A-9DEB-45F8-5DBAD1ACA62F}"/>
              </a:ext>
            </a:extLst>
          </p:cNvPr>
          <p:cNvGrpSpPr/>
          <p:nvPr/>
        </p:nvGrpSpPr>
        <p:grpSpPr>
          <a:xfrm>
            <a:off x="5040613" y="1953280"/>
            <a:ext cx="1713635" cy="527467"/>
            <a:chOff x="4709349" y="1715588"/>
            <a:chExt cx="1737769" cy="547800"/>
          </a:xfrm>
        </p:grpSpPr>
        <p:sp>
          <p:nvSpPr>
            <p:cNvPr id="21" name="四角形: 角を丸くする 20">
              <a:extLst>
                <a:ext uri="{FF2B5EF4-FFF2-40B4-BE49-F238E27FC236}">
                  <a16:creationId xmlns:a16="http://schemas.microsoft.com/office/drawing/2014/main" id="{00C91D0F-B612-1325-F0FC-DD6EB09314F6}"/>
                </a:ext>
              </a:extLst>
            </p:cNvPr>
            <p:cNvSpPr/>
            <p:nvPr/>
          </p:nvSpPr>
          <p:spPr>
            <a:xfrm>
              <a:off x="4965217" y="1756441"/>
              <a:ext cx="1481901" cy="506947"/>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latin typeface="+mn-ea"/>
                </a:rPr>
                <a:t>エージェント</a:t>
              </a:r>
              <a:endParaRPr kumimoji="1" lang="en-US" altLang="ja-JP" sz="1200" dirty="0">
                <a:solidFill>
                  <a:schemeClr val="tx1"/>
                </a:solidFill>
                <a:latin typeface="+mn-ea"/>
              </a:endParaRPr>
            </a:p>
          </p:txBody>
        </p:sp>
        <p:pic>
          <p:nvPicPr>
            <p:cNvPr id="22" name="図 21" descr="アイコン&#10;&#10;自動的に生成された説明">
              <a:extLst>
                <a:ext uri="{FF2B5EF4-FFF2-40B4-BE49-F238E27FC236}">
                  <a16:creationId xmlns:a16="http://schemas.microsoft.com/office/drawing/2014/main" id="{91F48F7B-660D-85A1-5670-6CC877BC18EA}"/>
                </a:ext>
              </a:extLst>
            </p:cNvPr>
            <p:cNvPicPr>
              <a:picLocks noChangeAspect="1"/>
            </p:cNvPicPr>
            <p:nvPr/>
          </p:nvPicPr>
          <p:blipFill>
            <a:blip r:embed="rId14"/>
            <a:srcRect l="24619" t="54203" r="20425"/>
            <a:stretch/>
          </p:blipFill>
          <p:spPr>
            <a:xfrm>
              <a:off x="4709349" y="1715588"/>
              <a:ext cx="592956" cy="482400"/>
            </a:xfrm>
            <a:prstGeom prst="rect">
              <a:avLst/>
            </a:prstGeom>
          </p:spPr>
        </p:pic>
      </p:grpSp>
      <p:pic>
        <p:nvPicPr>
          <p:cNvPr id="83" name="Picture 4" descr="サテライトオフィス・Dify(AI開発ツール)導入支援">
            <a:extLst>
              <a:ext uri="{FF2B5EF4-FFF2-40B4-BE49-F238E27FC236}">
                <a16:creationId xmlns:a16="http://schemas.microsoft.com/office/drawing/2014/main" id="{F30FA324-50E5-E62B-DE6E-5D142B69F79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1846" y="1197576"/>
            <a:ext cx="891895" cy="294368"/>
          </a:xfrm>
          <a:prstGeom prst="rect">
            <a:avLst/>
          </a:prstGeom>
          <a:noFill/>
          <a:extLst>
            <a:ext uri="{909E8E84-426E-40DD-AFC4-6F175D3DCCD1}">
              <a14:hiddenFill xmlns:a14="http://schemas.microsoft.com/office/drawing/2010/main">
                <a:solidFill>
                  <a:srgbClr val="FFFFFF"/>
                </a:solidFill>
              </a14:hiddenFill>
            </a:ext>
          </a:extLst>
        </p:spPr>
      </p:pic>
      <p:sp>
        <p:nvSpPr>
          <p:cNvPr id="7" name="四角形: 角を丸くする 6">
            <a:extLst>
              <a:ext uri="{FF2B5EF4-FFF2-40B4-BE49-F238E27FC236}">
                <a16:creationId xmlns:a16="http://schemas.microsoft.com/office/drawing/2014/main" id="{5C2E5FF7-B305-62FE-B0AE-6AFBFD497772}"/>
              </a:ext>
            </a:extLst>
          </p:cNvPr>
          <p:cNvSpPr/>
          <p:nvPr/>
        </p:nvSpPr>
        <p:spPr>
          <a:xfrm>
            <a:off x="3934425" y="1685271"/>
            <a:ext cx="603580" cy="1251525"/>
          </a:xfrm>
          <a:prstGeom prst="roundRect">
            <a:avLst/>
          </a:prstGeom>
          <a:solidFill>
            <a:srgbClr val="FFFAF3"/>
          </a:solidFill>
          <a:ln w="19050" cap="flat" cmpd="sng" algn="ctr">
            <a:solidFill>
              <a:srgbClr val="A85C00"/>
            </a:solidFill>
            <a:prstDash val="solid"/>
            <a:miter lim="800000"/>
          </a:ln>
          <a:effectLst/>
        </p:spPr>
        <p:txBody>
          <a:bodyPr lIns="0" t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effectLst/>
                <a:uLnTx/>
                <a:uFillTx/>
                <a:latin typeface="+mn-ea"/>
                <a:cs typeface="+mn-cs"/>
              </a:rPr>
              <a:t>チャット</a:t>
            </a:r>
            <a:endParaRPr kumimoji="0" lang="en-US" altLang="ja-JP" sz="10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effectLst/>
                <a:uLnTx/>
                <a:uFillTx/>
                <a:latin typeface="+mn-ea"/>
                <a:cs typeface="+mn-cs"/>
              </a:rPr>
              <a:t>(web)</a:t>
            </a:r>
          </a:p>
        </p:txBody>
      </p:sp>
      <p:grpSp>
        <p:nvGrpSpPr>
          <p:cNvPr id="25" name="グループ化 24">
            <a:extLst>
              <a:ext uri="{FF2B5EF4-FFF2-40B4-BE49-F238E27FC236}">
                <a16:creationId xmlns:a16="http://schemas.microsoft.com/office/drawing/2014/main" id="{4EC0B0D7-22AC-B864-C62D-46E3C81F59B0}"/>
              </a:ext>
            </a:extLst>
          </p:cNvPr>
          <p:cNvGrpSpPr/>
          <p:nvPr/>
        </p:nvGrpSpPr>
        <p:grpSpPr>
          <a:xfrm>
            <a:off x="7377829" y="1441281"/>
            <a:ext cx="1451310" cy="502420"/>
            <a:chOff x="6215472" y="2905727"/>
            <a:chExt cx="1819658" cy="667909"/>
          </a:xfrm>
        </p:grpSpPr>
        <p:sp>
          <p:nvSpPr>
            <p:cNvPr id="26" name="四角形: 角を丸くする 25">
              <a:extLst>
                <a:ext uri="{FF2B5EF4-FFF2-40B4-BE49-F238E27FC236}">
                  <a16:creationId xmlns:a16="http://schemas.microsoft.com/office/drawing/2014/main" id="{743BCA8A-B7C6-C96F-767D-41651D97DFA7}"/>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変更要望書作成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27" name="グラフィックス 26" descr="採鉱用工具 単色塗りつぶし">
              <a:extLst>
                <a:ext uri="{FF2B5EF4-FFF2-40B4-BE49-F238E27FC236}">
                  <a16:creationId xmlns:a16="http://schemas.microsoft.com/office/drawing/2014/main" id="{E64F91DA-4269-BEE9-A103-423B16D938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28" name="直線矢印コネクタ 27">
            <a:extLst>
              <a:ext uri="{FF2B5EF4-FFF2-40B4-BE49-F238E27FC236}">
                <a16:creationId xmlns:a16="http://schemas.microsoft.com/office/drawing/2014/main" id="{3AA79650-67EB-8A32-F9B6-5B398B702CEA}"/>
              </a:ext>
            </a:extLst>
          </p:cNvPr>
          <p:cNvCxnSpPr>
            <a:cxnSpLocks/>
          </p:cNvCxnSpPr>
          <p:nvPr/>
        </p:nvCxnSpPr>
        <p:spPr>
          <a:xfrm>
            <a:off x="4563276" y="2180062"/>
            <a:ext cx="534041" cy="0"/>
          </a:xfrm>
          <a:prstGeom prst="straightConnector1">
            <a:avLst/>
          </a:prstGeom>
          <a:noFill/>
          <a:ln w="38100" cap="flat" cmpd="sng" algn="ctr">
            <a:solidFill>
              <a:schemeClr val="accent1"/>
            </a:solidFill>
            <a:prstDash val="solid"/>
            <a:miter lim="800000"/>
            <a:headEnd type="triangle"/>
            <a:tailEnd type="triangle"/>
          </a:ln>
          <a:effectLst/>
        </p:spPr>
      </p:cxnSp>
      <p:grpSp>
        <p:nvGrpSpPr>
          <p:cNvPr id="37" name="グループ化 36">
            <a:extLst>
              <a:ext uri="{FF2B5EF4-FFF2-40B4-BE49-F238E27FC236}">
                <a16:creationId xmlns:a16="http://schemas.microsoft.com/office/drawing/2014/main" id="{2FF22541-C105-C29B-E92B-A7362A098BC7}"/>
              </a:ext>
            </a:extLst>
          </p:cNvPr>
          <p:cNvGrpSpPr/>
          <p:nvPr/>
        </p:nvGrpSpPr>
        <p:grpSpPr>
          <a:xfrm>
            <a:off x="7375681" y="2006416"/>
            <a:ext cx="1451310" cy="502420"/>
            <a:chOff x="6215472" y="2905727"/>
            <a:chExt cx="1819658" cy="667909"/>
          </a:xfrm>
        </p:grpSpPr>
        <p:sp>
          <p:nvSpPr>
            <p:cNvPr id="38" name="四角形: 角を丸くする 37">
              <a:extLst>
                <a:ext uri="{FF2B5EF4-FFF2-40B4-BE49-F238E27FC236}">
                  <a16:creationId xmlns:a16="http://schemas.microsoft.com/office/drawing/2014/main" id="{6B943970-440C-88BB-A7E1-FBA1F6B9E4B5}"/>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バグ報告書作成</a:t>
              </a:r>
              <a:endParaRPr kumimoji="1" lang="en-US" altLang="ja-JP" sz="1050" dirty="0"/>
            </a:p>
            <a:p>
              <a:pPr algn="ctr"/>
              <a:r>
                <a:rPr kumimoji="1" lang="ja-JP" altLang="en-US" sz="1050" dirty="0"/>
                <a:t>ワークフロー</a:t>
              </a:r>
              <a:endParaRPr kumimoji="1" lang="en-US" altLang="ja-JP" sz="1050" dirty="0"/>
            </a:p>
          </p:txBody>
        </p:sp>
        <p:pic>
          <p:nvPicPr>
            <p:cNvPr id="40" name="グラフィックス 39" descr="採鉱用工具 単色塗りつぶし">
              <a:extLst>
                <a:ext uri="{FF2B5EF4-FFF2-40B4-BE49-F238E27FC236}">
                  <a16:creationId xmlns:a16="http://schemas.microsoft.com/office/drawing/2014/main" id="{3480B1D0-FECC-F765-CA1F-637AD8445B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42" name="直線矢印コネクタ 41">
            <a:extLst>
              <a:ext uri="{FF2B5EF4-FFF2-40B4-BE49-F238E27FC236}">
                <a16:creationId xmlns:a16="http://schemas.microsoft.com/office/drawing/2014/main" id="{E4E53C23-96BB-1B3F-C1BB-B0F7A15D96F2}"/>
              </a:ext>
            </a:extLst>
          </p:cNvPr>
          <p:cNvCxnSpPr>
            <a:cxnSpLocks/>
            <a:endCxn id="26" idx="1"/>
          </p:cNvCxnSpPr>
          <p:nvPr/>
        </p:nvCxnSpPr>
        <p:spPr>
          <a:xfrm flipV="1">
            <a:off x="6760167" y="1692491"/>
            <a:ext cx="617662" cy="26258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48" name="直線矢印コネクタ 47">
            <a:extLst>
              <a:ext uri="{FF2B5EF4-FFF2-40B4-BE49-F238E27FC236}">
                <a16:creationId xmlns:a16="http://schemas.microsoft.com/office/drawing/2014/main" id="{7CA1C42D-7ED4-E4B2-F21A-28DCD8DB4404}"/>
              </a:ext>
            </a:extLst>
          </p:cNvPr>
          <p:cNvCxnSpPr>
            <a:cxnSpLocks/>
            <a:endCxn id="38" idx="1"/>
          </p:cNvCxnSpPr>
          <p:nvPr/>
        </p:nvCxnSpPr>
        <p:spPr>
          <a:xfrm>
            <a:off x="6768795" y="2180062"/>
            <a:ext cx="606886" cy="77564"/>
          </a:xfrm>
          <a:prstGeom prst="straightConnector1">
            <a:avLst/>
          </a:prstGeom>
          <a:noFill/>
          <a:ln w="38100" cap="flat" cmpd="sng" algn="ctr">
            <a:solidFill>
              <a:schemeClr val="accent1"/>
            </a:solidFill>
            <a:prstDash val="solid"/>
            <a:miter lim="800000"/>
            <a:headEnd type="triangle"/>
            <a:tailEnd type="triangle"/>
          </a:ln>
          <a:effectLst/>
        </p:spPr>
      </p:cxnSp>
      <p:grpSp>
        <p:nvGrpSpPr>
          <p:cNvPr id="57" name="グループ化 56">
            <a:extLst>
              <a:ext uri="{FF2B5EF4-FFF2-40B4-BE49-F238E27FC236}">
                <a16:creationId xmlns:a16="http://schemas.microsoft.com/office/drawing/2014/main" id="{50E071D0-5981-0190-0C68-84062102BF92}"/>
              </a:ext>
            </a:extLst>
          </p:cNvPr>
          <p:cNvGrpSpPr/>
          <p:nvPr/>
        </p:nvGrpSpPr>
        <p:grpSpPr>
          <a:xfrm>
            <a:off x="5302420" y="2823066"/>
            <a:ext cx="1451310" cy="502420"/>
            <a:chOff x="6215472" y="2905727"/>
            <a:chExt cx="1819658" cy="667909"/>
          </a:xfrm>
        </p:grpSpPr>
        <p:sp>
          <p:nvSpPr>
            <p:cNvPr id="78" name="四角形: 角を丸くする 77">
              <a:extLst>
                <a:ext uri="{FF2B5EF4-FFF2-40B4-BE49-F238E27FC236}">
                  <a16:creationId xmlns:a16="http://schemas.microsoft.com/office/drawing/2014/main" id="{82446601-746F-751B-74BB-7BEE996EA0AF}"/>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dk1"/>
                  </a:solidFill>
                </a:rPr>
                <a:t>　</a:t>
              </a:r>
              <a:r>
                <a:rPr kumimoji="1" lang="en-US" altLang="ja-JP" sz="1050" dirty="0">
                  <a:solidFill>
                    <a:schemeClr val="dk1"/>
                  </a:solidFill>
                </a:rPr>
                <a:t>Knowledge</a:t>
              </a:r>
            </a:p>
            <a:p>
              <a:pPr algn="ctr"/>
              <a:r>
                <a:rPr lang="ja-JP" altLang="en-US" sz="1050" dirty="0"/>
                <a:t>　フォーマット</a:t>
              </a:r>
              <a:r>
                <a:rPr kumimoji="1" lang="ja-JP" altLang="en-US" sz="1050" dirty="0">
                  <a:solidFill>
                    <a:schemeClr val="dk1"/>
                  </a:solidFill>
                </a:rPr>
                <a:t>登録　　</a:t>
              </a:r>
              <a:endParaRPr kumimoji="1" lang="en-US" altLang="ja-JP" sz="1050" dirty="0">
                <a:solidFill>
                  <a:schemeClr val="dk1"/>
                </a:solidFill>
              </a:endParaRPr>
            </a:p>
            <a:p>
              <a:pPr algn="ctr"/>
              <a:r>
                <a:rPr lang="ja-JP" altLang="en-US" sz="1050" dirty="0">
                  <a:solidFill>
                    <a:schemeClr val="dk1"/>
                  </a:solidFill>
                </a:rPr>
                <a:t>　</a:t>
              </a:r>
              <a:r>
                <a:rPr kumimoji="1" lang="ja-JP" altLang="en-US" sz="1050" dirty="0"/>
                <a:t>ワークフロー</a:t>
              </a:r>
              <a:endParaRPr kumimoji="1" lang="en-US" altLang="ja-JP" sz="1050" dirty="0"/>
            </a:p>
          </p:txBody>
        </p:sp>
        <p:pic>
          <p:nvPicPr>
            <p:cNvPr id="79" name="グラフィックス 78" descr="採鉱用工具 単色塗りつぶし">
              <a:extLst>
                <a:ext uri="{FF2B5EF4-FFF2-40B4-BE49-F238E27FC236}">
                  <a16:creationId xmlns:a16="http://schemas.microsoft.com/office/drawing/2014/main" id="{BFC2CA5D-6381-AA79-D75C-CFEBF43F4D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grpSp>
        <p:nvGrpSpPr>
          <p:cNvPr id="87" name="グループ化 86">
            <a:extLst>
              <a:ext uri="{FF2B5EF4-FFF2-40B4-BE49-F238E27FC236}">
                <a16:creationId xmlns:a16="http://schemas.microsoft.com/office/drawing/2014/main" id="{22E61C53-1953-139C-DA5D-C21B2B1BA38F}"/>
              </a:ext>
            </a:extLst>
          </p:cNvPr>
          <p:cNvGrpSpPr/>
          <p:nvPr/>
        </p:nvGrpSpPr>
        <p:grpSpPr>
          <a:xfrm>
            <a:off x="6905949" y="3193055"/>
            <a:ext cx="1451310" cy="502420"/>
            <a:chOff x="6267070" y="2905726"/>
            <a:chExt cx="1819658" cy="667909"/>
          </a:xfrm>
        </p:grpSpPr>
        <p:sp>
          <p:nvSpPr>
            <p:cNvPr id="88" name="四角形: 角を丸くする 87">
              <a:extLst>
                <a:ext uri="{FF2B5EF4-FFF2-40B4-BE49-F238E27FC236}">
                  <a16:creationId xmlns:a16="http://schemas.microsoft.com/office/drawing/2014/main" id="{87A9F24B-4BC9-AD97-1963-0EA52E74E165}"/>
                </a:ext>
              </a:extLst>
            </p:cNvPr>
            <p:cNvSpPr/>
            <p:nvPr/>
          </p:nvSpPr>
          <p:spPr>
            <a:xfrm>
              <a:off x="6267070" y="2905726"/>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solidFill>
                    <a:schemeClr val="tx1"/>
                  </a:solidFill>
                  <a:latin typeface="+mn-ea"/>
                </a:rPr>
                <a:t>回答生成</a:t>
              </a:r>
              <a:endParaRPr kumimoji="1" lang="en-US" altLang="ja-JP" sz="1050" dirty="0">
                <a:solidFill>
                  <a:schemeClr val="tx1"/>
                </a:solidFill>
                <a:latin typeface="+mn-ea"/>
              </a:endParaRPr>
            </a:p>
            <a:p>
              <a:pPr algn="ctr"/>
              <a:r>
                <a:rPr kumimoji="1" lang="ja-JP" altLang="en-US" sz="1050" dirty="0"/>
                <a:t>ワークフロー</a:t>
              </a:r>
              <a:endParaRPr kumimoji="1" lang="en-US" altLang="ja-JP" sz="1050" dirty="0"/>
            </a:p>
          </p:txBody>
        </p:sp>
        <p:pic>
          <p:nvPicPr>
            <p:cNvPr id="89" name="グラフィックス 88" descr="採鉱用工具 単色塗りつぶし">
              <a:extLst>
                <a:ext uri="{FF2B5EF4-FFF2-40B4-BE49-F238E27FC236}">
                  <a16:creationId xmlns:a16="http://schemas.microsoft.com/office/drawing/2014/main" id="{4A9B6ECE-C643-A7C4-9C63-9BD761E80FB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90" name="直線矢印コネクタ 89">
            <a:extLst>
              <a:ext uri="{FF2B5EF4-FFF2-40B4-BE49-F238E27FC236}">
                <a16:creationId xmlns:a16="http://schemas.microsoft.com/office/drawing/2014/main" id="{FA8CFFE3-4698-DD78-D343-7B363AB5B4BE}"/>
              </a:ext>
            </a:extLst>
          </p:cNvPr>
          <p:cNvCxnSpPr>
            <a:cxnSpLocks/>
            <a:endCxn id="78" idx="1"/>
          </p:cNvCxnSpPr>
          <p:nvPr/>
        </p:nvCxnSpPr>
        <p:spPr>
          <a:xfrm>
            <a:off x="4562518" y="2636742"/>
            <a:ext cx="739901" cy="437535"/>
          </a:xfrm>
          <a:prstGeom prst="straightConnector1">
            <a:avLst/>
          </a:prstGeom>
          <a:noFill/>
          <a:ln w="38100" cap="flat" cmpd="sng" algn="ctr">
            <a:solidFill>
              <a:schemeClr val="accent1"/>
            </a:solidFill>
            <a:prstDash val="solid"/>
            <a:miter lim="800000"/>
            <a:headEnd type="triangle"/>
            <a:tailEnd type="triangle"/>
          </a:ln>
          <a:effectLst/>
        </p:spPr>
      </p:cxnSp>
      <p:cxnSp>
        <p:nvCxnSpPr>
          <p:cNvPr id="94" name="直線矢印コネクタ 93">
            <a:extLst>
              <a:ext uri="{FF2B5EF4-FFF2-40B4-BE49-F238E27FC236}">
                <a16:creationId xmlns:a16="http://schemas.microsoft.com/office/drawing/2014/main" id="{FC87DCBC-3F27-40BD-805D-F3E95970A994}"/>
              </a:ext>
            </a:extLst>
          </p:cNvPr>
          <p:cNvCxnSpPr>
            <a:cxnSpLocks/>
          </p:cNvCxnSpPr>
          <p:nvPr/>
        </p:nvCxnSpPr>
        <p:spPr>
          <a:xfrm>
            <a:off x="6726550" y="2480748"/>
            <a:ext cx="278841" cy="670145"/>
          </a:xfrm>
          <a:prstGeom prst="straightConnector1">
            <a:avLst/>
          </a:prstGeom>
          <a:noFill/>
          <a:ln w="38100" cap="flat" cmpd="sng" algn="ctr">
            <a:solidFill>
              <a:schemeClr val="accent1"/>
            </a:solidFill>
            <a:prstDash val="solid"/>
            <a:miter lim="800000"/>
            <a:headEnd type="triangle"/>
            <a:tailEnd type="triangle"/>
          </a:ln>
          <a:effectLst/>
        </p:spPr>
      </p:cxnSp>
      <p:grpSp>
        <p:nvGrpSpPr>
          <p:cNvPr id="154" name="グループ化 153">
            <a:extLst>
              <a:ext uri="{FF2B5EF4-FFF2-40B4-BE49-F238E27FC236}">
                <a16:creationId xmlns:a16="http://schemas.microsoft.com/office/drawing/2014/main" id="{2152E8B0-0806-C0EB-7513-1F1028F40EE1}"/>
              </a:ext>
            </a:extLst>
          </p:cNvPr>
          <p:cNvGrpSpPr/>
          <p:nvPr/>
        </p:nvGrpSpPr>
        <p:grpSpPr>
          <a:xfrm>
            <a:off x="7108899" y="2576852"/>
            <a:ext cx="1451310" cy="502420"/>
            <a:chOff x="6215472" y="2905727"/>
            <a:chExt cx="1819658" cy="667909"/>
          </a:xfrm>
        </p:grpSpPr>
        <p:sp>
          <p:nvSpPr>
            <p:cNvPr id="155" name="四角形: 角を丸くする 154">
              <a:extLst>
                <a:ext uri="{FF2B5EF4-FFF2-40B4-BE49-F238E27FC236}">
                  <a16:creationId xmlns:a16="http://schemas.microsoft.com/office/drawing/2014/main" id="{57DA8529-3D3F-78CD-C2C8-F86657B042C1}"/>
                </a:ext>
              </a:extLst>
            </p:cNvPr>
            <p:cNvSpPr/>
            <p:nvPr/>
          </p:nvSpPr>
          <p:spPr>
            <a:xfrm>
              <a:off x="6215472" y="2905727"/>
              <a:ext cx="1819658" cy="667909"/>
            </a:xfrm>
            <a:prstGeom prst="roundRect">
              <a:avLst/>
            </a:prstGeom>
            <a:solidFill>
              <a:srgbClr val="FFFAF3"/>
            </a:solidFill>
            <a:ln w="19050" cap="flat" cmpd="sng" algn="ctr">
              <a:solidFill>
                <a:srgbClr val="A85C00"/>
              </a:solidFill>
              <a:prstDash val="solid"/>
              <a:miter lim="800000"/>
            </a:ln>
            <a:effectLst/>
          </p:spPr>
          <p:txBody>
            <a:bodyPr rtlCol="0" anchor="ctr"/>
            <a:lstStyle/>
            <a:p>
              <a:pPr algn="ctr"/>
              <a:r>
                <a:rPr kumimoji="1" lang="ja-JP" altLang="en-US" sz="1050" dirty="0"/>
                <a:t>　システムチェック　</a:t>
              </a:r>
              <a:endParaRPr kumimoji="1" lang="en-US" altLang="ja-JP" sz="1050" dirty="0"/>
            </a:p>
            <a:p>
              <a:pPr algn="ctr"/>
              <a:r>
                <a:rPr lang="ja-JP" altLang="en-US" sz="1050" dirty="0"/>
                <a:t>　</a:t>
              </a:r>
              <a:r>
                <a:rPr kumimoji="1" lang="ja-JP" altLang="en-US" sz="1050" dirty="0"/>
                <a:t>ワークフロー</a:t>
              </a:r>
              <a:endParaRPr kumimoji="1" lang="en-US" altLang="ja-JP" sz="1050" dirty="0"/>
            </a:p>
          </p:txBody>
        </p:sp>
        <p:pic>
          <p:nvPicPr>
            <p:cNvPr id="156" name="グラフィックス 155" descr="採鉱用工具 単色塗りつぶし">
              <a:extLst>
                <a:ext uri="{FF2B5EF4-FFF2-40B4-BE49-F238E27FC236}">
                  <a16:creationId xmlns:a16="http://schemas.microsoft.com/office/drawing/2014/main" id="{47898728-70F5-C51A-FD0C-9C8C50789C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6568" y="2920852"/>
              <a:ext cx="278216" cy="301085"/>
            </a:xfrm>
            <a:prstGeom prst="rect">
              <a:avLst/>
            </a:prstGeom>
          </p:spPr>
        </p:pic>
      </p:grpSp>
      <p:cxnSp>
        <p:nvCxnSpPr>
          <p:cNvPr id="191" name="直線矢印コネクタ 190">
            <a:extLst>
              <a:ext uri="{FF2B5EF4-FFF2-40B4-BE49-F238E27FC236}">
                <a16:creationId xmlns:a16="http://schemas.microsoft.com/office/drawing/2014/main" id="{385DCC9F-5084-BC87-3B19-99C4D98B4FE9}"/>
              </a:ext>
            </a:extLst>
          </p:cNvPr>
          <p:cNvCxnSpPr>
            <a:cxnSpLocks/>
          </p:cNvCxnSpPr>
          <p:nvPr/>
        </p:nvCxnSpPr>
        <p:spPr>
          <a:xfrm>
            <a:off x="6768795" y="2323650"/>
            <a:ext cx="309658" cy="393667"/>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94" name="直線矢印コネクタ 193">
            <a:extLst>
              <a:ext uri="{FF2B5EF4-FFF2-40B4-BE49-F238E27FC236}">
                <a16:creationId xmlns:a16="http://schemas.microsoft.com/office/drawing/2014/main" id="{D43B516E-3FE5-4814-BD1C-0C3BAF1D98BB}"/>
              </a:ext>
            </a:extLst>
          </p:cNvPr>
          <p:cNvCxnSpPr>
            <a:cxnSpLocks/>
          </p:cNvCxnSpPr>
          <p:nvPr/>
        </p:nvCxnSpPr>
        <p:spPr>
          <a:xfrm flipH="1">
            <a:off x="8542457" y="2855509"/>
            <a:ext cx="1395019" cy="7993"/>
          </a:xfrm>
          <a:prstGeom prst="straightConnector1">
            <a:avLst/>
          </a:prstGeom>
          <a:noFill/>
          <a:ln w="38100" cap="flat" cmpd="sng" algn="ctr">
            <a:solidFill>
              <a:schemeClr val="accent1"/>
            </a:solidFill>
            <a:prstDash val="solid"/>
            <a:miter lim="800000"/>
            <a:headEnd type="triangle"/>
            <a:tailEnd type="triangle"/>
          </a:ln>
          <a:effectLst/>
        </p:spPr>
      </p:cxnSp>
      <p:sp>
        <p:nvSpPr>
          <p:cNvPr id="198" name="正方形/長方形 197">
            <a:extLst>
              <a:ext uri="{FF2B5EF4-FFF2-40B4-BE49-F238E27FC236}">
                <a16:creationId xmlns:a16="http://schemas.microsoft.com/office/drawing/2014/main" id="{12DA2353-9635-23E1-3044-8903F5E3FDA7}"/>
              </a:ext>
            </a:extLst>
          </p:cNvPr>
          <p:cNvSpPr/>
          <p:nvPr/>
        </p:nvSpPr>
        <p:spPr>
          <a:xfrm>
            <a:off x="76138" y="3150893"/>
            <a:ext cx="2882943" cy="3157832"/>
          </a:xfrm>
          <a:prstGeom prst="rect">
            <a:avLst/>
          </a:prstGeom>
          <a:solidFill>
            <a:schemeClr val="bg1">
              <a:lumMod val="95000"/>
            </a:schemeClr>
          </a:solidFill>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100" b="1" dirty="0">
                <a:solidFill>
                  <a:schemeClr val="tx1"/>
                </a:solidFill>
              </a:rPr>
              <a:t>想定業務フロー案</a:t>
            </a:r>
            <a:endParaRPr lang="en-US" altLang="ja-JP" sz="1100" b="1" dirty="0">
              <a:solidFill>
                <a:schemeClr val="tx1"/>
              </a:solidFill>
            </a:endParaRPr>
          </a:p>
          <a:p>
            <a:r>
              <a:rPr kumimoji="1" lang="ja-JP" altLang="en-US" sz="1100" dirty="0">
                <a:solidFill>
                  <a:schemeClr val="tx1"/>
                </a:solidFill>
              </a:rPr>
              <a:t>⓪関連資料をファイルストレージに</a:t>
            </a:r>
            <a:endParaRPr kumimoji="1" lang="en-US" altLang="ja-JP" sz="1100" dirty="0">
              <a:solidFill>
                <a:schemeClr val="tx1"/>
              </a:solidFill>
            </a:endParaRPr>
          </a:p>
          <a:p>
            <a:r>
              <a:rPr lang="ja-JP" altLang="en-US" sz="1100" dirty="0">
                <a:solidFill>
                  <a:schemeClr val="tx1"/>
                </a:solidFill>
              </a:rPr>
              <a:t>　</a:t>
            </a:r>
            <a:r>
              <a:rPr kumimoji="1" lang="ja-JP" altLang="en-US" sz="1100" dirty="0">
                <a:solidFill>
                  <a:schemeClr val="tx1"/>
                </a:solidFill>
              </a:rPr>
              <a:t>入れる。必要に応じて</a:t>
            </a:r>
            <a:r>
              <a:rPr kumimoji="1" lang="en-US" altLang="ja-JP" sz="1100" dirty="0">
                <a:solidFill>
                  <a:schemeClr val="tx1"/>
                </a:solidFill>
              </a:rPr>
              <a:t>knowledge</a:t>
            </a:r>
            <a:endParaRPr lang="en-US" altLang="ja-JP" sz="1100" dirty="0">
              <a:solidFill>
                <a:schemeClr val="tx1"/>
              </a:solidFill>
            </a:endParaRPr>
          </a:p>
          <a:p>
            <a:r>
              <a:rPr lang="ja-JP" altLang="en-US" sz="1100" dirty="0">
                <a:solidFill>
                  <a:schemeClr val="tx1"/>
                </a:solidFill>
              </a:rPr>
              <a:t>　フォーマット登録ワークフローに通し</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とする。</a:t>
            </a:r>
            <a:endParaRPr lang="en-US" altLang="ja-JP" sz="1100" dirty="0">
              <a:solidFill>
                <a:schemeClr val="tx1"/>
              </a:solidFill>
            </a:endParaRPr>
          </a:p>
          <a:p>
            <a:r>
              <a:rPr lang="ja-JP" altLang="en-US" sz="1100" dirty="0">
                <a:solidFill>
                  <a:schemeClr val="tx1"/>
                </a:solidFill>
              </a:rPr>
              <a:t>①運用保守担当はお客様からの</a:t>
            </a:r>
            <a:endParaRPr lang="en-US" altLang="ja-JP" sz="1100" dirty="0">
              <a:solidFill>
                <a:schemeClr val="tx1"/>
              </a:solidFill>
            </a:endParaRPr>
          </a:p>
          <a:p>
            <a:r>
              <a:rPr lang="ja-JP" altLang="en-US" sz="1100" dirty="0">
                <a:solidFill>
                  <a:schemeClr val="tx1"/>
                </a:solidFill>
              </a:rPr>
              <a:t>　問い合わせ</a:t>
            </a:r>
            <a:r>
              <a:rPr lang="en-US" altLang="ja-JP" sz="1100" dirty="0">
                <a:solidFill>
                  <a:schemeClr val="tx1"/>
                </a:solidFill>
              </a:rPr>
              <a:t>(</a:t>
            </a:r>
            <a:r>
              <a:rPr lang="ja-JP" altLang="en-US" sz="1100" dirty="0">
                <a:solidFill>
                  <a:schemeClr val="tx1"/>
                </a:solidFill>
              </a:rPr>
              <a:t>質問・変更要望・バグ</a:t>
            </a:r>
            <a:r>
              <a:rPr lang="en-US" altLang="ja-JP" sz="1100" dirty="0">
                <a:solidFill>
                  <a:schemeClr val="tx1"/>
                </a:solidFill>
              </a:rPr>
              <a:t>)</a:t>
            </a:r>
            <a:r>
              <a:rPr lang="ja-JP" altLang="en-US" sz="1100" dirty="0">
                <a:solidFill>
                  <a:schemeClr val="tx1"/>
                </a:solidFill>
              </a:rPr>
              <a:t>を</a:t>
            </a:r>
            <a:endParaRPr lang="en-US" altLang="ja-JP" sz="1100" dirty="0">
              <a:solidFill>
                <a:schemeClr val="tx1"/>
              </a:solidFill>
            </a:endParaRPr>
          </a:p>
          <a:p>
            <a:r>
              <a:rPr lang="ja-JP" altLang="en-US" sz="1100" dirty="0">
                <a:solidFill>
                  <a:schemeClr val="tx1"/>
                </a:solidFill>
              </a:rPr>
              <a:t>　エージェントに指示・相談する。</a:t>
            </a:r>
            <a:endParaRPr lang="en-US" altLang="ja-JP" sz="1100" dirty="0">
              <a:solidFill>
                <a:schemeClr val="tx1"/>
              </a:solidFill>
            </a:endParaRPr>
          </a:p>
          <a:p>
            <a:r>
              <a:rPr lang="ja-JP" altLang="en-US" sz="1100" dirty="0">
                <a:solidFill>
                  <a:schemeClr val="tx1"/>
                </a:solidFill>
              </a:rPr>
              <a:t>②エージェントは問い合わせ内容を元に</a:t>
            </a:r>
            <a:endParaRPr lang="en-US" altLang="ja-JP" sz="1100" dirty="0">
              <a:solidFill>
                <a:schemeClr val="tx1"/>
              </a:solidFill>
            </a:endParaRPr>
          </a:p>
          <a:p>
            <a:r>
              <a:rPr lang="ja-JP" altLang="en-US" sz="1100" dirty="0">
                <a:solidFill>
                  <a:schemeClr val="tx1"/>
                </a:solidFill>
              </a:rPr>
              <a:t>　該当するワークフローを動かし、</a:t>
            </a:r>
            <a:endParaRPr lang="en-US" altLang="ja-JP" sz="1100" dirty="0">
              <a:solidFill>
                <a:schemeClr val="tx1"/>
              </a:solidFill>
            </a:endParaRPr>
          </a:p>
          <a:p>
            <a:r>
              <a:rPr lang="ja-JP" altLang="en-US" sz="1100" dirty="0">
                <a:solidFill>
                  <a:schemeClr val="tx1"/>
                </a:solidFill>
              </a:rPr>
              <a:t>　運用保守担当者のサポートや</a:t>
            </a:r>
            <a:endParaRPr lang="en-US" altLang="ja-JP" sz="1100" dirty="0">
              <a:solidFill>
                <a:schemeClr val="tx1"/>
              </a:solidFill>
            </a:endParaRPr>
          </a:p>
          <a:p>
            <a:r>
              <a:rPr lang="ja-JP" altLang="en-US" sz="1100" dirty="0">
                <a:solidFill>
                  <a:schemeClr val="tx1"/>
                </a:solidFill>
              </a:rPr>
              <a:t>　各資料の作成を行う。</a:t>
            </a:r>
            <a:endParaRPr lang="en-US" altLang="ja-JP" sz="1100" dirty="0">
              <a:solidFill>
                <a:schemeClr val="tx1"/>
              </a:solidFill>
            </a:endParaRPr>
          </a:p>
          <a:p>
            <a:r>
              <a:rPr lang="ja-JP" altLang="en-US" sz="1100" dirty="0">
                <a:solidFill>
                  <a:schemeClr val="tx1"/>
                </a:solidFill>
              </a:rPr>
              <a:t>③エージェントはサポートや作成の際に</a:t>
            </a:r>
            <a:endParaRPr lang="en-US" altLang="ja-JP" sz="1100" dirty="0">
              <a:solidFill>
                <a:schemeClr val="tx1"/>
              </a:solidFill>
            </a:endParaRPr>
          </a:p>
          <a:p>
            <a:r>
              <a:rPr lang="ja-JP" altLang="en-US" sz="1100" dirty="0">
                <a:solidFill>
                  <a:schemeClr val="tx1"/>
                </a:solidFill>
              </a:rPr>
              <a:t>　</a:t>
            </a:r>
            <a:r>
              <a:rPr lang="en-US" altLang="ja-JP" sz="1100" dirty="0">
                <a:solidFill>
                  <a:schemeClr val="tx1"/>
                </a:solidFill>
              </a:rPr>
              <a:t>knowledge</a:t>
            </a:r>
            <a:r>
              <a:rPr lang="ja-JP" altLang="en-US" sz="1100" dirty="0">
                <a:solidFill>
                  <a:schemeClr val="tx1"/>
                </a:solidFill>
              </a:rPr>
              <a:t>ベースを参照し、作業を行う。</a:t>
            </a:r>
            <a:endParaRPr lang="en-US" altLang="ja-JP" sz="1100" dirty="0">
              <a:solidFill>
                <a:schemeClr val="tx1"/>
              </a:solidFill>
            </a:endParaRPr>
          </a:p>
          <a:p>
            <a:r>
              <a:rPr lang="ja-JP" altLang="en-US" sz="1100" dirty="0">
                <a:solidFill>
                  <a:schemeClr val="tx1"/>
                </a:solidFill>
              </a:rPr>
              <a:t>④運用保守担当はエージェントの回答を</a:t>
            </a:r>
            <a:endParaRPr lang="en-US" altLang="ja-JP" sz="1100" dirty="0">
              <a:solidFill>
                <a:schemeClr val="tx1"/>
              </a:solidFill>
            </a:endParaRPr>
          </a:p>
          <a:p>
            <a:r>
              <a:rPr lang="ja-JP" altLang="en-US" sz="1100" dirty="0">
                <a:solidFill>
                  <a:schemeClr val="tx1"/>
                </a:solidFill>
              </a:rPr>
              <a:t>　参考にしながらお客様への回答</a:t>
            </a:r>
            <a:endParaRPr lang="en-US" altLang="ja-JP" sz="1100" dirty="0">
              <a:solidFill>
                <a:schemeClr val="tx1"/>
              </a:solidFill>
            </a:endParaRPr>
          </a:p>
          <a:p>
            <a:r>
              <a:rPr lang="ja-JP" altLang="en-US" sz="1100" dirty="0">
                <a:solidFill>
                  <a:schemeClr val="tx1"/>
                </a:solidFill>
              </a:rPr>
              <a:t>　サービスプロバイダーやエンジニアに</a:t>
            </a:r>
            <a:endParaRPr lang="en-US" altLang="ja-JP" sz="1100" dirty="0">
              <a:solidFill>
                <a:schemeClr val="tx1"/>
              </a:solidFill>
            </a:endParaRPr>
          </a:p>
          <a:p>
            <a:r>
              <a:rPr lang="ja-JP" altLang="en-US" sz="1100" dirty="0">
                <a:solidFill>
                  <a:schemeClr val="tx1"/>
                </a:solidFill>
              </a:rPr>
              <a:t>　変更要望書やバグ報告書を送る。</a:t>
            </a:r>
            <a:endParaRPr lang="en-US" altLang="ja-JP" sz="1100" dirty="0">
              <a:solidFill>
                <a:schemeClr val="tx1"/>
              </a:solidFill>
            </a:endParaRPr>
          </a:p>
        </p:txBody>
      </p:sp>
      <p:grpSp>
        <p:nvGrpSpPr>
          <p:cNvPr id="180" name="グループ化 179">
            <a:extLst>
              <a:ext uri="{FF2B5EF4-FFF2-40B4-BE49-F238E27FC236}">
                <a16:creationId xmlns:a16="http://schemas.microsoft.com/office/drawing/2014/main" id="{25BFCCD6-E586-7436-7406-FCC676909DBC}"/>
              </a:ext>
            </a:extLst>
          </p:cNvPr>
          <p:cNvGrpSpPr/>
          <p:nvPr/>
        </p:nvGrpSpPr>
        <p:grpSpPr>
          <a:xfrm>
            <a:off x="9900134" y="1386750"/>
            <a:ext cx="1811948" cy="851981"/>
            <a:chOff x="9991264" y="1438506"/>
            <a:chExt cx="1811948" cy="851981"/>
          </a:xfrm>
        </p:grpSpPr>
        <p:sp>
          <p:nvSpPr>
            <p:cNvPr id="41" name="正方形/長方形 40">
              <a:extLst>
                <a:ext uri="{FF2B5EF4-FFF2-40B4-BE49-F238E27FC236}">
                  <a16:creationId xmlns:a16="http://schemas.microsoft.com/office/drawing/2014/main" id="{9ECB227C-81C8-718D-BBCB-E5DB7051299E}"/>
                </a:ext>
              </a:extLst>
            </p:cNvPr>
            <p:cNvSpPr/>
            <p:nvPr/>
          </p:nvSpPr>
          <p:spPr>
            <a:xfrm>
              <a:off x="9991264" y="1438506"/>
              <a:ext cx="1811948" cy="851981"/>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chemeClr val="tx1"/>
                  </a:solidFill>
                  <a:latin typeface="+mn-ea"/>
                </a:rPr>
                <a:t>モデルプロバイダー</a:t>
              </a:r>
              <a:endParaRPr kumimoji="1" lang="en-US" altLang="ja-JP" sz="1200" dirty="0">
                <a:solidFill>
                  <a:schemeClr val="tx1"/>
                </a:solidFill>
                <a:latin typeface="+mn-ea"/>
              </a:endParaRPr>
            </a:p>
          </p:txBody>
        </p:sp>
        <p:grpSp>
          <p:nvGrpSpPr>
            <p:cNvPr id="86" name="グループ化 85">
              <a:extLst>
                <a:ext uri="{FF2B5EF4-FFF2-40B4-BE49-F238E27FC236}">
                  <a16:creationId xmlns:a16="http://schemas.microsoft.com/office/drawing/2014/main" id="{1FCC6950-73EA-D886-7FD8-1CDC5128EB4A}"/>
                </a:ext>
              </a:extLst>
            </p:cNvPr>
            <p:cNvGrpSpPr/>
            <p:nvPr/>
          </p:nvGrpSpPr>
          <p:grpSpPr>
            <a:xfrm>
              <a:off x="10421742" y="1704036"/>
              <a:ext cx="1035012" cy="499095"/>
              <a:chOff x="10381181" y="1652100"/>
              <a:chExt cx="1065970" cy="505920"/>
            </a:xfrm>
          </p:grpSpPr>
          <p:sp>
            <p:nvSpPr>
              <p:cNvPr id="44" name="四角形: 角を丸くする 43">
                <a:extLst>
                  <a:ext uri="{FF2B5EF4-FFF2-40B4-BE49-F238E27FC236}">
                    <a16:creationId xmlns:a16="http://schemas.microsoft.com/office/drawing/2014/main" id="{84CB9523-46EF-F98B-4BE2-55972050C547}"/>
                  </a:ext>
                </a:extLst>
              </p:cNvPr>
              <p:cNvSpPr/>
              <p:nvPr/>
            </p:nvSpPr>
            <p:spPr>
              <a:xfrm>
                <a:off x="10381181" y="1652100"/>
                <a:ext cx="1065970" cy="505920"/>
              </a:xfrm>
              <a:prstGeom prst="roundRect">
                <a:avLst/>
              </a:prstGeom>
              <a:solidFill>
                <a:srgbClr val="FFFAF3"/>
              </a:solidFill>
              <a:ln w="19050">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Azure</a:t>
                </a:r>
              </a:p>
            </p:txBody>
          </p:sp>
          <p:pic>
            <p:nvPicPr>
              <p:cNvPr id="46" name="図 45" descr="図形&#10;&#10;中程度の精度で自動的に生成された説明">
                <a:extLst>
                  <a:ext uri="{FF2B5EF4-FFF2-40B4-BE49-F238E27FC236}">
                    <a16:creationId xmlns:a16="http://schemas.microsoft.com/office/drawing/2014/main" id="{F9F642EF-1123-87F5-2A88-FEF371253CBC}"/>
                  </a:ext>
                </a:extLst>
              </p:cNvPr>
              <p:cNvPicPr>
                <a:picLocks noChangeAspect="1"/>
              </p:cNvPicPr>
              <p:nvPr/>
            </p:nvPicPr>
            <p:blipFill>
              <a:blip r:embed="rId18"/>
              <a:stretch>
                <a:fillRect/>
              </a:stretch>
            </p:blipFill>
            <p:spPr>
              <a:xfrm>
                <a:off x="10516958" y="1893860"/>
                <a:ext cx="721779" cy="196192"/>
              </a:xfrm>
              <a:prstGeom prst="rect">
                <a:avLst/>
              </a:prstGeom>
            </p:spPr>
          </p:pic>
        </p:grpSp>
      </p:grpSp>
      <p:cxnSp>
        <p:nvCxnSpPr>
          <p:cNvPr id="74" name="直線矢印コネクタ 73">
            <a:extLst>
              <a:ext uri="{FF2B5EF4-FFF2-40B4-BE49-F238E27FC236}">
                <a16:creationId xmlns:a16="http://schemas.microsoft.com/office/drawing/2014/main" id="{9D6BE91A-7981-FD39-3242-1DA3671814BC}"/>
              </a:ext>
            </a:extLst>
          </p:cNvPr>
          <p:cNvCxnSpPr>
            <a:cxnSpLocks/>
          </p:cNvCxnSpPr>
          <p:nvPr/>
        </p:nvCxnSpPr>
        <p:spPr>
          <a:xfrm>
            <a:off x="5966434" y="3343856"/>
            <a:ext cx="0" cy="1144311"/>
          </a:xfrm>
          <a:prstGeom prst="straightConnector1">
            <a:avLst/>
          </a:prstGeom>
          <a:noFill/>
          <a:ln w="38100" cap="flat" cmpd="sng" algn="ctr">
            <a:solidFill>
              <a:schemeClr val="accent1"/>
            </a:solidFill>
            <a:prstDash val="solid"/>
            <a:miter lim="800000"/>
            <a:headEnd type="none"/>
            <a:tailEnd type="triangle"/>
          </a:ln>
          <a:effectLst/>
        </p:spPr>
      </p:cxnSp>
      <p:cxnSp>
        <p:nvCxnSpPr>
          <p:cNvPr id="157" name="直線矢印コネクタ 156">
            <a:extLst>
              <a:ext uri="{FF2B5EF4-FFF2-40B4-BE49-F238E27FC236}">
                <a16:creationId xmlns:a16="http://schemas.microsoft.com/office/drawing/2014/main" id="{4687B48A-F693-782E-3DAE-AF8332F654AF}"/>
              </a:ext>
            </a:extLst>
          </p:cNvPr>
          <p:cNvCxnSpPr>
            <a:cxnSpLocks/>
          </p:cNvCxnSpPr>
          <p:nvPr/>
        </p:nvCxnSpPr>
        <p:spPr>
          <a:xfrm>
            <a:off x="7799120" y="3690291"/>
            <a:ext cx="0" cy="717021"/>
          </a:xfrm>
          <a:prstGeom prst="straightConnector1">
            <a:avLst/>
          </a:prstGeom>
          <a:noFill/>
          <a:ln w="38100" cap="flat" cmpd="sng" algn="ctr">
            <a:solidFill>
              <a:schemeClr val="accent1"/>
            </a:solidFill>
            <a:prstDash val="solid"/>
            <a:miter lim="800000"/>
            <a:headEnd type="triangle"/>
            <a:tailEnd type="triangle"/>
          </a:ln>
          <a:effectLst/>
        </p:spPr>
      </p:cxnSp>
      <p:cxnSp>
        <p:nvCxnSpPr>
          <p:cNvPr id="173" name="直線矢印コネクタ 172">
            <a:extLst>
              <a:ext uri="{FF2B5EF4-FFF2-40B4-BE49-F238E27FC236}">
                <a16:creationId xmlns:a16="http://schemas.microsoft.com/office/drawing/2014/main" id="{1590D262-369A-33CE-9100-FE39CC2CD5C7}"/>
              </a:ext>
            </a:extLst>
          </p:cNvPr>
          <p:cNvCxnSpPr>
            <a:cxnSpLocks/>
          </p:cNvCxnSpPr>
          <p:nvPr/>
        </p:nvCxnSpPr>
        <p:spPr>
          <a:xfrm>
            <a:off x="8713914" y="2513403"/>
            <a:ext cx="0" cy="1936608"/>
          </a:xfrm>
          <a:prstGeom prst="straightConnector1">
            <a:avLst/>
          </a:prstGeom>
          <a:noFill/>
          <a:ln w="38100" cap="flat" cmpd="sng" algn="ctr">
            <a:solidFill>
              <a:schemeClr val="accent1"/>
            </a:solidFill>
            <a:prstDash val="solid"/>
            <a:miter lim="800000"/>
            <a:headEnd type="triangle"/>
            <a:tailEnd type="triangle"/>
          </a:ln>
          <a:effectLst/>
        </p:spPr>
      </p:cxnSp>
      <p:sp>
        <p:nvSpPr>
          <p:cNvPr id="5" name="フッター プレースホルダー 3">
            <a:extLst>
              <a:ext uri="{FF2B5EF4-FFF2-40B4-BE49-F238E27FC236}">
                <a16:creationId xmlns:a16="http://schemas.microsoft.com/office/drawing/2014/main" id="{757DAF54-0B35-D603-53F1-EE11EFB72E0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B2DF34B9-7EAF-32EF-1380-D1A0EF7E77EC}"/>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25</a:t>
            </a:fld>
            <a:endParaRPr kumimoji="1" lang="ja-JP" altLang="en-US"/>
          </a:p>
        </p:txBody>
      </p:sp>
    </p:spTree>
    <p:extLst>
      <p:ext uri="{BB962C8B-B14F-4D97-AF65-F5344CB8AC3E}">
        <p14:creationId xmlns:p14="http://schemas.microsoft.com/office/powerpoint/2010/main" val="207070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E739-4177-3807-41BB-DFC9EF8CFA38}"/>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08AEFB95-CCE0-BA6B-F186-11A397A81D80}"/>
              </a:ext>
            </a:extLst>
          </p:cNvPr>
          <p:cNvSpPr>
            <a:spLocks noGrp="1"/>
          </p:cNvSpPr>
          <p:nvPr>
            <p:ph type="ctrTitle"/>
          </p:nvPr>
        </p:nvSpPr>
        <p:spPr/>
        <p:txBody>
          <a:bodyPr/>
          <a:lstStyle/>
          <a:p>
            <a:r>
              <a:rPr kumimoji="1" lang="en-US" altLang="ja-JP" dirty="0"/>
              <a:t>Appendix</a:t>
            </a:r>
            <a:r>
              <a:rPr kumimoji="1" lang="ja-JP" altLang="en-US" dirty="0"/>
              <a:t>：</a:t>
            </a:r>
            <a:r>
              <a:rPr lang="ja-JP" altLang="en-US" dirty="0"/>
              <a:t>今後の資料</a:t>
            </a:r>
          </a:p>
        </p:txBody>
      </p:sp>
      <p:sp>
        <p:nvSpPr>
          <p:cNvPr id="3" name="フッター プレースホルダー 3">
            <a:extLst>
              <a:ext uri="{FF2B5EF4-FFF2-40B4-BE49-F238E27FC236}">
                <a16:creationId xmlns:a16="http://schemas.microsoft.com/office/drawing/2014/main" id="{39AFC37F-7DDA-C1C0-B981-50430C1D06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9A1582AC-13A6-36C5-78B0-381850B0579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26</a:t>
            </a:fld>
            <a:endParaRPr kumimoji="1" lang="ja-JP" altLang="en-US"/>
          </a:p>
        </p:txBody>
      </p:sp>
    </p:spTree>
    <p:extLst>
      <p:ext uri="{BB962C8B-B14F-4D97-AF65-F5344CB8AC3E}">
        <p14:creationId xmlns:p14="http://schemas.microsoft.com/office/powerpoint/2010/main" val="3779507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9146-049A-A157-E664-7897CDFE206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1F8CEADC-A759-B0F7-D2DD-B38A11C235C6}"/>
              </a:ext>
            </a:extLst>
          </p:cNvPr>
          <p:cNvSpPr>
            <a:spLocks noGrp="1"/>
          </p:cNvSpPr>
          <p:nvPr>
            <p:ph type="title"/>
          </p:nvPr>
        </p:nvSpPr>
        <p:spPr/>
        <p:txBody>
          <a:bodyPr>
            <a:normAutofit fontScale="90000"/>
          </a:bodyPr>
          <a:lstStyle/>
          <a:p>
            <a:r>
              <a:rPr kumimoji="1" lang="ja-JP" altLang="en-US" dirty="0"/>
              <a:t>テストシナリオ</a:t>
            </a:r>
            <a:r>
              <a:rPr kumimoji="1" lang="en-US" altLang="ja-JP" dirty="0"/>
              <a:t>(</a:t>
            </a:r>
            <a:r>
              <a:rPr lang="ja-JP" altLang="en-US" sz="2000" dirty="0"/>
              <a:t>要件の深掘り・テストシナリオ概略検討・テストシナリオ設計・テストシナリオ作成</a:t>
            </a:r>
            <a:r>
              <a:rPr kumimoji="1" lang="en-US" altLang="ja-JP" dirty="0"/>
              <a:t>)</a:t>
            </a:r>
            <a:endParaRPr kumimoji="1" lang="ja-JP" altLang="en-US" dirty="0"/>
          </a:p>
        </p:txBody>
      </p:sp>
      <p:pic>
        <p:nvPicPr>
          <p:cNvPr id="11" name="図 10">
            <a:extLst>
              <a:ext uri="{FF2B5EF4-FFF2-40B4-BE49-F238E27FC236}">
                <a16:creationId xmlns:a16="http://schemas.microsoft.com/office/drawing/2014/main" id="{DD788B4D-FA3D-DA6B-82F2-4FA40A832DDE}"/>
              </a:ext>
            </a:extLst>
          </p:cNvPr>
          <p:cNvPicPr>
            <a:picLocks noChangeAspect="1"/>
          </p:cNvPicPr>
          <p:nvPr/>
        </p:nvPicPr>
        <p:blipFill>
          <a:blip r:embed="rId3"/>
          <a:srcRect l="-104" t="-758" r="-146" b="185"/>
          <a:stretch/>
        </p:blipFill>
        <p:spPr>
          <a:xfrm>
            <a:off x="512542" y="1183375"/>
            <a:ext cx="4173472" cy="2355123"/>
          </a:xfrm>
          <a:prstGeom prst="rect">
            <a:avLst/>
          </a:prstGeom>
          <a:ln>
            <a:solidFill>
              <a:srgbClr val="002060"/>
            </a:solidFill>
          </a:ln>
        </p:spPr>
      </p:pic>
      <p:sp>
        <p:nvSpPr>
          <p:cNvPr id="12" name="テキスト ボックス 11">
            <a:extLst>
              <a:ext uri="{FF2B5EF4-FFF2-40B4-BE49-F238E27FC236}">
                <a16:creationId xmlns:a16="http://schemas.microsoft.com/office/drawing/2014/main" id="{BF9635FF-B0CC-1EF4-64EC-2C69E6A1FAA1}"/>
              </a:ext>
            </a:extLst>
          </p:cNvPr>
          <p:cNvSpPr txBox="1"/>
          <p:nvPr/>
        </p:nvSpPr>
        <p:spPr>
          <a:xfrm>
            <a:off x="345404"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要件の深掘り・テストシナリオ概略検討</a:t>
            </a:r>
            <a:endParaRPr lang="en-US" altLang="ja-JP" sz="1200" dirty="0"/>
          </a:p>
        </p:txBody>
      </p:sp>
      <p:sp>
        <p:nvSpPr>
          <p:cNvPr id="14" name="テキスト ボックス 13">
            <a:extLst>
              <a:ext uri="{FF2B5EF4-FFF2-40B4-BE49-F238E27FC236}">
                <a16:creationId xmlns:a16="http://schemas.microsoft.com/office/drawing/2014/main" id="{BAE210BE-1A84-F0FF-3A2D-AD3517359B6A}"/>
              </a:ext>
            </a:extLst>
          </p:cNvPr>
          <p:cNvSpPr txBox="1"/>
          <p:nvPr/>
        </p:nvSpPr>
        <p:spPr>
          <a:xfrm>
            <a:off x="345404" y="3737532"/>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テストシナリオ設計</a:t>
            </a:r>
            <a:endParaRPr lang="en-US" altLang="ja-JP" sz="1200" dirty="0"/>
          </a:p>
        </p:txBody>
      </p:sp>
      <p:pic>
        <p:nvPicPr>
          <p:cNvPr id="15" name="図 14">
            <a:extLst>
              <a:ext uri="{FF2B5EF4-FFF2-40B4-BE49-F238E27FC236}">
                <a16:creationId xmlns:a16="http://schemas.microsoft.com/office/drawing/2014/main" id="{77245A39-A7CC-74D6-4C29-00BE4F5FC998}"/>
              </a:ext>
            </a:extLst>
          </p:cNvPr>
          <p:cNvPicPr>
            <a:picLocks noChangeAspect="1"/>
          </p:cNvPicPr>
          <p:nvPr/>
        </p:nvPicPr>
        <p:blipFill>
          <a:blip r:embed="rId4"/>
          <a:srcRect l="-56" t="-1259" r="170" b="1052"/>
          <a:stretch/>
        </p:blipFill>
        <p:spPr>
          <a:xfrm>
            <a:off x="512542" y="4086460"/>
            <a:ext cx="4173472" cy="2355123"/>
          </a:xfrm>
          <a:prstGeom prst="rect">
            <a:avLst/>
          </a:prstGeom>
          <a:ln>
            <a:solidFill>
              <a:srgbClr val="002060"/>
            </a:solidFill>
          </a:ln>
        </p:spPr>
      </p:pic>
      <p:sp>
        <p:nvSpPr>
          <p:cNvPr id="16" name="テキスト ボックス 15">
            <a:extLst>
              <a:ext uri="{FF2B5EF4-FFF2-40B4-BE49-F238E27FC236}">
                <a16:creationId xmlns:a16="http://schemas.microsoft.com/office/drawing/2014/main" id="{538CC86E-C7DC-3F0F-CF37-6D400F22A914}"/>
              </a:ext>
            </a:extLst>
          </p:cNvPr>
          <p:cNvSpPr txBox="1"/>
          <p:nvPr/>
        </p:nvSpPr>
        <p:spPr>
          <a:xfrm>
            <a:off x="5478406" y="879615"/>
            <a:ext cx="2965687" cy="284644"/>
          </a:xfrm>
          <a:prstGeom prst="rect">
            <a:avLst/>
          </a:prstGeom>
          <a:solidFill>
            <a:schemeClr val="accent5">
              <a:lumMod val="20000"/>
              <a:lumOff val="80000"/>
            </a:schemeClr>
          </a:solidFill>
        </p:spPr>
        <p:txBody>
          <a:bodyPr wrap="square" rtlCol="0">
            <a:spAutoFit/>
          </a:bodyPr>
          <a:lstStyle/>
          <a:p>
            <a:r>
              <a:rPr lang="ja-JP" altLang="en-US" sz="1200" dirty="0"/>
              <a:t>テストシナリオ作成</a:t>
            </a:r>
            <a:endParaRPr lang="en-US" altLang="ja-JP" sz="1200" dirty="0"/>
          </a:p>
        </p:txBody>
      </p:sp>
      <p:pic>
        <p:nvPicPr>
          <p:cNvPr id="18" name="図 17">
            <a:extLst>
              <a:ext uri="{FF2B5EF4-FFF2-40B4-BE49-F238E27FC236}">
                <a16:creationId xmlns:a16="http://schemas.microsoft.com/office/drawing/2014/main" id="{EDD88C2A-83CC-7222-7D4F-8B65F04E2F9D}"/>
              </a:ext>
            </a:extLst>
          </p:cNvPr>
          <p:cNvPicPr>
            <a:picLocks noChangeAspect="1"/>
          </p:cNvPicPr>
          <p:nvPr/>
        </p:nvPicPr>
        <p:blipFill>
          <a:blip r:embed="rId5"/>
          <a:stretch>
            <a:fillRect/>
          </a:stretch>
        </p:blipFill>
        <p:spPr>
          <a:xfrm>
            <a:off x="5483225" y="1212384"/>
            <a:ext cx="6363371" cy="4702568"/>
          </a:xfrm>
          <a:prstGeom prst="rect">
            <a:avLst/>
          </a:prstGeom>
          <a:ln>
            <a:solidFill>
              <a:srgbClr val="002060"/>
            </a:solidFill>
          </a:ln>
        </p:spPr>
      </p:pic>
      <p:sp>
        <p:nvSpPr>
          <p:cNvPr id="2" name="フッター プレースホルダー 3">
            <a:extLst>
              <a:ext uri="{FF2B5EF4-FFF2-40B4-BE49-F238E27FC236}">
                <a16:creationId xmlns:a16="http://schemas.microsoft.com/office/drawing/2014/main" id="{3A4156DD-B42F-006E-C746-576EB3BEF2A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 name="スライド番号プレースホルダー 3">
            <a:extLst>
              <a:ext uri="{FF2B5EF4-FFF2-40B4-BE49-F238E27FC236}">
                <a16:creationId xmlns:a16="http://schemas.microsoft.com/office/drawing/2014/main" id="{93996C63-088E-9003-52BE-3A94E31E70D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27</a:t>
            </a:fld>
            <a:endParaRPr kumimoji="1" lang="ja-JP" altLang="en-US"/>
          </a:p>
        </p:txBody>
      </p:sp>
    </p:spTree>
    <p:extLst>
      <p:ext uri="{BB962C8B-B14F-4D97-AF65-F5344CB8AC3E}">
        <p14:creationId xmlns:p14="http://schemas.microsoft.com/office/powerpoint/2010/main" val="171833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EF4B0-D927-4841-F4F8-F68F64F6F99E}"/>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8D8E82BB-07D9-A70E-AAEC-382BABB76AEB}"/>
              </a:ext>
            </a:extLst>
          </p:cNvPr>
          <p:cNvSpPr>
            <a:spLocks noGrp="1"/>
          </p:cNvSpPr>
          <p:nvPr>
            <p:ph type="title"/>
          </p:nvPr>
        </p:nvSpPr>
        <p:spPr/>
        <p:txBody>
          <a:bodyPr>
            <a:normAutofit fontScale="90000"/>
          </a:bodyPr>
          <a:lstStyle/>
          <a:p>
            <a:r>
              <a:rPr kumimoji="1" lang="ja-JP" altLang="en-US" dirty="0">
                <a:solidFill>
                  <a:srgbClr val="002060"/>
                </a:solidFill>
              </a:rPr>
              <a:t>エージェント開発</a:t>
            </a:r>
            <a:r>
              <a:rPr kumimoji="1" lang="en-US" altLang="ja-JP" dirty="0">
                <a:solidFill>
                  <a:srgbClr val="002060"/>
                </a:solidFill>
              </a:rPr>
              <a:t>(</a:t>
            </a:r>
            <a:r>
              <a:rPr lang="ja-JP" altLang="en-US" sz="2000" dirty="0">
                <a:solidFill>
                  <a:srgbClr val="002060"/>
                </a:solidFill>
              </a:rPr>
              <a:t>システムプロンプト作成</a:t>
            </a:r>
            <a:r>
              <a:rPr kumimoji="1" lang="ja-JP" altLang="en-US" sz="2000" dirty="0">
                <a:solidFill>
                  <a:srgbClr val="002060"/>
                </a:solidFill>
              </a:rPr>
              <a:t>・ツール連結</a:t>
            </a:r>
            <a:r>
              <a:rPr lang="ja-JP" altLang="en-US" sz="2000" dirty="0">
                <a:solidFill>
                  <a:srgbClr val="002060"/>
                </a:solidFill>
              </a:rPr>
              <a:t>・ワークフロー開発・外部</a:t>
            </a:r>
            <a:r>
              <a:rPr lang="en-US" altLang="ja-JP" sz="2000" dirty="0">
                <a:solidFill>
                  <a:srgbClr val="002060"/>
                </a:solidFill>
              </a:rPr>
              <a:t>API</a:t>
            </a:r>
            <a:r>
              <a:rPr lang="ja-JP" altLang="en-US" sz="2000" dirty="0">
                <a:solidFill>
                  <a:srgbClr val="002060"/>
                </a:solidFill>
              </a:rPr>
              <a:t>接続・ツール化</a:t>
            </a:r>
            <a:r>
              <a:rPr lang="en-US" altLang="ja-JP" dirty="0">
                <a:solidFill>
                  <a:srgbClr val="002060"/>
                </a:solidFill>
              </a:rPr>
              <a:t>)</a:t>
            </a:r>
            <a:endParaRPr kumimoji="1" lang="ja-JP" altLang="en-US" dirty="0">
              <a:solidFill>
                <a:srgbClr val="002060"/>
              </a:solidFill>
            </a:endParaRPr>
          </a:p>
        </p:txBody>
      </p:sp>
      <p:pic>
        <p:nvPicPr>
          <p:cNvPr id="2" name="図 1">
            <a:extLst>
              <a:ext uri="{FF2B5EF4-FFF2-40B4-BE49-F238E27FC236}">
                <a16:creationId xmlns:a16="http://schemas.microsoft.com/office/drawing/2014/main" id="{74605408-0F44-519B-26FF-7F3D8AF4012E}"/>
              </a:ext>
            </a:extLst>
          </p:cNvPr>
          <p:cNvPicPr>
            <a:picLocks noChangeAspect="1"/>
          </p:cNvPicPr>
          <p:nvPr/>
        </p:nvPicPr>
        <p:blipFill>
          <a:blip r:embed="rId3"/>
          <a:stretch>
            <a:fillRect/>
          </a:stretch>
        </p:blipFill>
        <p:spPr>
          <a:xfrm>
            <a:off x="6327008" y="1260793"/>
            <a:ext cx="5519738" cy="3104853"/>
          </a:xfrm>
          <a:prstGeom prst="rect">
            <a:avLst/>
          </a:prstGeom>
          <a:ln>
            <a:solidFill>
              <a:srgbClr val="000000"/>
            </a:solidFill>
          </a:ln>
        </p:spPr>
      </p:pic>
      <p:sp>
        <p:nvSpPr>
          <p:cNvPr id="5" name="テキスト ボックス 4">
            <a:extLst>
              <a:ext uri="{FF2B5EF4-FFF2-40B4-BE49-F238E27FC236}">
                <a16:creationId xmlns:a16="http://schemas.microsoft.com/office/drawing/2014/main" id="{0F6D8AD4-BB65-FEAE-AA48-4F066CBF4681}"/>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システムプロンプト作成</a:t>
            </a:r>
            <a:endParaRPr lang="en-US" altLang="ja-JP" sz="1200" dirty="0"/>
          </a:p>
        </p:txBody>
      </p:sp>
      <p:sp>
        <p:nvSpPr>
          <p:cNvPr id="7" name="テキスト ボックス 6">
            <a:extLst>
              <a:ext uri="{FF2B5EF4-FFF2-40B4-BE49-F238E27FC236}">
                <a16:creationId xmlns:a16="http://schemas.microsoft.com/office/drawing/2014/main" id="{2C3FC5E3-D8F6-E8A0-A4A5-B61E3B56C374}"/>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ツール連結</a:t>
            </a:r>
            <a:endParaRPr lang="en-US" altLang="ja-JP" sz="1200" dirty="0"/>
          </a:p>
        </p:txBody>
      </p:sp>
      <p:sp>
        <p:nvSpPr>
          <p:cNvPr id="8" name="テキスト ボックス 7">
            <a:extLst>
              <a:ext uri="{FF2B5EF4-FFF2-40B4-BE49-F238E27FC236}">
                <a16:creationId xmlns:a16="http://schemas.microsoft.com/office/drawing/2014/main" id="{8AA9D0F9-BED5-8B1B-6673-1F13F547CD7F}"/>
              </a:ext>
            </a:extLst>
          </p:cNvPr>
          <p:cNvSpPr txBox="1"/>
          <p:nvPr/>
        </p:nvSpPr>
        <p:spPr>
          <a:xfrm>
            <a:off x="6327007"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ワークフロー開発</a:t>
            </a:r>
            <a:endParaRPr lang="en-US" altLang="ja-JP" sz="1200" dirty="0"/>
          </a:p>
        </p:txBody>
      </p:sp>
      <p:pic>
        <p:nvPicPr>
          <p:cNvPr id="14" name="図 13">
            <a:extLst>
              <a:ext uri="{FF2B5EF4-FFF2-40B4-BE49-F238E27FC236}">
                <a16:creationId xmlns:a16="http://schemas.microsoft.com/office/drawing/2014/main" id="{2A1A5020-33EE-2A07-F366-CFCF359F9C54}"/>
              </a:ext>
            </a:extLst>
          </p:cNvPr>
          <p:cNvPicPr>
            <a:picLocks noChangeAspect="1"/>
          </p:cNvPicPr>
          <p:nvPr/>
        </p:nvPicPr>
        <p:blipFill>
          <a:blip r:embed="rId4"/>
          <a:srcRect r="43848" b="49572"/>
          <a:stretch/>
        </p:blipFill>
        <p:spPr>
          <a:xfrm>
            <a:off x="345404" y="1253080"/>
            <a:ext cx="4522111" cy="2352921"/>
          </a:xfrm>
          <a:prstGeom prst="rect">
            <a:avLst/>
          </a:prstGeom>
          <a:ln>
            <a:solidFill>
              <a:srgbClr val="000000"/>
            </a:solidFill>
          </a:ln>
        </p:spPr>
      </p:pic>
      <p:pic>
        <p:nvPicPr>
          <p:cNvPr id="16" name="図 15">
            <a:extLst>
              <a:ext uri="{FF2B5EF4-FFF2-40B4-BE49-F238E27FC236}">
                <a16:creationId xmlns:a16="http://schemas.microsoft.com/office/drawing/2014/main" id="{52C1BF21-A38A-7D17-4DAB-8A5356015901}"/>
              </a:ext>
            </a:extLst>
          </p:cNvPr>
          <p:cNvPicPr>
            <a:picLocks noChangeAspect="1"/>
          </p:cNvPicPr>
          <p:nvPr/>
        </p:nvPicPr>
        <p:blipFill>
          <a:blip r:embed="rId5"/>
          <a:stretch>
            <a:fillRect/>
          </a:stretch>
        </p:blipFill>
        <p:spPr>
          <a:xfrm>
            <a:off x="345404" y="4014345"/>
            <a:ext cx="3929029" cy="2436249"/>
          </a:xfrm>
          <a:prstGeom prst="rect">
            <a:avLst/>
          </a:prstGeom>
          <a:ln>
            <a:solidFill>
              <a:srgbClr val="000000"/>
            </a:solidFill>
          </a:ln>
        </p:spPr>
      </p:pic>
      <p:sp>
        <p:nvSpPr>
          <p:cNvPr id="4" name="フッター プレースホルダー 3">
            <a:extLst>
              <a:ext uri="{FF2B5EF4-FFF2-40B4-BE49-F238E27FC236}">
                <a16:creationId xmlns:a16="http://schemas.microsoft.com/office/drawing/2014/main" id="{F6BA7815-C872-A62E-E630-FA70A5E09625}"/>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7D1CAB11-BA70-B7D5-2282-59A015FCFE8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28</a:t>
            </a:fld>
            <a:endParaRPr kumimoji="1" lang="ja-JP" altLang="en-US"/>
          </a:p>
        </p:txBody>
      </p:sp>
    </p:spTree>
    <p:extLst>
      <p:ext uri="{BB962C8B-B14F-4D97-AF65-F5344CB8AC3E}">
        <p14:creationId xmlns:p14="http://schemas.microsoft.com/office/powerpoint/2010/main" val="160790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136F-34A3-0258-734C-C220A4D6DF90}"/>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DEBD0E9D-359A-055A-A94B-AC18FAF6DC87}"/>
              </a:ext>
            </a:extLst>
          </p:cNvPr>
          <p:cNvSpPr>
            <a:spLocks noGrp="1"/>
          </p:cNvSpPr>
          <p:nvPr>
            <p:ph type="title"/>
          </p:nvPr>
        </p:nvSpPr>
        <p:spPr>
          <a:xfrm>
            <a:off x="345404" y="407406"/>
            <a:ext cx="11512163" cy="388990"/>
          </a:xfrm>
        </p:spPr>
        <p:txBody>
          <a:bodyPr>
            <a:normAutofit fontScale="90000"/>
          </a:bodyPr>
          <a:lstStyle/>
          <a:p>
            <a:r>
              <a:rPr kumimoji="1" lang="ja-JP" altLang="en-US" dirty="0"/>
              <a:t>テスト実施・調整</a:t>
            </a:r>
            <a:r>
              <a:rPr kumimoji="1" lang="en-US" altLang="ja-JP" dirty="0"/>
              <a:t>(</a:t>
            </a:r>
            <a:r>
              <a:rPr kumimoji="1" lang="ja-JP" altLang="en-US" dirty="0"/>
              <a:t>システムプロンプト調整・ワークフロー・</a:t>
            </a:r>
            <a:r>
              <a:rPr kumimoji="1" lang="en-US" altLang="ja-JP" dirty="0"/>
              <a:t>LLM</a:t>
            </a:r>
            <a:r>
              <a:rPr kumimoji="1" lang="ja-JP" altLang="en-US" dirty="0"/>
              <a:t>調整・エラーなどの例外処理追加</a:t>
            </a:r>
            <a:r>
              <a:rPr kumimoji="1" lang="en-US" altLang="ja-JP" dirty="0"/>
              <a:t>)</a:t>
            </a:r>
            <a:endParaRPr kumimoji="1" lang="ja-JP" altLang="en-US" dirty="0"/>
          </a:p>
        </p:txBody>
      </p:sp>
      <p:pic>
        <p:nvPicPr>
          <p:cNvPr id="5" name="図 4">
            <a:extLst>
              <a:ext uri="{FF2B5EF4-FFF2-40B4-BE49-F238E27FC236}">
                <a16:creationId xmlns:a16="http://schemas.microsoft.com/office/drawing/2014/main" id="{AE268A7A-F4F4-B86E-EF7C-F7B01AF24916}"/>
              </a:ext>
            </a:extLst>
          </p:cNvPr>
          <p:cNvPicPr>
            <a:picLocks noChangeAspect="1"/>
          </p:cNvPicPr>
          <p:nvPr/>
        </p:nvPicPr>
        <p:blipFill>
          <a:blip r:embed="rId2"/>
          <a:stretch>
            <a:fillRect/>
          </a:stretch>
        </p:blipFill>
        <p:spPr>
          <a:xfrm>
            <a:off x="345404" y="1279008"/>
            <a:ext cx="5137821" cy="2293580"/>
          </a:xfrm>
          <a:prstGeom prst="rect">
            <a:avLst/>
          </a:prstGeom>
          <a:ln>
            <a:solidFill>
              <a:srgbClr val="000000"/>
            </a:solidFill>
          </a:ln>
        </p:spPr>
      </p:pic>
      <p:pic>
        <p:nvPicPr>
          <p:cNvPr id="7" name="図 6">
            <a:extLst>
              <a:ext uri="{FF2B5EF4-FFF2-40B4-BE49-F238E27FC236}">
                <a16:creationId xmlns:a16="http://schemas.microsoft.com/office/drawing/2014/main" id="{2BB62160-9FBD-A23B-EEB4-C36B488E19BF}"/>
              </a:ext>
            </a:extLst>
          </p:cNvPr>
          <p:cNvPicPr>
            <a:picLocks noChangeAspect="1"/>
          </p:cNvPicPr>
          <p:nvPr/>
        </p:nvPicPr>
        <p:blipFill>
          <a:blip r:embed="rId3"/>
          <a:srcRect t="811"/>
          <a:stretch/>
        </p:blipFill>
        <p:spPr>
          <a:xfrm>
            <a:off x="6096000" y="1279009"/>
            <a:ext cx="4336273" cy="2293580"/>
          </a:xfrm>
          <a:prstGeom prst="rect">
            <a:avLst/>
          </a:prstGeom>
          <a:ln>
            <a:solidFill>
              <a:srgbClr val="000000"/>
            </a:solidFill>
          </a:ln>
        </p:spPr>
      </p:pic>
      <p:pic>
        <p:nvPicPr>
          <p:cNvPr id="9" name="図 8">
            <a:extLst>
              <a:ext uri="{FF2B5EF4-FFF2-40B4-BE49-F238E27FC236}">
                <a16:creationId xmlns:a16="http://schemas.microsoft.com/office/drawing/2014/main" id="{C36D620C-95F1-D3EB-EC51-E93AF1AB1225}"/>
              </a:ext>
            </a:extLst>
          </p:cNvPr>
          <p:cNvPicPr>
            <a:picLocks noChangeAspect="1"/>
          </p:cNvPicPr>
          <p:nvPr/>
        </p:nvPicPr>
        <p:blipFill>
          <a:blip r:embed="rId4"/>
          <a:stretch>
            <a:fillRect/>
          </a:stretch>
        </p:blipFill>
        <p:spPr>
          <a:xfrm>
            <a:off x="6096000" y="4055200"/>
            <a:ext cx="4420122" cy="2441082"/>
          </a:xfrm>
          <a:prstGeom prst="rect">
            <a:avLst/>
          </a:prstGeom>
          <a:ln>
            <a:solidFill>
              <a:srgbClr val="000000"/>
            </a:solidFill>
          </a:ln>
        </p:spPr>
      </p:pic>
      <p:pic>
        <p:nvPicPr>
          <p:cNvPr id="10" name="図 9">
            <a:extLst>
              <a:ext uri="{FF2B5EF4-FFF2-40B4-BE49-F238E27FC236}">
                <a16:creationId xmlns:a16="http://schemas.microsoft.com/office/drawing/2014/main" id="{9BCC0305-87D0-D519-01AA-8B3B5ACA340A}"/>
              </a:ext>
            </a:extLst>
          </p:cNvPr>
          <p:cNvPicPr>
            <a:picLocks noChangeAspect="1"/>
          </p:cNvPicPr>
          <p:nvPr/>
        </p:nvPicPr>
        <p:blipFill>
          <a:blip r:embed="rId5"/>
          <a:srcRect b="39565"/>
          <a:stretch/>
        </p:blipFill>
        <p:spPr>
          <a:xfrm>
            <a:off x="345404" y="4055200"/>
            <a:ext cx="5135469" cy="2293580"/>
          </a:xfrm>
          <a:prstGeom prst="rect">
            <a:avLst/>
          </a:prstGeom>
          <a:ln>
            <a:solidFill>
              <a:srgbClr val="002060"/>
            </a:solidFill>
          </a:ln>
        </p:spPr>
      </p:pic>
      <p:sp>
        <p:nvSpPr>
          <p:cNvPr id="11" name="テキスト ボックス 10">
            <a:extLst>
              <a:ext uri="{FF2B5EF4-FFF2-40B4-BE49-F238E27FC236}">
                <a16:creationId xmlns:a16="http://schemas.microsoft.com/office/drawing/2014/main" id="{42049E12-62D3-33B0-673F-A6D9402996C3}"/>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a:t>
            </a:r>
            <a:endParaRPr lang="en-US" altLang="ja-JP" sz="1200" dirty="0"/>
          </a:p>
        </p:txBody>
      </p:sp>
      <p:sp>
        <p:nvSpPr>
          <p:cNvPr id="12" name="テキスト ボックス 11">
            <a:extLst>
              <a:ext uri="{FF2B5EF4-FFF2-40B4-BE49-F238E27FC236}">
                <a16:creationId xmlns:a16="http://schemas.microsoft.com/office/drawing/2014/main" id="{83D0DF6A-0085-FBDA-E834-3B08072E214F}"/>
              </a:ext>
            </a:extLst>
          </p:cNvPr>
          <p:cNvSpPr txBox="1"/>
          <p:nvPr/>
        </p:nvSpPr>
        <p:spPr>
          <a:xfrm>
            <a:off x="345404" y="3681413"/>
            <a:ext cx="2753931" cy="276999"/>
          </a:xfrm>
          <a:prstGeom prst="rect">
            <a:avLst/>
          </a:prstGeom>
          <a:solidFill>
            <a:schemeClr val="accent5">
              <a:lumMod val="20000"/>
              <a:lumOff val="80000"/>
            </a:schemeClr>
          </a:solidFill>
        </p:spPr>
        <p:txBody>
          <a:bodyPr wrap="square" rtlCol="0">
            <a:spAutoFit/>
          </a:bodyPr>
          <a:lstStyle/>
          <a:p>
            <a:r>
              <a:rPr lang="ja-JP" altLang="en-US" sz="1200" dirty="0"/>
              <a:t>作成したシナリオの詳細</a:t>
            </a:r>
            <a:endParaRPr lang="en-US" altLang="ja-JP" sz="1200" dirty="0"/>
          </a:p>
        </p:txBody>
      </p:sp>
      <p:sp>
        <p:nvSpPr>
          <p:cNvPr id="13" name="テキスト ボックス 12">
            <a:extLst>
              <a:ext uri="{FF2B5EF4-FFF2-40B4-BE49-F238E27FC236}">
                <a16:creationId xmlns:a16="http://schemas.microsoft.com/office/drawing/2014/main" id="{33986016-E1E6-41EC-75C3-BB79F499B7A6}"/>
              </a:ext>
            </a:extLst>
          </p:cNvPr>
          <p:cNvSpPr txBox="1"/>
          <p:nvPr/>
        </p:nvSpPr>
        <p:spPr>
          <a:xfrm>
            <a:off x="6095999" y="937702"/>
            <a:ext cx="2753931" cy="276999"/>
          </a:xfrm>
          <a:prstGeom prst="rect">
            <a:avLst/>
          </a:prstGeom>
          <a:solidFill>
            <a:schemeClr val="accent5">
              <a:lumMod val="20000"/>
              <a:lumOff val="80000"/>
            </a:schemeClr>
          </a:solidFill>
        </p:spPr>
        <p:txBody>
          <a:bodyPr wrap="square" rtlCol="0">
            <a:spAutoFit/>
          </a:bodyPr>
          <a:lstStyle/>
          <a:p>
            <a:r>
              <a:rPr lang="ja-JP" altLang="en-US" sz="1200" dirty="0"/>
              <a:t>実際にテストを実施</a:t>
            </a:r>
            <a:endParaRPr lang="en-US" altLang="ja-JP" sz="1200" dirty="0"/>
          </a:p>
        </p:txBody>
      </p:sp>
      <p:sp>
        <p:nvSpPr>
          <p:cNvPr id="14" name="テキスト ボックス 13">
            <a:extLst>
              <a:ext uri="{FF2B5EF4-FFF2-40B4-BE49-F238E27FC236}">
                <a16:creationId xmlns:a16="http://schemas.microsoft.com/office/drawing/2014/main" id="{38E62B1A-D10C-F1B1-9561-00259864A83C}"/>
              </a:ext>
            </a:extLst>
          </p:cNvPr>
          <p:cNvSpPr txBox="1"/>
          <p:nvPr/>
        </p:nvSpPr>
        <p:spPr>
          <a:xfrm>
            <a:off x="6095998" y="3683230"/>
            <a:ext cx="2753931" cy="276999"/>
          </a:xfrm>
          <a:prstGeom prst="rect">
            <a:avLst/>
          </a:prstGeom>
          <a:solidFill>
            <a:schemeClr val="accent5">
              <a:lumMod val="20000"/>
              <a:lumOff val="80000"/>
            </a:schemeClr>
          </a:solidFill>
        </p:spPr>
        <p:txBody>
          <a:bodyPr wrap="square" rtlCol="0">
            <a:spAutoFit/>
          </a:bodyPr>
          <a:lstStyle/>
          <a:p>
            <a:r>
              <a:rPr lang="ja-JP" altLang="en-US" sz="1200" dirty="0"/>
              <a:t>ログを見て調整</a:t>
            </a:r>
            <a:endParaRPr lang="en-US" altLang="ja-JP" sz="1200" dirty="0"/>
          </a:p>
        </p:txBody>
      </p:sp>
      <p:sp>
        <p:nvSpPr>
          <p:cNvPr id="3" name="フッター プレースホルダー 3">
            <a:extLst>
              <a:ext uri="{FF2B5EF4-FFF2-40B4-BE49-F238E27FC236}">
                <a16:creationId xmlns:a16="http://schemas.microsoft.com/office/drawing/2014/main" id="{F14FD3F3-4B1C-C37E-3A92-F64500B2CB8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6" name="スライド番号プレースホルダー 3">
            <a:extLst>
              <a:ext uri="{FF2B5EF4-FFF2-40B4-BE49-F238E27FC236}">
                <a16:creationId xmlns:a16="http://schemas.microsoft.com/office/drawing/2014/main" id="{A6D9DB65-56FE-C1B4-BF14-03C979733D62}"/>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29</a:t>
            </a:fld>
            <a:endParaRPr kumimoji="1" lang="ja-JP" altLang="en-US"/>
          </a:p>
        </p:txBody>
      </p:sp>
    </p:spTree>
    <p:extLst>
      <p:ext uri="{BB962C8B-B14F-4D97-AF65-F5344CB8AC3E}">
        <p14:creationId xmlns:p14="http://schemas.microsoft.com/office/powerpoint/2010/main" val="1826311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21DC87A-BC79-AA63-DF3E-40C9A92228A7}"/>
              </a:ext>
            </a:extLst>
          </p:cNvPr>
          <p:cNvSpPr>
            <a:spLocks noGrp="1"/>
          </p:cNvSpPr>
          <p:nvPr>
            <p:ph type="title"/>
          </p:nvPr>
        </p:nvSpPr>
        <p:spPr>
          <a:xfrm>
            <a:off x="345404" y="407406"/>
            <a:ext cx="11512163" cy="388990"/>
          </a:xfrm>
        </p:spPr>
        <p:txBody>
          <a:bodyPr>
            <a:normAutofit fontScale="90000"/>
          </a:bodyPr>
          <a:lstStyle/>
          <a:p>
            <a:r>
              <a:rPr lang="ja-JP" altLang="en-US" dirty="0"/>
              <a:t>サポート</a:t>
            </a:r>
            <a:r>
              <a:rPr kumimoji="1" lang="ja-JP" altLang="en-US" dirty="0"/>
              <a:t>の</a:t>
            </a:r>
            <a:r>
              <a:rPr lang="ja-JP" altLang="en-US" dirty="0"/>
              <a:t>流れ</a:t>
            </a:r>
            <a:endParaRPr kumimoji="1" lang="ja-JP" altLang="en-US" dirty="0"/>
          </a:p>
        </p:txBody>
      </p:sp>
      <p:cxnSp>
        <p:nvCxnSpPr>
          <p:cNvPr id="43" name="直線コネクタ 42">
            <a:extLst>
              <a:ext uri="{FF2B5EF4-FFF2-40B4-BE49-F238E27FC236}">
                <a16:creationId xmlns:a16="http://schemas.microsoft.com/office/drawing/2014/main" id="{8E22BC15-57F0-7457-2858-1969FB207537}"/>
              </a:ext>
            </a:extLst>
          </p:cNvPr>
          <p:cNvCxnSpPr>
            <a:cxnSpLocks/>
          </p:cNvCxnSpPr>
          <p:nvPr/>
        </p:nvCxnSpPr>
        <p:spPr>
          <a:xfrm>
            <a:off x="662891" y="911881"/>
            <a:ext cx="0" cy="5396844"/>
          </a:xfrm>
          <a:prstGeom prst="line">
            <a:avLst/>
          </a:prstGeom>
          <a:ln w="76200">
            <a:solidFill>
              <a:srgbClr val="A6B9E8"/>
            </a:solidFill>
          </a:ln>
          <a:effectLst/>
        </p:spPr>
        <p:style>
          <a:lnRef idx="2">
            <a:schemeClr val="accent1"/>
          </a:lnRef>
          <a:fillRef idx="0">
            <a:schemeClr val="accent1"/>
          </a:fillRef>
          <a:effectRef idx="1">
            <a:schemeClr val="accent1"/>
          </a:effectRef>
          <a:fontRef idx="minor">
            <a:schemeClr val="tx1"/>
          </a:fontRef>
        </p:style>
      </p:cxnSp>
      <p:grpSp>
        <p:nvGrpSpPr>
          <p:cNvPr id="7" name="グループ化 6">
            <a:extLst>
              <a:ext uri="{FF2B5EF4-FFF2-40B4-BE49-F238E27FC236}">
                <a16:creationId xmlns:a16="http://schemas.microsoft.com/office/drawing/2014/main" id="{9ADCD771-8434-5E6C-3CB6-5D03BC257B12}"/>
              </a:ext>
            </a:extLst>
          </p:cNvPr>
          <p:cNvGrpSpPr/>
          <p:nvPr/>
        </p:nvGrpSpPr>
        <p:grpSpPr>
          <a:xfrm>
            <a:off x="561194" y="1020304"/>
            <a:ext cx="5293085" cy="763200"/>
            <a:chOff x="561199" y="1020304"/>
            <a:chExt cx="5293085" cy="763200"/>
          </a:xfrm>
        </p:grpSpPr>
        <p:sp>
          <p:nvSpPr>
            <p:cNvPr id="44" name="楕円 43">
              <a:extLst>
                <a:ext uri="{FF2B5EF4-FFF2-40B4-BE49-F238E27FC236}">
                  <a16:creationId xmlns:a16="http://schemas.microsoft.com/office/drawing/2014/main" id="{C2E6E076-22BA-AFF0-17E0-5B5AC13680B4}"/>
                </a:ext>
              </a:extLst>
            </p:cNvPr>
            <p:cNvSpPr/>
            <p:nvPr/>
          </p:nvSpPr>
          <p:spPr>
            <a:xfrm>
              <a:off x="561199" y="1296026"/>
              <a:ext cx="203383" cy="211756"/>
            </a:xfrm>
            <a:prstGeom prst="ellipse">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5" name="グループ化 4">
              <a:extLst>
                <a:ext uri="{FF2B5EF4-FFF2-40B4-BE49-F238E27FC236}">
                  <a16:creationId xmlns:a16="http://schemas.microsoft.com/office/drawing/2014/main" id="{69D49B43-3BD4-72E0-D8F2-817BE40F1C1E}"/>
                </a:ext>
              </a:extLst>
            </p:cNvPr>
            <p:cNvGrpSpPr/>
            <p:nvPr/>
          </p:nvGrpSpPr>
          <p:grpSpPr>
            <a:xfrm>
              <a:off x="951645" y="1103049"/>
              <a:ext cx="896405" cy="597711"/>
              <a:chOff x="951645" y="992634"/>
              <a:chExt cx="896405" cy="597711"/>
            </a:xfrm>
          </p:grpSpPr>
          <p:sp>
            <p:nvSpPr>
              <p:cNvPr id="50" name="テキスト ボックス 49">
                <a:extLst>
                  <a:ext uri="{FF2B5EF4-FFF2-40B4-BE49-F238E27FC236}">
                    <a16:creationId xmlns:a16="http://schemas.microsoft.com/office/drawing/2014/main" id="{76261F3D-B739-4517-9D92-6C8979969539}"/>
                  </a:ext>
                </a:extLst>
              </p:cNvPr>
              <p:cNvSpPr txBox="1"/>
              <p:nvPr/>
            </p:nvSpPr>
            <p:spPr>
              <a:xfrm>
                <a:off x="951645" y="992634"/>
                <a:ext cx="896405" cy="276999"/>
              </a:xfrm>
              <a:prstGeom prst="rect">
                <a:avLst/>
              </a:prstGeom>
              <a:noFill/>
            </p:spPr>
            <p:txBody>
              <a:bodyPr wrap="square" rtlCol="0">
                <a:spAutoFit/>
              </a:bodyPr>
              <a:lstStyle/>
              <a:p>
                <a:pPr algn="ctr"/>
                <a:r>
                  <a:rPr kumimoji="1" lang="en-US" altLang="ja-JP" sz="1200" b="1" dirty="0"/>
                  <a:t>section</a:t>
                </a:r>
              </a:p>
            </p:txBody>
          </p:sp>
          <p:sp>
            <p:nvSpPr>
              <p:cNvPr id="51" name="テキスト ボックス 50">
                <a:extLst>
                  <a:ext uri="{FF2B5EF4-FFF2-40B4-BE49-F238E27FC236}">
                    <a16:creationId xmlns:a16="http://schemas.microsoft.com/office/drawing/2014/main" id="{338FCACA-16DE-CFA8-40C4-F0E4759360E8}"/>
                  </a:ext>
                </a:extLst>
              </p:cNvPr>
              <p:cNvSpPr txBox="1"/>
              <p:nvPr/>
            </p:nvSpPr>
            <p:spPr>
              <a:xfrm>
                <a:off x="1005212" y="1190235"/>
                <a:ext cx="789270" cy="400110"/>
              </a:xfrm>
              <a:prstGeom prst="rect">
                <a:avLst/>
              </a:prstGeom>
              <a:noFill/>
            </p:spPr>
            <p:txBody>
              <a:bodyPr wrap="square" rtlCol="0">
                <a:spAutoFit/>
              </a:bodyPr>
              <a:lstStyle/>
              <a:p>
                <a:pPr algn="ctr"/>
                <a:r>
                  <a:rPr kumimoji="1" lang="en-US" altLang="ja-JP" sz="2000" b="1" dirty="0"/>
                  <a:t>01</a:t>
                </a:r>
              </a:p>
            </p:txBody>
          </p:sp>
        </p:grpSp>
        <p:sp>
          <p:nvSpPr>
            <p:cNvPr id="75" name="四角形: 角を丸くする 74">
              <a:extLst>
                <a:ext uri="{FF2B5EF4-FFF2-40B4-BE49-F238E27FC236}">
                  <a16:creationId xmlns:a16="http://schemas.microsoft.com/office/drawing/2014/main" id="{034ACCF4-AB61-47C7-00BE-CE819A81398B}"/>
                </a:ext>
              </a:extLst>
            </p:cNvPr>
            <p:cNvSpPr/>
            <p:nvPr/>
          </p:nvSpPr>
          <p:spPr>
            <a:xfrm>
              <a:off x="1894115" y="1020304"/>
              <a:ext cx="3960169" cy="763200"/>
            </a:xfrm>
            <a:prstGeom prst="roundRect">
              <a:avLst>
                <a:gd name="adj" fmla="val 13063"/>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t>ヒアリングから、与件整理</a:t>
              </a:r>
              <a:endParaRPr kumimoji="1" lang="en-US" altLang="ja-JP" sz="1100" b="1" dirty="0"/>
            </a:p>
            <a:p>
              <a:r>
                <a:rPr kumimoji="1" lang="ja-JP" altLang="en-US" sz="1100" dirty="0"/>
                <a:t>　・課題の洗い出し</a:t>
              </a:r>
              <a:endParaRPr kumimoji="1" lang="en-US" altLang="ja-JP" sz="1100" dirty="0"/>
            </a:p>
            <a:p>
              <a:r>
                <a:rPr kumimoji="1" lang="ja-JP" altLang="en-US" sz="1100" dirty="0"/>
                <a:t>　・システムの目的設定</a:t>
              </a:r>
            </a:p>
          </p:txBody>
        </p:sp>
      </p:grpSp>
      <p:grpSp>
        <p:nvGrpSpPr>
          <p:cNvPr id="6" name="グループ化 5">
            <a:extLst>
              <a:ext uri="{FF2B5EF4-FFF2-40B4-BE49-F238E27FC236}">
                <a16:creationId xmlns:a16="http://schemas.microsoft.com/office/drawing/2014/main" id="{72F5E81B-5990-5B75-34DC-1E206017B95C}"/>
              </a:ext>
            </a:extLst>
          </p:cNvPr>
          <p:cNvGrpSpPr/>
          <p:nvPr/>
        </p:nvGrpSpPr>
        <p:grpSpPr>
          <a:xfrm>
            <a:off x="561194" y="2455262"/>
            <a:ext cx="5295146" cy="762304"/>
            <a:chOff x="561197" y="2689579"/>
            <a:chExt cx="5295146" cy="762304"/>
          </a:xfrm>
        </p:grpSpPr>
        <p:sp>
          <p:nvSpPr>
            <p:cNvPr id="46" name="楕円 45">
              <a:extLst>
                <a:ext uri="{FF2B5EF4-FFF2-40B4-BE49-F238E27FC236}">
                  <a16:creationId xmlns:a16="http://schemas.microsoft.com/office/drawing/2014/main" id="{95305D95-3E30-DC42-CE0E-6790EEA41899}"/>
                </a:ext>
              </a:extLst>
            </p:cNvPr>
            <p:cNvSpPr/>
            <p:nvPr/>
          </p:nvSpPr>
          <p:spPr>
            <a:xfrm>
              <a:off x="561197" y="2964853"/>
              <a:ext cx="203383" cy="211756"/>
            </a:xfrm>
            <a:prstGeom prst="ellipse">
              <a:avLst/>
            </a:prstGeom>
            <a:solidFill>
              <a:srgbClr val="E2E3F6"/>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3" name="グループ化 62">
              <a:extLst>
                <a:ext uri="{FF2B5EF4-FFF2-40B4-BE49-F238E27FC236}">
                  <a16:creationId xmlns:a16="http://schemas.microsoft.com/office/drawing/2014/main" id="{292675F3-4B58-E8F9-0BB6-91F6F3F33AC3}"/>
                </a:ext>
              </a:extLst>
            </p:cNvPr>
            <p:cNvGrpSpPr/>
            <p:nvPr/>
          </p:nvGrpSpPr>
          <p:grpSpPr>
            <a:xfrm>
              <a:off x="951644" y="2762732"/>
              <a:ext cx="896405" cy="615999"/>
              <a:chOff x="951645" y="1041245"/>
              <a:chExt cx="896405" cy="615999"/>
            </a:xfrm>
          </p:grpSpPr>
          <p:sp>
            <p:nvSpPr>
              <p:cNvPr id="64" name="テキスト ボックス 63">
                <a:extLst>
                  <a:ext uri="{FF2B5EF4-FFF2-40B4-BE49-F238E27FC236}">
                    <a16:creationId xmlns:a16="http://schemas.microsoft.com/office/drawing/2014/main" id="{9306C828-8490-3B44-B2FF-45905CFA7717}"/>
                  </a:ext>
                </a:extLst>
              </p:cNvPr>
              <p:cNvSpPr txBox="1"/>
              <p:nvPr/>
            </p:nvSpPr>
            <p:spPr>
              <a:xfrm>
                <a:off x="951645" y="1041245"/>
                <a:ext cx="896405" cy="276999"/>
              </a:xfrm>
              <a:prstGeom prst="rect">
                <a:avLst/>
              </a:prstGeom>
              <a:noFill/>
            </p:spPr>
            <p:txBody>
              <a:bodyPr wrap="square" rtlCol="0">
                <a:spAutoFit/>
              </a:bodyPr>
              <a:lstStyle/>
              <a:p>
                <a:pPr algn="ctr"/>
                <a:r>
                  <a:rPr kumimoji="1" lang="en-US" altLang="ja-JP" sz="1200" b="1" dirty="0"/>
                  <a:t>section</a:t>
                </a:r>
              </a:p>
            </p:txBody>
          </p:sp>
          <p:sp>
            <p:nvSpPr>
              <p:cNvPr id="65" name="テキスト ボックス 64">
                <a:extLst>
                  <a:ext uri="{FF2B5EF4-FFF2-40B4-BE49-F238E27FC236}">
                    <a16:creationId xmlns:a16="http://schemas.microsoft.com/office/drawing/2014/main" id="{5F28BAB8-9430-0076-F7D4-40D00CB5625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a:t>
                </a:r>
                <a:r>
                  <a:rPr lang="en-US" altLang="ja-JP" sz="2000" b="1" dirty="0"/>
                  <a:t>2</a:t>
                </a:r>
                <a:endParaRPr kumimoji="1" lang="en-US" altLang="ja-JP" sz="2000" b="1" dirty="0"/>
              </a:p>
            </p:txBody>
          </p:sp>
        </p:grpSp>
        <p:sp>
          <p:nvSpPr>
            <p:cNvPr id="77" name="四角形: 角を丸くする 76">
              <a:extLst>
                <a:ext uri="{FF2B5EF4-FFF2-40B4-BE49-F238E27FC236}">
                  <a16:creationId xmlns:a16="http://schemas.microsoft.com/office/drawing/2014/main" id="{98567824-A450-8746-FFE3-3BE53E399803}"/>
                </a:ext>
              </a:extLst>
            </p:cNvPr>
            <p:cNvSpPr/>
            <p:nvPr/>
          </p:nvSpPr>
          <p:spPr>
            <a:xfrm>
              <a:off x="1896174" y="2689579"/>
              <a:ext cx="3960169" cy="762304"/>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要件定義</a:t>
              </a:r>
            </a:p>
            <a:p>
              <a:pPr rtl="0"/>
              <a:r>
                <a:rPr lang="ja-JP" altLang="en-US" sz="1100" dirty="0"/>
                <a:t>　・業務フロー確認</a:t>
              </a:r>
              <a:endParaRPr lang="en-US" altLang="ja-JP" sz="1100" dirty="0"/>
            </a:p>
            <a:p>
              <a:pPr rtl="0"/>
              <a:r>
                <a:rPr lang="ja-JP" altLang="en-US" sz="1100" dirty="0"/>
                <a:t>　・今回の</a:t>
              </a:r>
              <a:r>
                <a:rPr lang="en-US" altLang="ja-JP" sz="1100" dirty="0"/>
                <a:t>AI</a:t>
              </a:r>
              <a:r>
                <a:rPr lang="ja-JP" altLang="en-US" sz="1100" dirty="0"/>
                <a:t>エージェントのターゲットの設定</a:t>
              </a:r>
              <a:endParaRPr lang="en-US" altLang="ja-JP" sz="1100" dirty="0"/>
            </a:p>
          </p:txBody>
        </p:sp>
      </p:grpSp>
      <p:grpSp>
        <p:nvGrpSpPr>
          <p:cNvPr id="8" name="グループ化 7">
            <a:extLst>
              <a:ext uri="{FF2B5EF4-FFF2-40B4-BE49-F238E27FC236}">
                <a16:creationId xmlns:a16="http://schemas.microsoft.com/office/drawing/2014/main" id="{29243259-DC62-790F-5F76-2DF66EBF9FE5}"/>
              </a:ext>
            </a:extLst>
          </p:cNvPr>
          <p:cNvGrpSpPr/>
          <p:nvPr/>
        </p:nvGrpSpPr>
        <p:grpSpPr>
          <a:xfrm>
            <a:off x="561194" y="3889324"/>
            <a:ext cx="5293087" cy="763200"/>
            <a:chOff x="561196" y="3756192"/>
            <a:chExt cx="5293087" cy="763200"/>
          </a:xfrm>
        </p:grpSpPr>
        <p:sp>
          <p:nvSpPr>
            <p:cNvPr id="47" name="楕円 46">
              <a:extLst>
                <a:ext uri="{FF2B5EF4-FFF2-40B4-BE49-F238E27FC236}">
                  <a16:creationId xmlns:a16="http://schemas.microsoft.com/office/drawing/2014/main" id="{D1B1F52C-581B-6CE7-AE6B-B881844E9825}"/>
                </a:ext>
              </a:extLst>
            </p:cNvPr>
            <p:cNvSpPr/>
            <p:nvPr/>
          </p:nvSpPr>
          <p:spPr>
            <a:xfrm>
              <a:off x="561196" y="403191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6" name="グループ化 65">
              <a:extLst>
                <a:ext uri="{FF2B5EF4-FFF2-40B4-BE49-F238E27FC236}">
                  <a16:creationId xmlns:a16="http://schemas.microsoft.com/office/drawing/2014/main" id="{E13A5BF4-C22D-66F2-0B07-C8FB9DCC5745}"/>
                </a:ext>
              </a:extLst>
            </p:cNvPr>
            <p:cNvGrpSpPr/>
            <p:nvPr/>
          </p:nvGrpSpPr>
          <p:grpSpPr>
            <a:xfrm>
              <a:off x="951643" y="3834365"/>
              <a:ext cx="896405" cy="606855"/>
              <a:chOff x="951645" y="1050389"/>
              <a:chExt cx="896405" cy="606855"/>
            </a:xfrm>
          </p:grpSpPr>
          <p:sp>
            <p:nvSpPr>
              <p:cNvPr id="67" name="テキスト ボックス 66">
                <a:extLst>
                  <a:ext uri="{FF2B5EF4-FFF2-40B4-BE49-F238E27FC236}">
                    <a16:creationId xmlns:a16="http://schemas.microsoft.com/office/drawing/2014/main" id="{DD82598B-4B4E-BC49-9938-C45D0F6D06C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68" name="テキスト ボックス 67">
                <a:extLst>
                  <a:ext uri="{FF2B5EF4-FFF2-40B4-BE49-F238E27FC236}">
                    <a16:creationId xmlns:a16="http://schemas.microsoft.com/office/drawing/2014/main" id="{3FFC2C9F-A3E8-8ED6-4DDD-E78DDDF3E4CF}"/>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03</a:t>
                </a:r>
              </a:p>
            </p:txBody>
          </p:sp>
        </p:grpSp>
        <p:sp>
          <p:nvSpPr>
            <p:cNvPr id="78" name="四角形: 角を丸くする 77">
              <a:extLst>
                <a:ext uri="{FF2B5EF4-FFF2-40B4-BE49-F238E27FC236}">
                  <a16:creationId xmlns:a16="http://schemas.microsoft.com/office/drawing/2014/main" id="{CC108D0A-891E-AF03-9838-11225CF34E4D}"/>
                </a:ext>
              </a:extLst>
            </p:cNvPr>
            <p:cNvSpPr/>
            <p:nvPr/>
          </p:nvSpPr>
          <p:spPr>
            <a:xfrm>
              <a:off x="1894114" y="375619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pPr rtl="0"/>
              <a:r>
                <a:rPr lang="ja-JP" altLang="en-US" sz="1100" b="1" dirty="0"/>
                <a:t>概要設計</a:t>
              </a:r>
            </a:p>
            <a:p>
              <a:pPr rtl="0"/>
              <a:r>
                <a:rPr lang="ja-JP" altLang="en-US" sz="1100" dirty="0"/>
                <a:t>　・必要な項目の洗い出し</a:t>
              </a:r>
              <a:endParaRPr lang="en-US" altLang="ja-JP" sz="1100" dirty="0"/>
            </a:p>
            <a:p>
              <a:pPr rtl="0"/>
              <a:r>
                <a:rPr lang="ja-JP" altLang="en-US" sz="1100" dirty="0"/>
                <a:t>　・要求事項整理</a:t>
              </a:r>
              <a:endParaRPr lang="en-US" altLang="ja-JP" sz="1100" dirty="0"/>
            </a:p>
            <a:p>
              <a:pPr rtl="0"/>
              <a:r>
                <a:rPr lang="ja-JP" altLang="en-US" sz="1100" dirty="0"/>
                <a:t>　・システム設計</a:t>
              </a:r>
            </a:p>
          </p:txBody>
        </p:sp>
      </p:grpSp>
      <p:grpSp>
        <p:nvGrpSpPr>
          <p:cNvPr id="9" name="グループ化 8">
            <a:extLst>
              <a:ext uri="{FF2B5EF4-FFF2-40B4-BE49-F238E27FC236}">
                <a16:creationId xmlns:a16="http://schemas.microsoft.com/office/drawing/2014/main" id="{D8C58EF9-731F-9AC0-5EC4-02CD166C9967}"/>
              </a:ext>
            </a:extLst>
          </p:cNvPr>
          <p:cNvGrpSpPr/>
          <p:nvPr/>
        </p:nvGrpSpPr>
        <p:grpSpPr>
          <a:xfrm>
            <a:off x="561194" y="5324281"/>
            <a:ext cx="5300591" cy="763200"/>
            <a:chOff x="561195" y="4714408"/>
            <a:chExt cx="5300591" cy="763200"/>
          </a:xfrm>
          <a:solidFill>
            <a:schemeClr val="tx2">
              <a:lumMod val="20000"/>
              <a:lumOff val="80000"/>
            </a:schemeClr>
          </a:solidFill>
        </p:grpSpPr>
        <p:sp>
          <p:nvSpPr>
            <p:cNvPr id="48" name="楕円 47">
              <a:extLst>
                <a:ext uri="{FF2B5EF4-FFF2-40B4-BE49-F238E27FC236}">
                  <a16:creationId xmlns:a16="http://schemas.microsoft.com/office/drawing/2014/main" id="{578CCC19-C201-E504-1D92-2613BAFFF04B}"/>
                </a:ext>
              </a:extLst>
            </p:cNvPr>
            <p:cNvSpPr/>
            <p:nvPr/>
          </p:nvSpPr>
          <p:spPr>
            <a:xfrm>
              <a:off x="561195" y="4990130"/>
              <a:ext cx="203383" cy="211756"/>
            </a:xfrm>
            <a:prstGeom prst="ellipse">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69" name="グループ化 68">
              <a:extLst>
                <a:ext uri="{FF2B5EF4-FFF2-40B4-BE49-F238E27FC236}">
                  <a16:creationId xmlns:a16="http://schemas.microsoft.com/office/drawing/2014/main" id="{1BD995EF-D0C9-D53C-410A-6E02BE2FB400}"/>
                </a:ext>
              </a:extLst>
            </p:cNvPr>
            <p:cNvGrpSpPr/>
            <p:nvPr/>
          </p:nvGrpSpPr>
          <p:grpSpPr>
            <a:xfrm>
              <a:off x="947456" y="4792581"/>
              <a:ext cx="896405" cy="606855"/>
              <a:chOff x="951645" y="1050389"/>
              <a:chExt cx="896405" cy="606855"/>
            </a:xfrm>
            <a:grpFill/>
          </p:grpSpPr>
          <p:sp>
            <p:nvSpPr>
              <p:cNvPr id="70" name="テキスト ボックス 69">
                <a:extLst>
                  <a:ext uri="{FF2B5EF4-FFF2-40B4-BE49-F238E27FC236}">
                    <a16:creationId xmlns:a16="http://schemas.microsoft.com/office/drawing/2014/main" id="{2958DF0D-A492-A3B1-9C06-D1412AEAE66B}"/>
                  </a:ext>
                </a:extLst>
              </p:cNvPr>
              <p:cNvSpPr txBox="1"/>
              <p:nvPr/>
            </p:nvSpPr>
            <p:spPr>
              <a:xfrm>
                <a:off x="951645" y="1050389"/>
                <a:ext cx="896405" cy="276999"/>
              </a:xfrm>
              <a:prstGeom prst="rect">
                <a:avLst/>
              </a:prstGeom>
              <a:grpFill/>
            </p:spPr>
            <p:txBody>
              <a:bodyPr wrap="square" rtlCol="0">
                <a:spAutoFit/>
              </a:bodyPr>
              <a:lstStyle/>
              <a:p>
                <a:pPr algn="ctr"/>
                <a:r>
                  <a:rPr lang="en-US" altLang="ja-JP" sz="1200" b="1" dirty="0"/>
                  <a:t>section</a:t>
                </a:r>
              </a:p>
            </p:txBody>
          </p:sp>
          <p:sp>
            <p:nvSpPr>
              <p:cNvPr id="71" name="テキスト ボックス 70">
                <a:extLst>
                  <a:ext uri="{FF2B5EF4-FFF2-40B4-BE49-F238E27FC236}">
                    <a16:creationId xmlns:a16="http://schemas.microsoft.com/office/drawing/2014/main" id="{2715FA03-2474-E78B-3982-44B2664F3A98}"/>
                  </a:ext>
                </a:extLst>
              </p:cNvPr>
              <p:cNvSpPr txBox="1"/>
              <p:nvPr/>
            </p:nvSpPr>
            <p:spPr>
              <a:xfrm>
                <a:off x="1005212" y="1257134"/>
                <a:ext cx="789270" cy="400110"/>
              </a:xfrm>
              <a:prstGeom prst="rect">
                <a:avLst/>
              </a:prstGeom>
              <a:grpFill/>
            </p:spPr>
            <p:txBody>
              <a:bodyPr wrap="square" rtlCol="0">
                <a:spAutoFit/>
              </a:bodyPr>
              <a:lstStyle/>
              <a:p>
                <a:pPr algn="ctr"/>
                <a:r>
                  <a:rPr lang="en-US" altLang="ja-JP" sz="2000" b="1" dirty="0"/>
                  <a:t>04</a:t>
                </a:r>
              </a:p>
            </p:txBody>
          </p:sp>
        </p:grpSp>
        <p:sp>
          <p:nvSpPr>
            <p:cNvPr id="79" name="四角形: 角を丸くする 78">
              <a:extLst>
                <a:ext uri="{FF2B5EF4-FFF2-40B4-BE49-F238E27FC236}">
                  <a16:creationId xmlns:a16="http://schemas.microsoft.com/office/drawing/2014/main" id="{03D17291-B939-46DE-17D1-9175E7EE69C3}"/>
                </a:ext>
              </a:extLst>
            </p:cNvPr>
            <p:cNvSpPr/>
            <p:nvPr/>
          </p:nvSpPr>
          <p:spPr>
            <a:xfrm>
              <a:off x="1901617" y="4714408"/>
              <a:ext cx="3960169" cy="763200"/>
            </a:xfrm>
            <a:prstGeom prst="roundRect">
              <a:avLst>
                <a:gd name="adj" fmla="val 13063"/>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設計</a:t>
              </a:r>
              <a:endParaRPr kumimoji="1" lang="en-US" altLang="ja-JP" sz="1100" b="1" dirty="0">
                <a:solidFill>
                  <a:schemeClr val="dk1"/>
                </a:solidFill>
              </a:endParaRPr>
            </a:p>
            <a:p>
              <a:r>
                <a:rPr lang="ja-JP" altLang="en-US" sz="1100" dirty="0"/>
                <a:t>　・シーケンス図作成</a:t>
              </a:r>
              <a:endParaRPr lang="en-US" altLang="ja-JP" sz="1100" dirty="0"/>
            </a:p>
            <a:p>
              <a:r>
                <a:rPr lang="ja-JP" altLang="en-US" sz="1100" dirty="0"/>
                <a:t>　・</a:t>
              </a:r>
              <a:r>
                <a:rPr lang="en-US" altLang="ja-JP" sz="1100" dirty="0"/>
                <a:t>RAG</a:t>
              </a:r>
              <a:r>
                <a:rPr lang="ja-JP" altLang="en-US" sz="1100" dirty="0"/>
                <a:t>設計</a:t>
              </a:r>
              <a:endParaRPr lang="en-US" altLang="ja-JP" sz="1100" dirty="0"/>
            </a:p>
          </p:txBody>
        </p:sp>
      </p:grpSp>
      <p:cxnSp>
        <p:nvCxnSpPr>
          <p:cNvPr id="81" name="直線コネクタ 80">
            <a:extLst>
              <a:ext uri="{FF2B5EF4-FFF2-40B4-BE49-F238E27FC236}">
                <a16:creationId xmlns:a16="http://schemas.microsoft.com/office/drawing/2014/main" id="{EDE359B6-7C94-F6D1-7844-9251B25C6E90}"/>
              </a:ext>
            </a:extLst>
          </p:cNvPr>
          <p:cNvCxnSpPr>
            <a:cxnSpLocks/>
          </p:cNvCxnSpPr>
          <p:nvPr/>
        </p:nvCxnSpPr>
        <p:spPr>
          <a:xfrm flipH="1">
            <a:off x="6513436" y="911881"/>
            <a:ext cx="4" cy="5538713"/>
          </a:xfrm>
          <a:prstGeom prst="line">
            <a:avLst/>
          </a:prstGeom>
          <a:ln w="76200">
            <a:solidFill>
              <a:srgbClr val="A6B9E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グループ化 11">
            <a:extLst>
              <a:ext uri="{FF2B5EF4-FFF2-40B4-BE49-F238E27FC236}">
                <a16:creationId xmlns:a16="http://schemas.microsoft.com/office/drawing/2014/main" id="{547893B6-7056-4A10-08B0-77C039CF416D}"/>
              </a:ext>
            </a:extLst>
          </p:cNvPr>
          <p:cNvGrpSpPr/>
          <p:nvPr/>
        </p:nvGrpSpPr>
        <p:grpSpPr>
          <a:xfrm>
            <a:off x="6421374" y="3889622"/>
            <a:ext cx="5300587" cy="763200"/>
            <a:chOff x="6411754" y="2007002"/>
            <a:chExt cx="5300587" cy="763200"/>
          </a:xfrm>
        </p:grpSpPr>
        <p:sp>
          <p:nvSpPr>
            <p:cNvPr id="82" name="楕円 81">
              <a:extLst>
                <a:ext uri="{FF2B5EF4-FFF2-40B4-BE49-F238E27FC236}">
                  <a16:creationId xmlns:a16="http://schemas.microsoft.com/office/drawing/2014/main" id="{B23499F5-541A-30C1-1D5F-08F8764CE0FD}"/>
                </a:ext>
              </a:extLst>
            </p:cNvPr>
            <p:cNvSpPr/>
            <p:nvPr/>
          </p:nvSpPr>
          <p:spPr>
            <a:xfrm>
              <a:off x="6411754" y="2282724"/>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88" name="グループ化 87">
              <a:extLst>
                <a:ext uri="{FF2B5EF4-FFF2-40B4-BE49-F238E27FC236}">
                  <a16:creationId xmlns:a16="http://schemas.microsoft.com/office/drawing/2014/main" id="{D3519F35-6D7C-7FF5-DB38-BD18372252DB}"/>
                </a:ext>
              </a:extLst>
            </p:cNvPr>
            <p:cNvGrpSpPr/>
            <p:nvPr/>
          </p:nvGrpSpPr>
          <p:grpSpPr>
            <a:xfrm>
              <a:off x="6802200" y="2085175"/>
              <a:ext cx="896405" cy="606855"/>
              <a:chOff x="951645" y="1050389"/>
              <a:chExt cx="896405" cy="606855"/>
            </a:xfrm>
          </p:grpSpPr>
          <p:sp>
            <p:nvSpPr>
              <p:cNvPr id="89" name="テキスト ボックス 88">
                <a:extLst>
                  <a:ext uri="{FF2B5EF4-FFF2-40B4-BE49-F238E27FC236}">
                    <a16:creationId xmlns:a16="http://schemas.microsoft.com/office/drawing/2014/main" id="{DF00B76C-8294-607E-7424-7840AF783EDB}"/>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0" name="テキスト ボックス 89">
                <a:extLst>
                  <a:ext uri="{FF2B5EF4-FFF2-40B4-BE49-F238E27FC236}">
                    <a16:creationId xmlns:a16="http://schemas.microsoft.com/office/drawing/2014/main" id="{7D50DC36-90AF-3E9B-4539-9FBCB71343AA}"/>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07</a:t>
                </a:r>
              </a:p>
            </p:txBody>
          </p:sp>
        </p:grpSp>
        <p:sp>
          <p:nvSpPr>
            <p:cNvPr id="106" name="四角形: 角を丸くする 105">
              <a:extLst>
                <a:ext uri="{FF2B5EF4-FFF2-40B4-BE49-F238E27FC236}">
                  <a16:creationId xmlns:a16="http://schemas.microsoft.com/office/drawing/2014/main" id="{C1F10233-F561-B1DF-CC09-17EA9442826B}"/>
                </a:ext>
              </a:extLst>
            </p:cNvPr>
            <p:cNvSpPr/>
            <p:nvPr/>
          </p:nvSpPr>
          <p:spPr>
            <a:xfrm>
              <a:off x="7752172" y="2007002"/>
              <a:ext cx="3960169" cy="763200"/>
            </a:xfrm>
            <a:prstGeom prst="roundRect">
              <a:avLst>
                <a:gd name="adj" fmla="val 13063"/>
              </a:avLst>
            </a:prstGeom>
            <a:solidFill>
              <a:srgbClr val="ECF1F8"/>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テスト実施・調整</a:t>
              </a:r>
              <a:endParaRPr kumimoji="1" lang="en-US" altLang="ja-JP" sz="1100" b="1" dirty="0">
                <a:solidFill>
                  <a:schemeClr val="dk1"/>
                </a:solidFill>
              </a:endParaRPr>
            </a:p>
            <a:p>
              <a:r>
                <a:rPr lang="ja-JP" altLang="en-US" sz="1100" dirty="0"/>
                <a:t>　・システムプロンプト調整</a:t>
              </a:r>
              <a:endParaRPr lang="en-US" altLang="ja-JP" sz="1100" dirty="0"/>
            </a:p>
            <a:p>
              <a:r>
                <a:rPr kumimoji="1" lang="ja-JP" altLang="en-US" sz="1100" dirty="0">
                  <a:solidFill>
                    <a:schemeClr val="dk1"/>
                  </a:solidFill>
                </a:rPr>
                <a:t>　・ワークフロー・</a:t>
              </a:r>
              <a:r>
                <a:rPr kumimoji="1" lang="en-US" altLang="ja-JP" sz="1100" dirty="0">
                  <a:solidFill>
                    <a:schemeClr val="dk1"/>
                  </a:solidFill>
                </a:rPr>
                <a:t>LLM</a:t>
              </a:r>
              <a:r>
                <a:rPr kumimoji="1" lang="ja-JP" altLang="en-US" sz="1100" dirty="0">
                  <a:solidFill>
                    <a:schemeClr val="dk1"/>
                  </a:solidFill>
                </a:rPr>
                <a:t>調整</a:t>
              </a:r>
              <a:endParaRPr kumimoji="1" lang="en-US" altLang="ja-JP" sz="1100" dirty="0">
                <a:solidFill>
                  <a:schemeClr val="dk1"/>
                </a:solidFill>
              </a:endParaRPr>
            </a:p>
            <a:p>
              <a:r>
                <a:rPr lang="ja-JP" altLang="en-US" sz="1100" dirty="0"/>
                <a:t>　・エラーなどの例外処理追加</a:t>
              </a:r>
              <a:endParaRPr kumimoji="1" lang="ja-JP" altLang="en-US" sz="1100" dirty="0">
                <a:solidFill>
                  <a:schemeClr val="dk1"/>
                </a:solidFill>
              </a:endParaRPr>
            </a:p>
          </p:txBody>
        </p:sp>
      </p:grpSp>
      <p:grpSp>
        <p:nvGrpSpPr>
          <p:cNvPr id="13" name="グループ化 12">
            <a:extLst>
              <a:ext uri="{FF2B5EF4-FFF2-40B4-BE49-F238E27FC236}">
                <a16:creationId xmlns:a16="http://schemas.microsoft.com/office/drawing/2014/main" id="{69A8F64E-274F-8086-45B2-00FDD7540228}"/>
              </a:ext>
            </a:extLst>
          </p:cNvPr>
          <p:cNvGrpSpPr/>
          <p:nvPr/>
        </p:nvGrpSpPr>
        <p:grpSpPr>
          <a:xfrm>
            <a:off x="6421374" y="5324281"/>
            <a:ext cx="5300588" cy="763200"/>
            <a:chOff x="6411753" y="3215568"/>
            <a:chExt cx="5300588" cy="763200"/>
          </a:xfrm>
        </p:grpSpPr>
        <p:sp>
          <p:nvSpPr>
            <p:cNvPr id="83" name="楕円 82">
              <a:extLst>
                <a:ext uri="{FF2B5EF4-FFF2-40B4-BE49-F238E27FC236}">
                  <a16:creationId xmlns:a16="http://schemas.microsoft.com/office/drawing/2014/main" id="{0B3CDCE9-71FF-CC87-8E00-EE44D8F13F0E}"/>
                </a:ext>
              </a:extLst>
            </p:cNvPr>
            <p:cNvSpPr/>
            <p:nvPr/>
          </p:nvSpPr>
          <p:spPr>
            <a:xfrm>
              <a:off x="6411753" y="3491290"/>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91" name="グループ化 90">
              <a:extLst>
                <a:ext uri="{FF2B5EF4-FFF2-40B4-BE49-F238E27FC236}">
                  <a16:creationId xmlns:a16="http://schemas.microsoft.com/office/drawing/2014/main" id="{0A07CCF1-D765-4FDA-1AA6-BF65E6071B4D}"/>
                </a:ext>
              </a:extLst>
            </p:cNvPr>
            <p:cNvGrpSpPr/>
            <p:nvPr/>
          </p:nvGrpSpPr>
          <p:grpSpPr>
            <a:xfrm>
              <a:off x="6802199" y="3293741"/>
              <a:ext cx="896405" cy="606855"/>
              <a:chOff x="951645" y="1050389"/>
              <a:chExt cx="896405" cy="606855"/>
            </a:xfrm>
          </p:grpSpPr>
          <p:sp>
            <p:nvSpPr>
              <p:cNvPr id="92" name="テキスト ボックス 91">
                <a:extLst>
                  <a:ext uri="{FF2B5EF4-FFF2-40B4-BE49-F238E27FC236}">
                    <a16:creationId xmlns:a16="http://schemas.microsoft.com/office/drawing/2014/main" id="{5166212A-BD43-8014-5A0A-98325E6F12F9}"/>
                  </a:ext>
                </a:extLst>
              </p:cNvPr>
              <p:cNvSpPr txBox="1"/>
              <p:nvPr/>
            </p:nvSpPr>
            <p:spPr>
              <a:xfrm>
                <a:off x="951645" y="1050389"/>
                <a:ext cx="896405" cy="276999"/>
              </a:xfrm>
              <a:prstGeom prst="rect">
                <a:avLst/>
              </a:prstGeom>
              <a:noFill/>
            </p:spPr>
            <p:txBody>
              <a:bodyPr wrap="square" rtlCol="0">
                <a:spAutoFit/>
              </a:bodyPr>
              <a:lstStyle/>
              <a:p>
                <a:pPr algn="ctr"/>
                <a:r>
                  <a:rPr kumimoji="1" lang="en-US" altLang="ja-JP" sz="1200" b="1" dirty="0"/>
                  <a:t>section</a:t>
                </a:r>
              </a:p>
            </p:txBody>
          </p:sp>
          <p:sp>
            <p:nvSpPr>
              <p:cNvPr id="93" name="テキスト ボックス 92">
                <a:extLst>
                  <a:ext uri="{FF2B5EF4-FFF2-40B4-BE49-F238E27FC236}">
                    <a16:creationId xmlns:a16="http://schemas.microsoft.com/office/drawing/2014/main" id="{6243B396-FE37-B08E-CD14-43964890EA01}"/>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08</a:t>
                </a:r>
              </a:p>
            </p:txBody>
          </p:sp>
        </p:grpSp>
        <p:sp>
          <p:nvSpPr>
            <p:cNvPr id="107" name="四角形: 角を丸くする 106">
              <a:extLst>
                <a:ext uri="{FF2B5EF4-FFF2-40B4-BE49-F238E27FC236}">
                  <a16:creationId xmlns:a16="http://schemas.microsoft.com/office/drawing/2014/main" id="{2D9F826C-80FD-7AF1-9EDB-1A6156039522}"/>
                </a:ext>
              </a:extLst>
            </p:cNvPr>
            <p:cNvSpPr/>
            <p:nvPr/>
          </p:nvSpPr>
          <p:spPr>
            <a:xfrm>
              <a:off x="7752172" y="3215568"/>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lang="ja-JP" altLang="en-US" sz="1100" b="1" dirty="0"/>
                <a:t>ドキュメント作成</a:t>
              </a:r>
              <a:endParaRPr lang="en-US" altLang="ja-JP" sz="1100" b="1" dirty="0"/>
            </a:p>
            <a:p>
              <a:r>
                <a:rPr kumimoji="1" lang="ja-JP" altLang="en-US" sz="1100" dirty="0">
                  <a:solidFill>
                    <a:schemeClr val="dk1"/>
                  </a:solidFill>
                </a:rPr>
                <a:t>　・</a:t>
              </a:r>
              <a:r>
                <a:rPr lang="ja-JP" altLang="en-US" sz="1100" dirty="0"/>
                <a:t>仕様書</a:t>
              </a:r>
              <a:endParaRPr lang="en-US" altLang="ja-JP" sz="1100" dirty="0"/>
            </a:p>
            <a:p>
              <a:r>
                <a:rPr lang="ja-JP" altLang="en-US" sz="1100" dirty="0"/>
                <a:t>　・ユーザマニュアル作成</a:t>
              </a:r>
              <a:endParaRPr kumimoji="1" lang="ja-JP" altLang="en-US" sz="1100" dirty="0">
                <a:solidFill>
                  <a:schemeClr val="dk1"/>
                </a:solidFill>
              </a:endParaRPr>
            </a:p>
          </p:txBody>
        </p:sp>
      </p:grpSp>
      <p:grpSp>
        <p:nvGrpSpPr>
          <p:cNvPr id="11" name="グループ化 10">
            <a:extLst>
              <a:ext uri="{FF2B5EF4-FFF2-40B4-BE49-F238E27FC236}">
                <a16:creationId xmlns:a16="http://schemas.microsoft.com/office/drawing/2014/main" id="{C30DED81-20C1-5520-D9B6-6DA8796C4888}"/>
              </a:ext>
            </a:extLst>
          </p:cNvPr>
          <p:cNvGrpSpPr/>
          <p:nvPr/>
        </p:nvGrpSpPr>
        <p:grpSpPr>
          <a:xfrm>
            <a:off x="6411744" y="2454963"/>
            <a:ext cx="5310217" cy="763200"/>
            <a:chOff x="6392980" y="930946"/>
            <a:chExt cx="5310217" cy="763200"/>
          </a:xfrm>
        </p:grpSpPr>
        <p:sp>
          <p:nvSpPr>
            <p:cNvPr id="113" name="楕円 112">
              <a:extLst>
                <a:ext uri="{FF2B5EF4-FFF2-40B4-BE49-F238E27FC236}">
                  <a16:creationId xmlns:a16="http://schemas.microsoft.com/office/drawing/2014/main" id="{3A046CCB-E752-DC11-DD51-7E86CB34A5E4}"/>
                </a:ext>
              </a:extLst>
            </p:cNvPr>
            <p:cNvSpPr/>
            <p:nvPr/>
          </p:nvSpPr>
          <p:spPr>
            <a:xfrm>
              <a:off x="6392980" y="1206519"/>
              <a:ext cx="203383" cy="211756"/>
            </a:xfrm>
            <a:prstGeom prst="ellipse">
              <a:avLst/>
            </a:prstGeom>
            <a:solidFill>
              <a:srgbClr val="4349C5"/>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14" name="グループ化 113">
              <a:extLst>
                <a:ext uri="{FF2B5EF4-FFF2-40B4-BE49-F238E27FC236}">
                  <a16:creationId xmlns:a16="http://schemas.microsoft.com/office/drawing/2014/main" id="{443B5A89-80FB-AD49-74C3-5A98E156CC14}"/>
                </a:ext>
              </a:extLst>
            </p:cNvPr>
            <p:cNvGrpSpPr/>
            <p:nvPr/>
          </p:nvGrpSpPr>
          <p:grpSpPr>
            <a:xfrm>
              <a:off x="6805797" y="1013691"/>
              <a:ext cx="896405" cy="597711"/>
              <a:chOff x="951645" y="1059533"/>
              <a:chExt cx="896405" cy="597711"/>
            </a:xfrm>
          </p:grpSpPr>
          <p:sp>
            <p:nvSpPr>
              <p:cNvPr id="115" name="テキスト ボックス 114">
                <a:extLst>
                  <a:ext uri="{FF2B5EF4-FFF2-40B4-BE49-F238E27FC236}">
                    <a16:creationId xmlns:a16="http://schemas.microsoft.com/office/drawing/2014/main" id="{D9B211CA-6B92-240A-EF61-1ECFBE78E0ED}"/>
                  </a:ext>
                </a:extLst>
              </p:cNvPr>
              <p:cNvSpPr txBox="1"/>
              <p:nvPr/>
            </p:nvSpPr>
            <p:spPr>
              <a:xfrm>
                <a:off x="951645" y="1059533"/>
                <a:ext cx="896405" cy="276999"/>
              </a:xfrm>
              <a:prstGeom prst="rect">
                <a:avLst/>
              </a:prstGeom>
              <a:noFill/>
            </p:spPr>
            <p:txBody>
              <a:bodyPr wrap="square" rtlCol="0">
                <a:spAutoFit/>
              </a:bodyPr>
              <a:lstStyle/>
              <a:p>
                <a:pPr algn="ctr"/>
                <a:r>
                  <a:rPr kumimoji="1" lang="en-US" altLang="ja-JP" sz="1200" b="1" dirty="0"/>
                  <a:t>section</a:t>
                </a:r>
              </a:p>
            </p:txBody>
          </p:sp>
          <p:sp>
            <p:nvSpPr>
              <p:cNvPr id="116" name="テキスト ボックス 115">
                <a:extLst>
                  <a:ext uri="{FF2B5EF4-FFF2-40B4-BE49-F238E27FC236}">
                    <a16:creationId xmlns:a16="http://schemas.microsoft.com/office/drawing/2014/main" id="{26E4633C-4817-79EF-AF19-9A5BDB38739E}"/>
                  </a:ext>
                </a:extLst>
              </p:cNvPr>
              <p:cNvSpPr txBox="1"/>
              <p:nvPr/>
            </p:nvSpPr>
            <p:spPr>
              <a:xfrm>
                <a:off x="1005212" y="1257134"/>
                <a:ext cx="789270" cy="400110"/>
              </a:xfrm>
              <a:prstGeom prst="rect">
                <a:avLst/>
              </a:prstGeom>
              <a:noFill/>
            </p:spPr>
            <p:txBody>
              <a:bodyPr wrap="square" rtlCol="0">
                <a:spAutoFit/>
              </a:bodyPr>
              <a:lstStyle/>
              <a:p>
                <a:pPr algn="ctr"/>
                <a:r>
                  <a:rPr kumimoji="1" lang="en-US" altLang="ja-JP" sz="2000" b="1" dirty="0"/>
                  <a:t>06</a:t>
                </a:r>
              </a:p>
            </p:txBody>
          </p:sp>
        </p:grpSp>
        <p:sp>
          <p:nvSpPr>
            <p:cNvPr id="117" name="四角形: 角を丸くする 116">
              <a:extLst>
                <a:ext uri="{FF2B5EF4-FFF2-40B4-BE49-F238E27FC236}">
                  <a16:creationId xmlns:a16="http://schemas.microsoft.com/office/drawing/2014/main" id="{10DDE5F2-91C8-5DFF-A465-4D63732B6F1B}"/>
                </a:ext>
              </a:extLst>
            </p:cNvPr>
            <p:cNvSpPr/>
            <p:nvPr/>
          </p:nvSpPr>
          <p:spPr>
            <a:xfrm>
              <a:off x="7743028" y="930946"/>
              <a:ext cx="3960169" cy="763200"/>
            </a:xfrm>
            <a:prstGeom prst="roundRect">
              <a:avLst>
                <a:gd name="adj" fmla="val 13063"/>
              </a:avLst>
            </a:prstGeom>
            <a:solidFill>
              <a:srgbClr val="CCD9EC"/>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エージェント開発</a:t>
              </a:r>
              <a:endParaRPr kumimoji="1" lang="en-US" altLang="ja-JP" sz="1100" b="1" dirty="0">
                <a:solidFill>
                  <a:schemeClr val="dk1"/>
                </a:solidFill>
              </a:endParaRPr>
            </a:p>
            <a:p>
              <a:r>
                <a:rPr lang="ja-JP" altLang="en-US" sz="1100" dirty="0"/>
                <a:t>　・システムプロンプト作成</a:t>
              </a:r>
              <a:r>
                <a:rPr kumimoji="1" lang="ja-JP" altLang="en-US" sz="1100" dirty="0">
                  <a:solidFill>
                    <a:schemeClr val="dk1"/>
                  </a:solidFill>
                </a:rPr>
                <a:t>・ツール連結</a:t>
              </a:r>
              <a:endParaRPr kumimoji="1" lang="en-US" altLang="ja-JP" sz="1100" dirty="0">
                <a:solidFill>
                  <a:schemeClr val="dk1"/>
                </a:solidFill>
              </a:endParaRPr>
            </a:p>
            <a:p>
              <a:r>
                <a:rPr lang="ja-JP" altLang="en-US" sz="1100" dirty="0"/>
                <a:t>　・ワークフロー開発・ツール化</a:t>
              </a:r>
              <a:endParaRPr lang="en-US" altLang="ja-JP" sz="1100" dirty="0"/>
            </a:p>
            <a:p>
              <a:r>
                <a:rPr kumimoji="1" lang="ja-JP" altLang="en-US" sz="1100" dirty="0">
                  <a:solidFill>
                    <a:schemeClr val="dk1"/>
                  </a:solidFill>
                </a:rPr>
                <a:t>　</a:t>
              </a:r>
              <a:r>
                <a:rPr lang="ja-JP" altLang="en-US" sz="1100" dirty="0"/>
                <a:t>・外部</a:t>
              </a:r>
              <a:r>
                <a:rPr lang="en-US" altLang="ja-JP" sz="1100" dirty="0"/>
                <a:t>API</a:t>
              </a:r>
              <a:r>
                <a:rPr lang="ja-JP" altLang="en-US" sz="1100" dirty="0"/>
                <a:t>接続・ツール化</a:t>
              </a:r>
              <a:endParaRPr kumimoji="1" lang="ja-JP" altLang="en-US" sz="1100" dirty="0">
                <a:solidFill>
                  <a:schemeClr val="dk1"/>
                </a:solidFill>
              </a:endParaRPr>
            </a:p>
          </p:txBody>
        </p:sp>
      </p:grpSp>
      <p:grpSp>
        <p:nvGrpSpPr>
          <p:cNvPr id="10" name="グループ化 9">
            <a:extLst>
              <a:ext uri="{FF2B5EF4-FFF2-40B4-BE49-F238E27FC236}">
                <a16:creationId xmlns:a16="http://schemas.microsoft.com/office/drawing/2014/main" id="{E9D05D0E-5961-E39D-D9FB-6268CD2B139F}"/>
              </a:ext>
            </a:extLst>
          </p:cNvPr>
          <p:cNvGrpSpPr/>
          <p:nvPr/>
        </p:nvGrpSpPr>
        <p:grpSpPr>
          <a:xfrm>
            <a:off x="6431001" y="1020304"/>
            <a:ext cx="5290960" cy="763200"/>
            <a:chOff x="561194" y="5673332"/>
            <a:chExt cx="5290960" cy="763200"/>
          </a:xfrm>
        </p:grpSpPr>
        <p:sp>
          <p:nvSpPr>
            <p:cNvPr id="49" name="楕円 48">
              <a:extLst>
                <a:ext uri="{FF2B5EF4-FFF2-40B4-BE49-F238E27FC236}">
                  <a16:creationId xmlns:a16="http://schemas.microsoft.com/office/drawing/2014/main" id="{6C30C471-A22B-1CA1-2E73-45E8771CD815}"/>
                </a:ext>
              </a:extLst>
            </p:cNvPr>
            <p:cNvSpPr/>
            <p:nvPr/>
          </p:nvSpPr>
          <p:spPr>
            <a:xfrm>
              <a:off x="561194" y="5949054"/>
              <a:ext cx="203383" cy="211756"/>
            </a:xfrm>
            <a:prstGeom prst="ellipse">
              <a:avLst/>
            </a:prstGeom>
            <a:solidFill>
              <a:srgbClr val="9FA2E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72" name="グループ化 71">
              <a:extLst>
                <a:ext uri="{FF2B5EF4-FFF2-40B4-BE49-F238E27FC236}">
                  <a16:creationId xmlns:a16="http://schemas.microsoft.com/office/drawing/2014/main" id="{76B8CCD0-C6C7-D905-C7B6-7EA4C7CD2536}"/>
                </a:ext>
              </a:extLst>
            </p:cNvPr>
            <p:cNvGrpSpPr/>
            <p:nvPr/>
          </p:nvGrpSpPr>
          <p:grpSpPr>
            <a:xfrm>
              <a:off x="947456" y="5756077"/>
              <a:ext cx="896405" cy="597711"/>
              <a:chOff x="951645" y="1059533"/>
              <a:chExt cx="896405" cy="597711"/>
            </a:xfrm>
          </p:grpSpPr>
          <p:sp>
            <p:nvSpPr>
              <p:cNvPr id="73" name="テキスト ボックス 72">
                <a:extLst>
                  <a:ext uri="{FF2B5EF4-FFF2-40B4-BE49-F238E27FC236}">
                    <a16:creationId xmlns:a16="http://schemas.microsoft.com/office/drawing/2014/main" id="{33213275-360A-2814-BE37-33E27FF857DF}"/>
                  </a:ext>
                </a:extLst>
              </p:cNvPr>
              <p:cNvSpPr txBox="1"/>
              <p:nvPr/>
            </p:nvSpPr>
            <p:spPr>
              <a:xfrm>
                <a:off x="951645" y="1059533"/>
                <a:ext cx="896405" cy="276999"/>
              </a:xfrm>
              <a:prstGeom prst="rect">
                <a:avLst/>
              </a:prstGeom>
              <a:noFill/>
            </p:spPr>
            <p:txBody>
              <a:bodyPr wrap="square" rtlCol="0">
                <a:spAutoFit/>
              </a:bodyPr>
              <a:lstStyle/>
              <a:p>
                <a:pPr algn="ctr"/>
                <a:r>
                  <a:rPr lang="en-US" altLang="ja-JP" sz="1200" b="1" dirty="0">
                    <a:solidFill>
                      <a:srgbClr val="C00000"/>
                    </a:solidFill>
                  </a:rPr>
                  <a:t>section</a:t>
                </a:r>
              </a:p>
            </p:txBody>
          </p:sp>
          <p:sp>
            <p:nvSpPr>
              <p:cNvPr id="74" name="テキスト ボックス 73">
                <a:extLst>
                  <a:ext uri="{FF2B5EF4-FFF2-40B4-BE49-F238E27FC236}">
                    <a16:creationId xmlns:a16="http://schemas.microsoft.com/office/drawing/2014/main" id="{FEDBA614-21B3-464A-7C19-7BDEB0D3AC73}"/>
                  </a:ext>
                </a:extLst>
              </p:cNvPr>
              <p:cNvSpPr txBox="1"/>
              <p:nvPr/>
            </p:nvSpPr>
            <p:spPr>
              <a:xfrm>
                <a:off x="1005212" y="1257134"/>
                <a:ext cx="789270" cy="400110"/>
              </a:xfrm>
              <a:prstGeom prst="rect">
                <a:avLst/>
              </a:prstGeom>
              <a:noFill/>
            </p:spPr>
            <p:txBody>
              <a:bodyPr wrap="square" rtlCol="0">
                <a:spAutoFit/>
              </a:bodyPr>
              <a:lstStyle/>
              <a:p>
                <a:pPr algn="ctr"/>
                <a:r>
                  <a:rPr lang="en-US" altLang="ja-JP" sz="2000" b="1" dirty="0">
                    <a:solidFill>
                      <a:srgbClr val="C00000"/>
                    </a:solidFill>
                  </a:rPr>
                  <a:t>05</a:t>
                </a:r>
              </a:p>
            </p:txBody>
          </p:sp>
        </p:grpSp>
        <p:sp>
          <p:nvSpPr>
            <p:cNvPr id="80" name="四角形: 角を丸くする 79">
              <a:extLst>
                <a:ext uri="{FF2B5EF4-FFF2-40B4-BE49-F238E27FC236}">
                  <a16:creationId xmlns:a16="http://schemas.microsoft.com/office/drawing/2014/main" id="{10A3762D-EB25-9D07-59ED-5679063662BE}"/>
                </a:ext>
              </a:extLst>
            </p:cNvPr>
            <p:cNvSpPr/>
            <p:nvPr/>
          </p:nvSpPr>
          <p:spPr>
            <a:xfrm>
              <a:off x="1891985" y="5673332"/>
              <a:ext cx="3960169" cy="763200"/>
            </a:xfrm>
            <a:prstGeom prst="roundRect">
              <a:avLst>
                <a:gd name="adj" fmla="val 13063"/>
              </a:avLst>
            </a:prstGeom>
            <a:solidFill>
              <a:schemeClr val="accent2">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r>
                <a:rPr kumimoji="1" lang="ja-JP" altLang="en-US" sz="1100" b="1" dirty="0">
                  <a:solidFill>
                    <a:schemeClr val="dk1"/>
                  </a:solidFill>
                </a:rPr>
                <a:t>テストシナリオ作成</a:t>
              </a:r>
              <a:endParaRPr kumimoji="1" lang="en-US" altLang="ja-JP" sz="1100" b="1" dirty="0">
                <a:solidFill>
                  <a:schemeClr val="dk1"/>
                </a:solidFill>
              </a:endParaRPr>
            </a:p>
            <a:p>
              <a:r>
                <a:rPr lang="ja-JP" altLang="en-US" sz="1100" dirty="0"/>
                <a:t>　・要件の深掘り・テストシナリオ概略検討</a:t>
              </a:r>
              <a:endParaRPr lang="en-US" altLang="ja-JP" sz="1100" dirty="0"/>
            </a:p>
            <a:p>
              <a:r>
                <a:rPr lang="ja-JP" altLang="en-US" sz="1100" dirty="0"/>
                <a:t>　・テストシナリオ設計</a:t>
              </a:r>
              <a:endParaRPr lang="en-US" altLang="ja-JP" sz="1100" dirty="0"/>
            </a:p>
            <a:p>
              <a:r>
                <a:rPr lang="ja-JP" altLang="en-US" sz="1100" dirty="0"/>
                <a:t>　・テストシナリオ作成</a:t>
              </a:r>
              <a:endParaRPr lang="en-US" altLang="ja-JP" sz="1100" dirty="0"/>
            </a:p>
          </p:txBody>
        </p:sp>
      </p:grpSp>
      <p:sp>
        <p:nvSpPr>
          <p:cNvPr id="16" name="吹き出し: 角を丸めた四角形 15">
            <a:extLst>
              <a:ext uri="{FF2B5EF4-FFF2-40B4-BE49-F238E27FC236}">
                <a16:creationId xmlns:a16="http://schemas.microsoft.com/office/drawing/2014/main" id="{64F05158-4E94-66FD-7072-B251B600F46B}"/>
              </a:ext>
            </a:extLst>
          </p:cNvPr>
          <p:cNvSpPr/>
          <p:nvPr/>
        </p:nvSpPr>
        <p:spPr>
          <a:xfrm>
            <a:off x="10303642" y="1826368"/>
            <a:ext cx="1418319" cy="388989"/>
          </a:xfrm>
          <a:prstGeom prst="wedgeRoundRectCallout">
            <a:avLst>
              <a:gd name="adj1" fmla="val -36757"/>
              <a:gd name="adj2" fmla="val -93392"/>
              <a:gd name="adj3" fmla="val 16667"/>
            </a:avLst>
          </a:prstGeom>
          <a:ln w="19050">
            <a:solidFill>
              <a:srgbClr val="C0000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000" dirty="0">
                <a:latin typeface="+mn-ea"/>
              </a:rPr>
              <a:t>今回の講座内容</a:t>
            </a:r>
            <a:endParaRPr lang="en-US" altLang="ja-JP" sz="1000" dirty="0">
              <a:latin typeface="+mn-ea"/>
            </a:endParaRPr>
          </a:p>
        </p:txBody>
      </p:sp>
      <p:sp>
        <p:nvSpPr>
          <p:cNvPr id="2" name="フッター プレースホルダー 3">
            <a:extLst>
              <a:ext uri="{FF2B5EF4-FFF2-40B4-BE49-F238E27FC236}">
                <a16:creationId xmlns:a16="http://schemas.microsoft.com/office/drawing/2014/main" id="{6B2D52EF-4ACC-0535-65AC-1D8F000A1163}"/>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3" name="スライド番号プレースホルダー 3">
            <a:extLst>
              <a:ext uri="{FF2B5EF4-FFF2-40B4-BE49-F238E27FC236}">
                <a16:creationId xmlns:a16="http://schemas.microsoft.com/office/drawing/2014/main" id="{AE1EE947-C4BD-FDD7-5B6C-AF1BA08E0BD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a:t>
            </a:fld>
            <a:endParaRPr kumimoji="1" lang="ja-JP" altLang="en-US"/>
          </a:p>
        </p:txBody>
      </p:sp>
    </p:spTree>
    <p:extLst>
      <p:ext uri="{BB962C8B-B14F-4D97-AF65-F5344CB8AC3E}">
        <p14:creationId xmlns:p14="http://schemas.microsoft.com/office/powerpoint/2010/main" val="673197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19A4E-2B44-8E64-C94F-F55F80CE49DE}"/>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4059E673-627C-459B-1399-7AA60A800717}"/>
              </a:ext>
            </a:extLst>
          </p:cNvPr>
          <p:cNvSpPr>
            <a:spLocks noGrp="1"/>
          </p:cNvSpPr>
          <p:nvPr>
            <p:ph type="title"/>
          </p:nvPr>
        </p:nvSpPr>
        <p:spPr>
          <a:xfrm>
            <a:off x="345404" y="407406"/>
            <a:ext cx="11512163" cy="388990"/>
          </a:xfrm>
        </p:spPr>
        <p:txBody>
          <a:bodyPr>
            <a:normAutofit fontScale="90000"/>
          </a:bodyPr>
          <a:lstStyle/>
          <a:p>
            <a:r>
              <a:rPr kumimoji="1" lang="ja-JP" altLang="en-US" dirty="0"/>
              <a:t>ドキュメント作成</a:t>
            </a:r>
            <a:r>
              <a:rPr kumimoji="1" lang="en-US" altLang="ja-JP" dirty="0"/>
              <a:t>(</a:t>
            </a:r>
            <a:r>
              <a:rPr lang="ja-JP" altLang="en-US" sz="2000" dirty="0"/>
              <a:t>仕様書・ユーザマニュアル作成</a:t>
            </a:r>
            <a:r>
              <a:rPr kumimoji="1" lang="en-US" altLang="ja-JP" dirty="0"/>
              <a:t>)</a:t>
            </a:r>
            <a:endParaRPr kumimoji="1" lang="ja-JP" altLang="en-US" dirty="0"/>
          </a:p>
        </p:txBody>
      </p:sp>
      <p:sp>
        <p:nvSpPr>
          <p:cNvPr id="3" name="テキスト ボックス 2">
            <a:extLst>
              <a:ext uri="{FF2B5EF4-FFF2-40B4-BE49-F238E27FC236}">
                <a16:creationId xmlns:a16="http://schemas.microsoft.com/office/drawing/2014/main" id="{40ADA0C7-1817-5FF5-062D-DBD7FD6BB7E0}"/>
              </a:ext>
            </a:extLst>
          </p:cNvPr>
          <p:cNvSpPr txBox="1"/>
          <p:nvPr/>
        </p:nvSpPr>
        <p:spPr>
          <a:xfrm>
            <a:off x="345404" y="927740"/>
            <a:ext cx="2753931" cy="276999"/>
          </a:xfrm>
          <a:prstGeom prst="rect">
            <a:avLst/>
          </a:prstGeom>
          <a:solidFill>
            <a:schemeClr val="accent5">
              <a:lumMod val="20000"/>
              <a:lumOff val="80000"/>
            </a:schemeClr>
          </a:solidFill>
        </p:spPr>
        <p:txBody>
          <a:bodyPr wrap="square" rtlCol="0">
            <a:spAutoFit/>
          </a:bodyPr>
          <a:lstStyle/>
          <a:p>
            <a:r>
              <a:rPr lang="ja-JP" altLang="en-US" sz="1200" dirty="0"/>
              <a:t>仕様書</a:t>
            </a:r>
            <a:endParaRPr lang="en-US" altLang="ja-JP" sz="1200" dirty="0"/>
          </a:p>
        </p:txBody>
      </p:sp>
      <p:sp>
        <p:nvSpPr>
          <p:cNvPr id="5" name="テキスト ボックス 4">
            <a:extLst>
              <a:ext uri="{FF2B5EF4-FFF2-40B4-BE49-F238E27FC236}">
                <a16:creationId xmlns:a16="http://schemas.microsoft.com/office/drawing/2014/main" id="{A8155379-D6E0-FCE4-112F-BADAF7A40CEA}"/>
              </a:ext>
            </a:extLst>
          </p:cNvPr>
          <p:cNvSpPr txBox="1"/>
          <p:nvPr/>
        </p:nvSpPr>
        <p:spPr>
          <a:xfrm>
            <a:off x="6096000" y="927739"/>
            <a:ext cx="2753931" cy="276999"/>
          </a:xfrm>
          <a:prstGeom prst="rect">
            <a:avLst/>
          </a:prstGeom>
          <a:solidFill>
            <a:schemeClr val="accent5">
              <a:lumMod val="20000"/>
              <a:lumOff val="80000"/>
            </a:schemeClr>
          </a:solidFill>
        </p:spPr>
        <p:txBody>
          <a:bodyPr wrap="square" rtlCol="0">
            <a:spAutoFit/>
          </a:bodyPr>
          <a:lstStyle/>
          <a:p>
            <a:r>
              <a:rPr lang="ja-JP" altLang="en-US" sz="1200" dirty="0"/>
              <a:t>ユーザマニュアル作成</a:t>
            </a:r>
            <a:endParaRPr kumimoji="1" lang="ja-JP" altLang="en-US" sz="1200" dirty="0"/>
          </a:p>
        </p:txBody>
      </p:sp>
      <p:pic>
        <p:nvPicPr>
          <p:cNvPr id="7" name="図 6">
            <a:extLst>
              <a:ext uri="{FF2B5EF4-FFF2-40B4-BE49-F238E27FC236}">
                <a16:creationId xmlns:a16="http://schemas.microsoft.com/office/drawing/2014/main" id="{9DA9F7BA-CF59-1187-E648-F13E6E76825F}"/>
              </a:ext>
            </a:extLst>
          </p:cNvPr>
          <p:cNvPicPr>
            <a:picLocks noChangeAspect="1"/>
          </p:cNvPicPr>
          <p:nvPr/>
        </p:nvPicPr>
        <p:blipFill>
          <a:blip r:embed="rId2"/>
          <a:stretch>
            <a:fillRect/>
          </a:stretch>
        </p:blipFill>
        <p:spPr>
          <a:xfrm>
            <a:off x="6166088" y="1441959"/>
            <a:ext cx="5553776" cy="2410458"/>
          </a:xfrm>
          <a:prstGeom prst="rect">
            <a:avLst/>
          </a:prstGeom>
          <a:ln>
            <a:solidFill>
              <a:srgbClr val="002060"/>
            </a:solidFill>
          </a:ln>
        </p:spPr>
      </p:pic>
      <p:pic>
        <p:nvPicPr>
          <p:cNvPr id="9" name="図 8">
            <a:extLst>
              <a:ext uri="{FF2B5EF4-FFF2-40B4-BE49-F238E27FC236}">
                <a16:creationId xmlns:a16="http://schemas.microsoft.com/office/drawing/2014/main" id="{1CABAE1A-88F3-0B49-1BCE-2EDE840AF698}"/>
              </a:ext>
            </a:extLst>
          </p:cNvPr>
          <p:cNvPicPr>
            <a:picLocks noChangeAspect="1"/>
          </p:cNvPicPr>
          <p:nvPr/>
        </p:nvPicPr>
        <p:blipFill>
          <a:blip r:embed="rId3"/>
          <a:stretch>
            <a:fillRect/>
          </a:stretch>
        </p:blipFill>
        <p:spPr>
          <a:xfrm>
            <a:off x="6166088" y="3983760"/>
            <a:ext cx="5553776" cy="2028904"/>
          </a:xfrm>
          <a:prstGeom prst="rect">
            <a:avLst/>
          </a:prstGeom>
          <a:ln>
            <a:solidFill>
              <a:srgbClr val="002060"/>
            </a:solidFill>
          </a:ln>
        </p:spPr>
      </p:pic>
      <p:pic>
        <p:nvPicPr>
          <p:cNvPr id="10" name="図 9">
            <a:extLst>
              <a:ext uri="{FF2B5EF4-FFF2-40B4-BE49-F238E27FC236}">
                <a16:creationId xmlns:a16="http://schemas.microsoft.com/office/drawing/2014/main" id="{BB1CFDF9-6BE4-61FA-E81E-D594710C72AA}"/>
              </a:ext>
            </a:extLst>
          </p:cNvPr>
          <p:cNvPicPr>
            <a:picLocks noChangeAspect="1"/>
          </p:cNvPicPr>
          <p:nvPr/>
        </p:nvPicPr>
        <p:blipFill>
          <a:blip r:embed="rId4"/>
          <a:stretch>
            <a:fillRect/>
          </a:stretch>
        </p:blipFill>
        <p:spPr>
          <a:xfrm>
            <a:off x="472136" y="1284456"/>
            <a:ext cx="4565263" cy="2567961"/>
          </a:xfrm>
          <a:prstGeom prst="rect">
            <a:avLst/>
          </a:prstGeom>
          <a:ln>
            <a:solidFill>
              <a:srgbClr val="002060"/>
            </a:solidFill>
          </a:ln>
        </p:spPr>
      </p:pic>
      <p:pic>
        <p:nvPicPr>
          <p:cNvPr id="11" name="図 10">
            <a:extLst>
              <a:ext uri="{FF2B5EF4-FFF2-40B4-BE49-F238E27FC236}">
                <a16:creationId xmlns:a16="http://schemas.microsoft.com/office/drawing/2014/main" id="{E8214F15-B667-6AC3-5441-6AEFE24DCAF4}"/>
              </a:ext>
            </a:extLst>
          </p:cNvPr>
          <p:cNvPicPr>
            <a:picLocks noChangeAspect="1"/>
          </p:cNvPicPr>
          <p:nvPr/>
        </p:nvPicPr>
        <p:blipFill>
          <a:blip r:embed="rId5"/>
          <a:stretch>
            <a:fillRect/>
          </a:stretch>
        </p:blipFill>
        <p:spPr>
          <a:xfrm>
            <a:off x="474199" y="3932134"/>
            <a:ext cx="4563200" cy="2566800"/>
          </a:xfrm>
          <a:prstGeom prst="rect">
            <a:avLst/>
          </a:prstGeom>
          <a:ln>
            <a:solidFill>
              <a:srgbClr val="002060"/>
            </a:solidFill>
          </a:ln>
        </p:spPr>
      </p:pic>
      <p:sp>
        <p:nvSpPr>
          <p:cNvPr id="6" name="フッター プレースホルダー 3">
            <a:extLst>
              <a:ext uri="{FF2B5EF4-FFF2-40B4-BE49-F238E27FC236}">
                <a16:creationId xmlns:a16="http://schemas.microsoft.com/office/drawing/2014/main" id="{B21D0748-7077-4DA7-55C6-6A900B04752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8" name="スライド番号プレースホルダー 3">
            <a:extLst>
              <a:ext uri="{FF2B5EF4-FFF2-40B4-BE49-F238E27FC236}">
                <a16:creationId xmlns:a16="http://schemas.microsoft.com/office/drawing/2014/main" id="{1BCA5A65-5075-659A-9F6E-C19743DC2E5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30</a:t>
            </a:fld>
            <a:endParaRPr kumimoji="1" lang="ja-JP" altLang="en-US"/>
          </a:p>
        </p:txBody>
      </p:sp>
    </p:spTree>
    <p:extLst>
      <p:ext uri="{BB962C8B-B14F-4D97-AF65-F5344CB8AC3E}">
        <p14:creationId xmlns:p14="http://schemas.microsoft.com/office/powerpoint/2010/main" val="3376857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5AC285B2-B1DF-70D2-C3C6-3F3BAF391084}"/>
              </a:ext>
            </a:extLst>
          </p:cNvPr>
          <p:cNvSpPr>
            <a:spLocks noGrp="1"/>
          </p:cNvSpPr>
          <p:nvPr>
            <p:ph type="ctrTitle"/>
          </p:nvPr>
        </p:nvSpPr>
        <p:spPr/>
        <p:txBody>
          <a:bodyPr/>
          <a:lstStyle/>
          <a:p>
            <a:r>
              <a:rPr lang="en-US" altLang="ja-JP" dirty="0"/>
              <a:t>Appendix</a:t>
            </a:r>
            <a:r>
              <a:rPr lang="ja-JP" altLang="en-US" dirty="0"/>
              <a:t>：</a:t>
            </a:r>
            <a:r>
              <a:rPr lang="en-US" altLang="ja-JP" dirty="0"/>
              <a:t>AI</a:t>
            </a:r>
            <a:r>
              <a:rPr lang="ja-JP" altLang="en-US" dirty="0"/>
              <a:t>エージェントについて</a:t>
            </a:r>
          </a:p>
        </p:txBody>
      </p:sp>
      <p:sp>
        <p:nvSpPr>
          <p:cNvPr id="4" name="スライド番号プレースホルダー 3">
            <a:extLst>
              <a:ext uri="{FF2B5EF4-FFF2-40B4-BE49-F238E27FC236}">
                <a16:creationId xmlns:a16="http://schemas.microsoft.com/office/drawing/2014/main" id="{D966020A-A7CB-3659-3362-06E8599B2945}"/>
              </a:ext>
            </a:extLst>
          </p:cNvPr>
          <p:cNvSpPr>
            <a:spLocks noGrp="1"/>
          </p:cNvSpPr>
          <p:nvPr>
            <p:ph type="sldNum" sz="quarter" idx="12"/>
          </p:nvPr>
        </p:nvSpPr>
        <p:spPr/>
        <p:txBody>
          <a:bodyPr/>
          <a:lstStyle/>
          <a:p>
            <a:fld id="{0AF7E18D-A281-EF4E-83EF-D7811667EA6C}" type="slidenum">
              <a:rPr kumimoji="1" lang="ja-JP" altLang="en-US" smtClean="0"/>
              <a:t>31</a:t>
            </a:fld>
            <a:endParaRPr kumimoji="1" lang="ja-JP" altLang="en-US"/>
          </a:p>
        </p:txBody>
      </p:sp>
      <p:sp>
        <p:nvSpPr>
          <p:cNvPr id="3" name="フッター プレースホルダー 3">
            <a:extLst>
              <a:ext uri="{FF2B5EF4-FFF2-40B4-BE49-F238E27FC236}">
                <a16:creationId xmlns:a16="http://schemas.microsoft.com/office/drawing/2014/main" id="{2A40F7A7-142E-63D3-B91B-D110CC90638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924514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6C18C-1F0B-F215-67EB-20ABBAF081AC}"/>
              </a:ext>
            </a:extLst>
          </p:cNvPr>
          <p:cNvSpPr>
            <a:spLocks noGrp="1"/>
          </p:cNvSpPr>
          <p:nvPr>
            <p:ph type="title"/>
          </p:nvPr>
        </p:nvSpPr>
        <p:spPr/>
        <p:txBody>
          <a:bodyPr>
            <a:normAutofit fontScale="90000"/>
          </a:bodyPr>
          <a:lstStyle/>
          <a:p>
            <a:r>
              <a:rPr lang="en-US" altLang="ja-JP"/>
              <a:t>dbE</a:t>
            </a:r>
            <a:r>
              <a:rPr lang="ja-JP" altLang="en-US"/>
              <a:t>　</a:t>
            </a:r>
            <a:r>
              <a:rPr lang="en-US" altLang="ja-JP"/>
              <a:t>AI</a:t>
            </a:r>
            <a:r>
              <a:rPr lang="ja-JP" altLang="en-US"/>
              <a:t>サポートサービスメニュー</a:t>
            </a:r>
            <a:endParaRPr kumimoji="1" lang="ja-JP" altLang="en-US"/>
          </a:p>
        </p:txBody>
      </p:sp>
      <p:sp>
        <p:nvSpPr>
          <p:cNvPr id="4" name="スライド番号プレースホルダー 3">
            <a:extLst>
              <a:ext uri="{FF2B5EF4-FFF2-40B4-BE49-F238E27FC236}">
                <a16:creationId xmlns:a16="http://schemas.microsoft.com/office/drawing/2014/main" id="{A85FE09A-5698-7957-B140-5E9BBDF2367E}"/>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32</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フリーフォーム: 図形 4">
            <a:extLst>
              <a:ext uri="{FF2B5EF4-FFF2-40B4-BE49-F238E27FC236}">
                <a16:creationId xmlns:a16="http://schemas.microsoft.com/office/drawing/2014/main" id="{1880F38A-ACEE-752E-7093-B222CDFDBF7E}"/>
              </a:ext>
            </a:extLst>
          </p:cNvPr>
          <p:cNvSpPr/>
          <p:nvPr/>
        </p:nvSpPr>
        <p:spPr>
          <a:xfrm>
            <a:off x="8875969" y="1373303"/>
            <a:ext cx="1808296" cy="4606574"/>
          </a:xfrm>
          <a:custGeom>
            <a:avLst/>
            <a:gdLst>
              <a:gd name="connsiteX0" fmla="*/ 86958 w 1453967"/>
              <a:gd name="connsiteY0" fmla="*/ 0 h 4516837"/>
              <a:gd name="connsiteX1" fmla="*/ 1453745 w 1453967"/>
              <a:gd name="connsiteY1" fmla="*/ 510139 h 4516837"/>
              <a:gd name="connsiteX2" fmla="*/ 330 w 1453967"/>
              <a:gd name="connsiteY2" fmla="*/ 1761423 h 4516837"/>
              <a:gd name="connsiteX3" fmla="*/ 1309366 w 1453967"/>
              <a:gd name="connsiteY3" fmla="*/ 2685448 h 4516837"/>
              <a:gd name="connsiteX4" fmla="*/ 202461 w 1453967"/>
              <a:gd name="connsiteY4" fmla="*/ 3599848 h 4516837"/>
              <a:gd name="connsiteX5" fmla="*/ 1213114 w 1453967"/>
              <a:gd name="connsiteY5" fmla="*/ 4456497 h 4516837"/>
              <a:gd name="connsiteX6" fmla="*/ 1213114 w 1453967"/>
              <a:gd name="connsiteY6" fmla="*/ 4446871 h 4516837"/>
              <a:gd name="connsiteX7" fmla="*/ 1213114 w 1453967"/>
              <a:gd name="connsiteY7" fmla="*/ 4437246 h 4516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3967" h="4516837">
                <a:moveTo>
                  <a:pt x="86958" y="0"/>
                </a:moveTo>
                <a:cubicBezTo>
                  <a:pt x="777570" y="108284"/>
                  <a:pt x="1468183" y="216569"/>
                  <a:pt x="1453745" y="510139"/>
                </a:cubicBezTo>
                <a:cubicBezTo>
                  <a:pt x="1439307" y="803709"/>
                  <a:pt x="24393" y="1398871"/>
                  <a:pt x="330" y="1761423"/>
                </a:cubicBezTo>
                <a:cubicBezTo>
                  <a:pt x="-23733" y="2123975"/>
                  <a:pt x="1275678" y="2379044"/>
                  <a:pt x="1309366" y="2685448"/>
                </a:cubicBezTo>
                <a:cubicBezTo>
                  <a:pt x="1343054" y="2991852"/>
                  <a:pt x="218503" y="3304673"/>
                  <a:pt x="202461" y="3599848"/>
                </a:cubicBezTo>
                <a:cubicBezTo>
                  <a:pt x="186419" y="3895023"/>
                  <a:pt x="1213114" y="4456497"/>
                  <a:pt x="1213114" y="4456497"/>
                </a:cubicBezTo>
                <a:cubicBezTo>
                  <a:pt x="1381556" y="4597668"/>
                  <a:pt x="1213114" y="4446871"/>
                  <a:pt x="1213114" y="4446871"/>
                </a:cubicBezTo>
                <a:lnTo>
                  <a:pt x="1213114" y="4437246"/>
                </a:lnTo>
              </a:path>
            </a:pathLst>
          </a:custGeom>
          <a:noFill/>
          <a:ln w="28575">
            <a:solidFill>
              <a:schemeClr val="bg1">
                <a:lumMod val="8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楕円 5">
            <a:extLst>
              <a:ext uri="{FF2B5EF4-FFF2-40B4-BE49-F238E27FC236}">
                <a16:creationId xmlns:a16="http://schemas.microsoft.com/office/drawing/2014/main" id="{E2CCCD02-49A2-AACF-5969-49838BDF9F1F}"/>
              </a:ext>
            </a:extLst>
          </p:cNvPr>
          <p:cNvSpPr/>
          <p:nvPr/>
        </p:nvSpPr>
        <p:spPr>
          <a:xfrm>
            <a:off x="10000511" y="5648158"/>
            <a:ext cx="1615227" cy="834464"/>
          </a:xfrm>
          <a:prstGeom prst="ellipse">
            <a:avLst/>
          </a:prstGeom>
          <a:solidFill>
            <a:srgbClr val="F6F8FC"/>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楕円 6">
            <a:extLst>
              <a:ext uri="{FF2B5EF4-FFF2-40B4-BE49-F238E27FC236}">
                <a16:creationId xmlns:a16="http://schemas.microsoft.com/office/drawing/2014/main" id="{CF60A2CA-4C18-B10A-9773-4183FD9DAC55}"/>
              </a:ext>
            </a:extLst>
          </p:cNvPr>
          <p:cNvSpPr/>
          <p:nvPr/>
        </p:nvSpPr>
        <p:spPr>
          <a:xfrm>
            <a:off x="10142192" y="374961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楕円 7">
            <a:extLst>
              <a:ext uri="{FF2B5EF4-FFF2-40B4-BE49-F238E27FC236}">
                <a16:creationId xmlns:a16="http://schemas.microsoft.com/office/drawing/2014/main" id="{287FC964-23E9-1B5E-27D4-C7E7FC0536F8}"/>
              </a:ext>
            </a:extLst>
          </p:cNvPr>
          <p:cNvSpPr/>
          <p:nvPr/>
        </p:nvSpPr>
        <p:spPr>
          <a:xfrm>
            <a:off x="7678129" y="2716279"/>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楕円 8">
            <a:extLst>
              <a:ext uri="{FF2B5EF4-FFF2-40B4-BE49-F238E27FC236}">
                <a16:creationId xmlns:a16="http://schemas.microsoft.com/office/drawing/2014/main" id="{26D337AB-1281-28C4-E65A-7712E2A67F49}"/>
              </a:ext>
            </a:extLst>
          </p:cNvPr>
          <p:cNvSpPr/>
          <p:nvPr/>
        </p:nvSpPr>
        <p:spPr>
          <a:xfrm>
            <a:off x="10435816" y="1650395"/>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楕円 9">
            <a:extLst>
              <a:ext uri="{FF2B5EF4-FFF2-40B4-BE49-F238E27FC236}">
                <a16:creationId xmlns:a16="http://schemas.microsoft.com/office/drawing/2014/main" id="{386D1CFE-A6E5-88A2-C983-51AC5704DEB3}"/>
              </a:ext>
            </a:extLst>
          </p:cNvPr>
          <p:cNvSpPr/>
          <p:nvPr/>
        </p:nvSpPr>
        <p:spPr>
          <a:xfrm>
            <a:off x="7841482" y="949830"/>
            <a:ext cx="1615227" cy="834464"/>
          </a:xfrm>
          <a:prstGeom prst="ellipse">
            <a:avLst/>
          </a:prstGeom>
          <a:solidFill>
            <a:srgbClr val="B1C7E1"/>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タイトル 12">
            <a:extLst>
              <a:ext uri="{FF2B5EF4-FFF2-40B4-BE49-F238E27FC236}">
                <a16:creationId xmlns:a16="http://schemas.microsoft.com/office/drawing/2014/main" id="{67EB73D0-F7E0-7A30-6E6F-15B0200E0FE9}"/>
              </a:ext>
            </a:extLst>
          </p:cNvPr>
          <p:cNvSpPr txBox="1">
            <a:spLocks/>
          </p:cNvSpPr>
          <p:nvPr/>
        </p:nvSpPr>
        <p:spPr>
          <a:xfrm>
            <a:off x="345404" y="407406"/>
            <a:ext cx="11512163" cy="388990"/>
          </a:xfrm>
          <a:prstGeom prst="rect">
            <a:avLst/>
          </a:prstGeom>
        </p:spPr>
        <p:txBody>
          <a:bodyPr vert="horz" lIns="91440" tIns="45720" rIns="91440" bIns="45720" rtlCol="0" anchor="ctr">
            <a:normAutofit fontScale="97500" lnSpcReduction="10000"/>
          </a:bodyPr>
          <a:lstStyle>
            <a:lvl1pPr algn="l" defTabSz="457200" rtl="0" eaLnBrk="1" latinLnBrk="0" hangingPunct="1">
              <a:spcBef>
                <a:spcPct val="0"/>
              </a:spcBef>
              <a:buNone/>
              <a:defRPr kumimoji="1" sz="2000" b="1" i="0" kern="1200">
                <a:solidFill>
                  <a:srgbClr val="202569"/>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srgbClr val="202569"/>
              </a:solidFill>
              <a:effectLst/>
              <a:uLnTx/>
              <a:uFillTx/>
              <a:latin typeface="メイリオ"/>
              <a:ea typeface="メイリオ"/>
              <a:cs typeface="+mj-cs"/>
            </a:endParaRPr>
          </a:p>
        </p:txBody>
      </p:sp>
      <p:sp>
        <p:nvSpPr>
          <p:cNvPr id="12" name="吹き出し: 角を丸めた四角形 11">
            <a:extLst>
              <a:ext uri="{FF2B5EF4-FFF2-40B4-BE49-F238E27FC236}">
                <a16:creationId xmlns:a16="http://schemas.microsoft.com/office/drawing/2014/main" id="{6D91AE73-D9A3-EE4C-1327-A80FE0BDC465}"/>
              </a:ext>
            </a:extLst>
          </p:cNvPr>
          <p:cNvSpPr/>
          <p:nvPr/>
        </p:nvSpPr>
        <p:spPr>
          <a:xfrm>
            <a:off x="9551155" y="901467"/>
            <a:ext cx="2206264" cy="603123"/>
          </a:xfrm>
          <a:prstGeom prst="wedgeRoundRectCallout">
            <a:avLst>
              <a:gd name="adj1" fmla="val -58973"/>
              <a:gd name="adj2" fmla="val 46491"/>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①実際に弊社での開発を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毎週の定例報告会で確認いただき</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開発の方法や様子を理解いただく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 name="吹き出し: 角を丸めた四角形 12">
            <a:extLst>
              <a:ext uri="{FF2B5EF4-FFF2-40B4-BE49-F238E27FC236}">
                <a16:creationId xmlns:a16="http://schemas.microsoft.com/office/drawing/2014/main" id="{1ACC8D44-F694-21C0-625A-5F2DC4CA4B25}"/>
              </a:ext>
            </a:extLst>
          </p:cNvPr>
          <p:cNvSpPr/>
          <p:nvPr/>
        </p:nvSpPr>
        <p:spPr>
          <a:xfrm>
            <a:off x="8266253" y="1852771"/>
            <a:ext cx="2054206" cy="541109"/>
          </a:xfrm>
          <a:prstGeom prst="wedgeRoundRectCallout">
            <a:avLst>
              <a:gd name="adj1" fmla="val 63790"/>
              <a:gd name="adj2" fmla="val 12693"/>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②御社で作っていただいた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をアプリ開発エンジニアによってチェックする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吹き出し: 角を丸めた四角形 13">
            <a:extLst>
              <a:ext uri="{FF2B5EF4-FFF2-40B4-BE49-F238E27FC236}">
                <a16:creationId xmlns:a16="http://schemas.microsoft.com/office/drawing/2014/main" id="{74566302-F121-D2DE-6507-7AE3D5D33827}"/>
              </a:ext>
            </a:extLst>
          </p:cNvPr>
          <p:cNvSpPr/>
          <p:nvPr/>
        </p:nvSpPr>
        <p:spPr>
          <a:xfrm>
            <a:off x="9319947" y="2668841"/>
            <a:ext cx="2054206" cy="541109"/>
          </a:xfrm>
          <a:prstGeom prst="wedgeRoundRectCallout">
            <a:avLst>
              <a:gd name="adj1" fmla="val -60379"/>
              <a:gd name="adj2" fmla="val 39375"/>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③弊社で行っている</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開発メンバーへの教育と同等の</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教育プログラムをご提供</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5" name="吹き出し: 角を丸めた四角形 14">
            <a:extLst>
              <a:ext uri="{FF2B5EF4-FFF2-40B4-BE49-F238E27FC236}">
                <a16:creationId xmlns:a16="http://schemas.microsoft.com/office/drawing/2014/main" id="{7BE83F6A-A61E-21C7-7A4F-45A0E6169DAE}"/>
              </a:ext>
            </a:extLst>
          </p:cNvPr>
          <p:cNvSpPr/>
          <p:nvPr/>
        </p:nvSpPr>
        <p:spPr>
          <a:xfrm>
            <a:off x="8026558" y="3700592"/>
            <a:ext cx="2054206" cy="541109"/>
          </a:xfrm>
          <a:prstGeom prst="wedgeRoundRectCallout">
            <a:avLst>
              <a:gd name="adj1" fmla="val 60510"/>
              <a:gd name="adj2" fmla="val 41154"/>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④弊社で作成した</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講座プログラムを受講いただく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 name="吹き出し: 角を丸めた四角形 15">
            <a:extLst>
              <a:ext uri="{FF2B5EF4-FFF2-40B4-BE49-F238E27FC236}">
                <a16:creationId xmlns:a16="http://schemas.microsoft.com/office/drawing/2014/main" id="{F7700BE8-6B73-A346-C4DC-A71B0B021626}"/>
              </a:ext>
            </a:extLst>
          </p:cNvPr>
          <p:cNvSpPr/>
          <p:nvPr/>
        </p:nvSpPr>
        <p:spPr>
          <a:xfrm>
            <a:off x="7849476" y="5658252"/>
            <a:ext cx="2054206" cy="541109"/>
          </a:xfrm>
          <a:prstGeom prst="wedgeRoundRectCallout">
            <a:avLst>
              <a:gd name="adj1" fmla="val 62852"/>
              <a:gd name="adj2" fmla="val 34039"/>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⑥弊社の実践的な動画講座を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受講いただく</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7" name="楕円 16">
            <a:extLst>
              <a:ext uri="{FF2B5EF4-FFF2-40B4-BE49-F238E27FC236}">
                <a16:creationId xmlns:a16="http://schemas.microsoft.com/office/drawing/2014/main" id="{43C63A52-6422-757C-F8BD-C4C9A040AE7D}"/>
              </a:ext>
            </a:extLst>
          </p:cNvPr>
          <p:cNvSpPr/>
          <p:nvPr/>
        </p:nvSpPr>
        <p:spPr>
          <a:xfrm>
            <a:off x="8068966" y="4746483"/>
            <a:ext cx="1615227" cy="834464"/>
          </a:xfrm>
          <a:prstGeom prst="ellipse">
            <a:avLst/>
          </a:prstGeom>
          <a:solidFill>
            <a:srgbClr val="DCE6F2"/>
          </a:solidFill>
          <a:ln w="9525">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吹き出し: 角を丸めた四角形 17">
            <a:extLst>
              <a:ext uri="{FF2B5EF4-FFF2-40B4-BE49-F238E27FC236}">
                <a16:creationId xmlns:a16="http://schemas.microsoft.com/office/drawing/2014/main" id="{E0F85768-5AD9-A0AB-CC78-59953A61C9DD}"/>
              </a:ext>
            </a:extLst>
          </p:cNvPr>
          <p:cNvSpPr/>
          <p:nvPr/>
        </p:nvSpPr>
        <p:spPr>
          <a:xfrm>
            <a:off x="9684193" y="4674375"/>
            <a:ext cx="2238055" cy="541109"/>
          </a:xfrm>
          <a:prstGeom prst="wedgeRoundRectCallout">
            <a:avLst>
              <a:gd name="adj1" fmla="val -60380"/>
              <a:gd name="adj2" fmla="val 35818"/>
              <a:gd name="adj3" fmla="val 16667"/>
            </a:avLst>
          </a:prstGeom>
          <a:ln w="9525">
            <a:solidFill>
              <a:schemeClr val="tx2">
                <a:lumMod val="75000"/>
              </a:schemeClr>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⑤弊社の作成動画を</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メイリオ"/>
                <a:ea typeface="メイリオ"/>
                <a:cs typeface="+mn-cs"/>
              </a:rPr>
              <a:t>動画作成者が講座の意図とともに実習を行い、ハンズオンを行う</a:t>
            </a:r>
            <a:endParaRPr kumimoji="1" lang="en-US" altLang="ja-JP" sz="1000" b="0"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19" name="直線コネクタ 18">
            <a:extLst>
              <a:ext uri="{FF2B5EF4-FFF2-40B4-BE49-F238E27FC236}">
                <a16:creationId xmlns:a16="http://schemas.microsoft.com/office/drawing/2014/main" id="{AA53815C-E9A7-D809-1B40-12937ECB6362}"/>
              </a:ext>
            </a:extLst>
          </p:cNvPr>
          <p:cNvCxnSpPr>
            <a:cxnSpLocks/>
          </p:cNvCxnSpPr>
          <p:nvPr/>
        </p:nvCxnSpPr>
        <p:spPr>
          <a:xfrm>
            <a:off x="19250" y="5476779"/>
            <a:ext cx="7533855"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BA17C276-DF33-643A-8AC5-482208D092D4}"/>
              </a:ext>
            </a:extLst>
          </p:cNvPr>
          <p:cNvCxnSpPr>
            <a:cxnSpLocks/>
          </p:cNvCxnSpPr>
          <p:nvPr/>
        </p:nvCxnSpPr>
        <p:spPr>
          <a:xfrm>
            <a:off x="17447" y="2437505"/>
            <a:ext cx="7535658" cy="0"/>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E9157D5-562A-AFB8-AD4C-78A819E5CB6C}"/>
              </a:ext>
            </a:extLst>
          </p:cNvPr>
          <p:cNvGrpSpPr/>
          <p:nvPr/>
        </p:nvGrpSpPr>
        <p:grpSpPr>
          <a:xfrm>
            <a:off x="2153331" y="918699"/>
            <a:ext cx="5399774" cy="605942"/>
            <a:chOff x="2153331" y="947574"/>
            <a:chExt cx="5399774" cy="605942"/>
          </a:xfrm>
        </p:grpSpPr>
        <p:sp>
          <p:nvSpPr>
            <p:cNvPr id="22" name="正方形/長方形 21">
              <a:extLst>
                <a:ext uri="{FF2B5EF4-FFF2-40B4-BE49-F238E27FC236}">
                  <a16:creationId xmlns:a16="http://schemas.microsoft.com/office/drawing/2014/main" id="{89A68E7F-D598-0C74-A533-F1FC07D4B25D}"/>
                </a:ext>
              </a:extLst>
            </p:cNvPr>
            <p:cNvSpPr/>
            <p:nvPr/>
          </p:nvSpPr>
          <p:spPr>
            <a:xfrm>
              <a:off x="2153331" y="950393"/>
              <a:ext cx="3943588"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①弊社側でのアプリケーション開発でのご体験</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sp>
          <p:nvSpPr>
            <p:cNvPr id="23" name="正方形/長方形 22">
              <a:extLst>
                <a:ext uri="{FF2B5EF4-FFF2-40B4-BE49-F238E27FC236}">
                  <a16:creationId xmlns:a16="http://schemas.microsoft.com/office/drawing/2014/main" id="{66EAD36B-2D67-20CD-62E3-332A988B17A2}"/>
                </a:ext>
              </a:extLst>
            </p:cNvPr>
            <p:cNvSpPr/>
            <p:nvPr/>
          </p:nvSpPr>
          <p:spPr>
            <a:xfrm>
              <a:off x="6206705" y="947574"/>
              <a:ext cx="1346400" cy="603123"/>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エージェント１つ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ワークフロー</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つ</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あまり複雑でない</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PoC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か月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450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4" name="グループ化 23">
            <a:extLst>
              <a:ext uri="{FF2B5EF4-FFF2-40B4-BE49-F238E27FC236}">
                <a16:creationId xmlns:a16="http://schemas.microsoft.com/office/drawing/2014/main" id="{769D965D-FC64-A920-62A0-C9046BCDFBFD}"/>
              </a:ext>
            </a:extLst>
          </p:cNvPr>
          <p:cNvGrpSpPr/>
          <p:nvPr/>
        </p:nvGrpSpPr>
        <p:grpSpPr>
          <a:xfrm>
            <a:off x="2153331" y="1610302"/>
            <a:ext cx="5399774" cy="716203"/>
            <a:chOff x="2153331" y="1668052"/>
            <a:chExt cx="5399774" cy="716203"/>
          </a:xfrm>
        </p:grpSpPr>
        <p:sp>
          <p:nvSpPr>
            <p:cNvPr id="25" name="正方形/長方形 24">
              <a:extLst>
                <a:ext uri="{FF2B5EF4-FFF2-40B4-BE49-F238E27FC236}">
                  <a16:creationId xmlns:a16="http://schemas.microsoft.com/office/drawing/2014/main" id="{67B788BE-B07C-E1DA-676C-659A8F991DC7}"/>
                </a:ext>
              </a:extLst>
            </p:cNvPr>
            <p:cNvSpPr/>
            <p:nvPr/>
          </p:nvSpPr>
          <p:spPr>
            <a:xfrm>
              <a:off x="2153331" y="1669460"/>
              <a:ext cx="3943594" cy="714795"/>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②アプリケーションの開発サポート</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Dify</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に入ってエンジニアが週一でチェック・フィードバック</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6" name="正方形/長方形 25">
              <a:extLst>
                <a:ext uri="{FF2B5EF4-FFF2-40B4-BE49-F238E27FC236}">
                  <a16:creationId xmlns:a16="http://schemas.microsoft.com/office/drawing/2014/main" id="{81C13F25-59A8-4D6D-C17C-F80A086D5756}"/>
                </a:ext>
              </a:extLst>
            </p:cNvPr>
            <p:cNvSpPr/>
            <p:nvPr/>
          </p:nvSpPr>
          <p:spPr>
            <a:xfrm>
              <a:off x="6206705" y="1668052"/>
              <a:ext cx="1346400" cy="714796"/>
            </a:xfrm>
            <a:prstGeom prst="rect">
              <a:avLst/>
            </a:prstGeom>
            <a:solidFill>
              <a:srgbClr val="B1C7E1"/>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エンジニアのサポート窓口有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27" name="グループ化 26">
            <a:extLst>
              <a:ext uri="{FF2B5EF4-FFF2-40B4-BE49-F238E27FC236}">
                <a16:creationId xmlns:a16="http://schemas.microsoft.com/office/drawing/2014/main" id="{2CA99411-E37F-8AF1-E34D-D523A890BF33}"/>
              </a:ext>
            </a:extLst>
          </p:cNvPr>
          <p:cNvGrpSpPr/>
          <p:nvPr/>
        </p:nvGrpSpPr>
        <p:grpSpPr>
          <a:xfrm>
            <a:off x="2153327" y="2542868"/>
            <a:ext cx="5399778" cy="860189"/>
            <a:chOff x="2153327" y="2639118"/>
            <a:chExt cx="5399778" cy="860189"/>
          </a:xfrm>
        </p:grpSpPr>
        <p:sp>
          <p:nvSpPr>
            <p:cNvPr id="28" name="正方形/長方形 27">
              <a:extLst>
                <a:ext uri="{FF2B5EF4-FFF2-40B4-BE49-F238E27FC236}">
                  <a16:creationId xmlns:a16="http://schemas.microsoft.com/office/drawing/2014/main" id="{E33E26FB-0FEF-944B-E5A3-C2FE45E20F44}"/>
                </a:ext>
              </a:extLst>
            </p:cNvPr>
            <p:cNvSpPr/>
            <p:nvPr/>
          </p:nvSpPr>
          <p:spPr>
            <a:xfrm>
              <a:off x="2153327" y="2639118"/>
              <a:ext cx="3943594"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③エンジニア教育</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業務分析からシーケンス図の作成</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エージェント・ワークフローへの落とし込み</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週一で課題を提供</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p>
          </p:txBody>
        </p:sp>
        <p:sp>
          <p:nvSpPr>
            <p:cNvPr id="29" name="正方形/長方形 28">
              <a:extLst>
                <a:ext uri="{FF2B5EF4-FFF2-40B4-BE49-F238E27FC236}">
                  <a16:creationId xmlns:a16="http://schemas.microsoft.com/office/drawing/2014/main" id="{0DE0A91E-CD92-3680-EB7B-1CD912AE0812}"/>
                </a:ext>
              </a:extLst>
            </p:cNvPr>
            <p:cNvSpPr/>
            <p:nvPr/>
          </p:nvSpPr>
          <p:spPr>
            <a:xfrm>
              <a:off x="6206705" y="2639118"/>
              <a:ext cx="1346400" cy="860189"/>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随時エンジニアの</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サポート窓口有</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0" name="グループ化 29">
            <a:extLst>
              <a:ext uri="{FF2B5EF4-FFF2-40B4-BE49-F238E27FC236}">
                <a16:creationId xmlns:a16="http://schemas.microsoft.com/office/drawing/2014/main" id="{DECFF6A5-A53E-3FDD-AB51-67A86A365907}"/>
              </a:ext>
            </a:extLst>
          </p:cNvPr>
          <p:cNvGrpSpPr/>
          <p:nvPr/>
        </p:nvGrpSpPr>
        <p:grpSpPr>
          <a:xfrm>
            <a:off x="2153328" y="3490538"/>
            <a:ext cx="5399777" cy="947638"/>
            <a:chOff x="2153328" y="3616075"/>
            <a:chExt cx="5399777" cy="947638"/>
          </a:xfrm>
        </p:grpSpPr>
        <p:sp>
          <p:nvSpPr>
            <p:cNvPr id="31" name="正方形/長方形 30">
              <a:extLst>
                <a:ext uri="{FF2B5EF4-FFF2-40B4-BE49-F238E27FC236}">
                  <a16:creationId xmlns:a16="http://schemas.microsoft.com/office/drawing/2014/main" id="{A8D4D1E8-B8C5-0566-00F3-26F8D877E1EF}"/>
                </a:ext>
              </a:extLst>
            </p:cNvPr>
            <p:cNvSpPr/>
            <p:nvPr/>
          </p:nvSpPr>
          <p:spPr>
            <a:xfrm>
              <a:off x="2153328" y="3616075"/>
              <a:ext cx="3943594" cy="947638"/>
            </a:xfrm>
            <a:prstGeom prst="rect">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④エージェント作成講座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別の課題</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生活雑貨店舗のマーケティング分析</a:t>
              </a:r>
              <a:r>
                <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を元に</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要件定義や設計などを行う講座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⇒動画講座で簡単なものはご用意する予定</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2" name="正方形/長方形 31">
              <a:extLst>
                <a:ext uri="{FF2B5EF4-FFF2-40B4-BE49-F238E27FC236}">
                  <a16:creationId xmlns:a16="http://schemas.microsoft.com/office/drawing/2014/main" id="{F73C91CD-082D-5422-A337-FC27C3813604}"/>
                </a:ext>
              </a:extLst>
            </p:cNvPr>
            <p:cNvSpPr/>
            <p:nvPr/>
          </p:nvSpPr>
          <p:spPr>
            <a:xfrm>
              <a:off x="6206705" y="3616075"/>
              <a:ext cx="1346400" cy="947638"/>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回程度として</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月額</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80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チャットによる</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ヘルプ相談</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3" name="グループ化 32">
            <a:extLst>
              <a:ext uri="{FF2B5EF4-FFF2-40B4-BE49-F238E27FC236}">
                <a16:creationId xmlns:a16="http://schemas.microsoft.com/office/drawing/2014/main" id="{D09336E0-3F7A-31B3-3B30-B5FB7E0DD21C}"/>
              </a:ext>
            </a:extLst>
          </p:cNvPr>
          <p:cNvGrpSpPr/>
          <p:nvPr/>
        </p:nvGrpSpPr>
        <p:grpSpPr>
          <a:xfrm>
            <a:off x="2153326" y="4525657"/>
            <a:ext cx="5399779" cy="838020"/>
            <a:chOff x="2153326" y="4670032"/>
            <a:chExt cx="5399779" cy="838020"/>
          </a:xfrm>
        </p:grpSpPr>
        <p:sp>
          <p:nvSpPr>
            <p:cNvPr id="34" name="正方形/長方形 33">
              <a:extLst>
                <a:ext uri="{FF2B5EF4-FFF2-40B4-BE49-F238E27FC236}">
                  <a16:creationId xmlns:a16="http://schemas.microsoft.com/office/drawing/2014/main" id="{9EC410D4-A9FC-A129-1899-92BC350C41AB}"/>
                </a:ext>
              </a:extLst>
            </p:cNvPr>
            <p:cNvSpPr/>
            <p:nvPr/>
          </p:nvSpPr>
          <p:spPr>
            <a:xfrm>
              <a:off x="2153326" y="4670032"/>
              <a:ext cx="3943596"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⑤動画講座解説講座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動画講座に基づいた内容を確認しながら行う実習講座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5" name="正方形/長方形 34">
              <a:extLst>
                <a:ext uri="{FF2B5EF4-FFF2-40B4-BE49-F238E27FC236}">
                  <a16:creationId xmlns:a16="http://schemas.microsoft.com/office/drawing/2014/main" id="{0698A0AA-EC6B-D1B3-2D47-3587F69DDC8B}"/>
                </a:ext>
              </a:extLst>
            </p:cNvPr>
            <p:cNvSpPr/>
            <p:nvPr/>
          </p:nvSpPr>
          <p:spPr>
            <a:xfrm>
              <a:off x="6206705" y="4672852"/>
              <a:ext cx="1346400" cy="835200"/>
            </a:xfrm>
            <a:prstGeom prst="rect">
              <a:avLst/>
            </a:prstGeom>
            <a:solidFill>
              <a:srgbClr val="DCE6F2"/>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講座</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15</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回以上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３～</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4</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ヶ月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毎週</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300</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grpSp>
        <p:nvGrpSpPr>
          <p:cNvPr id="36" name="グループ化 35">
            <a:extLst>
              <a:ext uri="{FF2B5EF4-FFF2-40B4-BE49-F238E27FC236}">
                <a16:creationId xmlns:a16="http://schemas.microsoft.com/office/drawing/2014/main" id="{7A39FBC3-5DB0-A825-B561-B05C9FE5E42C}"/>
              </a:ext>
            </a:extLst>
          </p:cNvPr>
          <p:cNvGrpSpPr/>
          <p:nvPr/>
        </p:nvGrpSpPr>
        <p:grpSpPr>
          <a:xfrm>
            <a:off x="2153327" y="5592299"/>
            <a:ext cx="5399778" cy="839432"/>
            <a:chOff x="2153327" y="5659674"/>
            <a:chExt cx="5399778" cy="839432"/>
          </a:xfrm>
        </p:grpSpPr>
        <p:sp>
          <p:nvSpPr>
            <p:cNvPr id="37" name="正方形/長方形 36">
              <a:extLst>
                <a:ext uri="{FF2B5EF4-FFF2-40B4-BE49-F238E27FC236}">
                  <a16:creationId xmlns:a16="http://schemas.microsoft.com/office/drawing/2014/main" id="{8120B593-BC02-BCB7-A65F-23543EA0C3D9}"/>
                </a:ext>
              </a:extLst>
            </p:cNvPr>
            <p:cNvSpPr/>
            <p:nvPr/>
          </p:nvSpPr>
          <p:spPr>
            <a:xfrm>
              <a:off x="2153327" y="5659674"/>
              <a:ext cx="3943596"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F497D">
                      <a:lumMod val="50000"/>
                    </a:srgbClr>
                  </a:solidFill>
                  <a:effectLst/>
                  <a:uLnTx/>
                  <a:uFillTx/>
                  <a:latin typeface="メイリオ"/>
                  <a:ea typeface="メイリオ"/>
                  <a:cs typeface="+mn-cs"/>
                </a:rPr>
                <a:t>⑥動画講座</a:t>
              </a:r>
              <a:endParaRPr kumimoji="1" lang="en-US" altLang="ja-JP" sz="11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err="1">
                  <a:ln>
                    <a:noFill/>
                  </a:ln>
                  <a:solidFill>
                    <a:prstClr val="black"/>
                  </a:solidFill>
                  <a:effectLst/>
                  <a:uLnTx/>
                  <a:uFillTx/>
                  <a:latin typeface="メイリオ"/>
                  <a:ea typeface="メイリオ"/>
                  <a:cs typeface="+mn-cs"/>
                </a:rPr>
                <a:t>CaDE</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オンライン講座</a:t>
              </a:r>
              <a:endParaRPr kumimoji="1" lang="en-US" altLang="ja-JP"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8" name="正方形/長方形 37">
              <a:extLst>
                <a:ext uri="{FF2B5EF4-FFF2-40B4-BE49-F238E27FC236}">
                  <a16:creationId xmlns:a16="http://schemas.microsoft.com/office/drawing/2014/main" id="{959323C0-04D0-8C6D-37A9-6DD4E94F6220}"/>
                </a:ext>
              </a:extLst>
            </p:cNvPr>
            <p:cNvSpPr/>
            <p:nvPr/>
          </p:nvSpPr>
          <p:spPr>
            <a:xfrm>
              <a:off x="6206705" y="5663906"/>
              <a:ext cx="1346400" cy="835200"/>
            </a:xfrm>
            <a:prstGeom prst="rect">
              <a:avLst/>
            </a:prstGeom>
            <a:solidFill>
              <a:srgbClr val="F6F8FC"/>
            </a:solidFill>
            <a:ln w="9525"/>
          </p:spPr>
          <p:style>
            <a:lnRef idx="2">
              <a:schemeClr val="dk1"/>
            </a:lnRef>
            <a:fillRef idx="1">
              <a:schemeClr val="lt1"/>
            </a:fillRef>
            <a:effectRef idx="0">
              <a:schemeClr val="dk1"/>
            </a:effectRef>
            <a:fontRef idx="minor">
              <a:schemeClr val="dk1"/>
            </a:fontRef>
          </p:style>
          <p:txBody>
            <a:bodyPr lIns="72000" rIns="72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一人</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あたり月</a:t>
              </a: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5</a:t>
              </a:r>
              <a:r>
                <a:rPr kumimoji="1" lang="ja-JP" altLang="en-US" sz="900" b="0" i="0" u="none" strike="noStrike" kern="1200" cap="none" spc="0" normalizeH="0" baseline="0" noProof="0">
                  <a:ln>
                    <a:noFill/>
                  </a:ln>
                  <a:solidFill>
                    <a:srgbClr val="1F497D">
                      <a:lumMod val="50000"/>
                    </a:srgbClr>
                  </a:solidFill>
                  <a:effectLst/>
                  <a:uLnTx/>
                  <a:uFillTx/>
                  <a:latin typeface="メイリオ"/>
                  <a:ea typeface="メイリオ"/>
                  <a:cs typeface="+mn-cs"/>
                </a:rPr>
                <a:t>万円</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3</a:t>
              </a: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カ月以上必須</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1F497D">
                      <a:lumMod val="50000"/>
                    </a:srgbClr>
                  </a:solidFill>
                  <a:effectLst/>
                  <a:uLnTx/>
                  <a:uFillTx/>
                  <a:latin typeface="メイリオ"/>
                  <a:ea typeface="メイリオ"/>
                  <a:cs typeface="+mn-cs"/>
                </a:rPr>
                <a:t>人数による割引あり</a:t>
              </a:r>
              <a:endParaRPr kumimoji="1" lang="en-US" altLang="ja-JP" sz="90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sp>
        <p:nvSpPr>
          <p:cNvPr id="39" name="正方形/長方形 38">
            <a:extLst>
              <a:ext uri="{FF2B5EF4-FFF2-40B4-BE49-F238E27FC236}">
                <a16:creationId xmlns:a16="http://schemas.microsoft.com/office/drawing/2014/main" id="{D4802BFE-44D4-6832-A7E0-6834BD5F022E}"/>
              </a:ext>
            </a:extLst>
          </p:cNvPr>
          <p:cNvSpPr/>
          <p:nvPr/>
        </p:nvSpPr>
        <p:spPr>
          <a:xfrm>
            <a:off x="9319947" y="87433"/>
            <a:ext cx="2630063" cy="388990"/>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別途</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AI</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の導入相談</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回</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2</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時間</a:t>
            </a:r>
            <a:r>
              <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10</a:t>
            </a:r>
            <a:r>
              <a:rPr kumimoji="1" lang="ja-JP" altLang="en-US" sz="1050" b="0" i="0" u="none" strike="noStrike" kern="1200" cap="none" spc="0" normalizeH="0" baseline="0" noProof="0" dirty="0">
                <a:ln>
                  <a:noFill/>
                </a:ln>
                <a:solidFill>
                  <a:srgbClr val="1F497D">
                    <a:lumMod val="50000"/>
                  </a:srgbClr>
                </a:solidFill>
                <a:effectLst/>
                <a:uLnTx/>
                <a:uFillTx/>
                <a:latin typeface="メイリオ"/>
                <a:ea typeface="メイリオ"/>
                <a:cs typeface="+mn-cs"/>
              </a:rPr>
              <a:t>万円～受けております</a:t>
            </a:r>
            <a:endParaRPr kumimoji="1" lang="en-US" altLang="ja-JP" sz="1050" b="0"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p:txBody>
      </p:sp>
      <p:grpSp>
        <p:nvGrpSpPr>
          <p:cNvPr id="40" name="グループ化 39">
            <a:extLst>
              <a:ext uri="{FF2B5EF4-FFF2-40B4-BE49-F238E27FC236}">
                <a16:creationId xmlns:a16="http://schemas.microsoft.com/office/drawing/2014/main" id="{EB601C76-4263-4E2D-5506-74F3E544C87B}"/>
              </a:ext>
            </a:extLst>
          </p:cNvPr>
          <p:cNvGrpSpPr/>
          <p:nvPr/>
        </p:nvGrpSpPr>
        <p:grpSpPr>
          <a:xfrm>
            <a:off x="345404" y="3348557"/>
            <a:ext cx="1469393" cy="1384345"/>
            <a:chOff x="332811" y="3237939"/>
            <a:chExt cx="1469393" cy="1384345"/>
          </a:xfrm>
        </p:grpSpPr>
        <p:sp>
          <p:nvSpPr>
            <p:cNvPr id="41" name="テキスト ボックス 40">
              <a:extLst>
                <a:ext uri="{FF2B5EF4-FFF2-40B4-BE49-F238E27FC236}">
                  <a16:creationId xmlns:a16="http://schemas.microsoft.com/office/drawing/2014/main" id="{4F6095A1-E177-A530-05F2-7EED2F2D3CC6}"/>
                </a:ext>
              </a:extLst>
            </p:cNvPr>
            <p:cNvSpPr txBox="1"/>
            <p:nvPr/>
          </p:nvSpPr>
          <p:spPr>
            <a:xfrm>
              <a:off x="332811" y="3237939"/>
              <a:ext cx="1469393" cy="3077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教育サービス</a:t>
              </a:r>
            </a:p>
          </p:txBody>
        </p:sp>
        <p:pic>
          <p:nvPicPr>
            <p:cNvPr id="42" name="図 41" descr="挿絵 が含まれている画像&#10;&#10;自動的に生成された説明">
              <a:extLst>
                <a:ext uri="{FF2B5EF4-FFF2-40B4-BE49-F238E27FC236}">
                  <a16:creationId xmlns:a16="http://schemas.microsoft.com/office/drawing/2014/main" id="{585F0923-7357-1E74-9E6C-211229936713}"/>
                </a:ext>
              </a:extLst>
            </p:cNvPr>
            <p:cNvPicPr>
              <a:picLocks noChangeAspect="1"/>
            </p:cNvPicPr>
            <p:nvPr/>
          </p:nvPicPr>
          <p:blipFill>
            <a:blip r:embed="rId2"/>
            <a:stretch>
              <a:fillRect/>
            </a:stretch>
          </p:blipFill>
          <p:spPr>
            <a:xfrm>
              <a:off x="370641" y="3602059"/>
              <a:ext cx="1393731" cy="1020225"/>
            </a:xfrm>
            <a:prstGeom prst="rect">
              <a:avLst/>
            </a:prstGeom>
          </p:spPr>
        </p:pic>
      </p:grpSp>
      <p:grpSp>
        <p:nvGrpSpPr>
          <p:cNvPr id="43" name="グループ化 42">
            <a:extLst>
              <a:ext uri="{FF2B5EF4-FFF2-40B4-BE49-F238E27FC236}">
                <a16:creationId xmlns:a16="http://schemas.microsoft.com/office/drawing/2014/main" id="{8D1B0033-BDDA-FB17-ACC8-52E73166D08C}"/>
              </a:ext>
            </a:extLst>
          </p:cNvPr>
          <p:cNvGrpSpPr/>
          <p:nvPr/>
        </p:nvGrpSpPr>
        <p:grpSpPr>
          <a:xfrm>
            <a:off x="313799" y="922982"/>
            <a:ext cx="1615226" cy="1452871"/>
            <a:chOff x="313799" y="922982"/>
            <a:chExt cx="1615226" cy="1452871"/>
          </a:xfrm>
        </p:grpSpPr>
        <p:sp>
          <p:nvSpPr>
            <p:cNvPr id="44" name="テキスト ボックス 43">
              <a:extLst>
                <a:ext uri="{FF2B5EF4-FFF2-40B4-BE49-F238E27FC236}">
                  <a16:creationId xmlns:a16="http://schemas.microsoft.com/office/drawing/2014/main" id="{1429A799-92BE-992E-CF13-B7E389259088}"/>
                </a:ext>
              </a:extLst>
            </p:cNvPr>
            <p:cNvSpPr txBox="1"/>
            <p:nvPr/>
          </p:nvSpPr>
          <p:spPr>
            <a:xfrm>
              <a:off x="313799" y="922982"/>
              <a:ext cx="1615226"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アプリケーション</a:t>
              </a:r>
              <a:endParaRPr kumimoji="1" lang="en-US" altLang="ja-JP" sz="1400" b="1" i="0" u="none" strike="noStrike" kern="1200" cap="none" spc="0" normalizeH="0" baseline="0" noProof="0" dirty="0">
                <a:ln>
                  <a:noFill/>
                </a:ln>
                <a:solidFill>
                  <a:srgbClr val="1F497D">
                    <a:lumMod val="50000"/>
                  </a:srgbClr>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開発サポート</a:t>
              </a:r>
            </a:p>
          </p:txBody>
        </p:sp>
        <p:pic>
          <p:nvPicPr>
            <p:cNvPr id="45" name="図 44" descr="グラフィカル ユーザー インターフェイス&#10;&#10;自動的に生成された説明">
              <a:extLst>
                <a:ext uri="{FF2B5EF4-FFF2-40B4-BE49-F238E27FC236}">
                  <a16:creationId xmlns:a16="http://schemas.microsoft.com/office/drawing/2014/main" id="{A401947C-3D24-1CF7-4052-1FA740EF4167}"/>
                </a:ext>
              </a:extLst>
            </p:cNvPr>
            <p:cNvPicPr>
              <a:picLocks noChangeAspect="1"/>
            </p:cNvPicPr>
            <p:nvPr/>
          </p:nvPicPr>
          <p:blipFill>
            <a:blip r:embed="rId3"/>
            <a:stretch>
              <a:fillRect/>
            </a:stretch>
          </p:blipFill>
          <p:spPr>
            <a:xfrm>
              <a:off x="592511" y="1541388"/>
              <a:ext cx="1088778" cy="834465"/>
            </a:xfrm>
            <a:prstGeom prst="rect">
              <a:avLst/>
            </a:prstGeom>
          </p:spPr>
        </p:pic>
      </p:grpSp>
      <p:grpSp>
        <p:nvGrpSpPr>
          <p:cNvPr id="46" name="グループ化 45">
            <a:extLst>
              <a:ext uri="{FF2B5EF4-FFF2-40B4-BE49-F238E27FC236}">
                <a16:creationId xmlns:a16="http://schemas.microsoft.com/office/drawing/2014/main" id="{EF08815B-2706-C00F-242E-3DFFDAFAA36A}"/>
              </a:ext>
            </a:extLst>
          </p:cNvPr>
          <p:cNvGrpSpPr/>
          <p:nvPr/>
        </p:nvGrpSpPr>
        <p:grpSpPr>
          <a:xfrm>
            <a:off x="345404" y="5613116"/>
            <a:ext cx="1381128" cy="793566"/>
            <a:chOff x="249728" y="5658252"/>
            <a:chExt cx="1381128" cy="793566"/>
          </a:xfrm>
        </p:grpSpPr>
        <p:sp>
          <p:nvSpPr>
            <p:cNvPr id="47" name="テキスト ボックス 46">
              <a:extLst>
                <a:ext uri="{FF2B5EF4-FFF2-40B4-BE49-F238E27FC236}">
                  <a16:creationId xmlns:a16="http://schemas.microsoft.com/office/drawing/2014/main" id="{43DF6927-96BB-1014-CFAD-3B920C14859A}"/>
                </a:ext>
              </a:extLst>
            </p:cNvPr>
            <p:cNvSpPr txBox="1"/>
            <p:nvPr/>
          </p:nvSpPr>
          <p:spPr>
            <a:xfrm>
              <a:off x="249728" y="5658252"/>
              <a:ext cx="1381128"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1F497D">
                      <a:lumMod val="50000"/>
                    </a:srgbClr>
                  </a:solidFill>
                  <a:effectLst/>
                  <a:uLnTx/>
                  <a:uFillTx/>
                  <a:latin typeface="メイリオ"/>
                  <a:ea typeface="メイリオ"/>
                  <a:cs typeface="+mn-cs"/>
                </a:rPr>
                <a:t>基本サービス</a:t>
              </a:r>
            </a:p>
          </p:txBody>
        </p:sp>
        <p:pic>
          <p:nvPicPr>
            <p:cNvPr id="48" name="図 47" descr="時計, 記号, プレート が含まれている画像&#10;&#10;自動的に生成された説明">
              <a:extLst>
                <a:ext uri="{FF2B5EF4-FFF2-40B4-BE49-F238E27FC236}">
                  <a16:creationId xmlns:a16="http://schemas.microsoft.com/office/drawing/2014/main" id="{39D8A6EA-5F09-D690-62A1-A3E3714EB4A0}"/>
                </a:ext>
              </a:extLst>
            </p:cNvPr>
            <p:cNvPicPr>
              <a:picLocks noChangeAspect="1"/>
            </p:cNvPicPr>
            <p:nvPr/>
          </p:nvPicPr>
          <p:blipFill>
            <a:blip r:embed="rId4"/>
            <a:srcRect l="59944" t="62911"/>
            <a:stretch/>
          </p:blipFill>
          <p:spPr>
            <a:xfrm>
              <a:off x="575159" y="5946904"/>
              <a:ext cx="730267" cy="504914"/>
            </a:xfrm>
            <a:prstGeom prst="rect">
              <a:avLst/>
            </a:prstGeom>
          </p:spPr>
        </p:pic>
      </p:grpSp>
      <p:pic>
        <p:nvPicPr>
          <p:cNvPr id="49" name="図 48" descr="挿絵 が含まれている画像&#10;&#10;自動的に生成された説明">
            <a:extLst>
              <a:ext uri="{FF2B5EF4-FFF2-40B4-BE49-F238E27FC236}">
                <a16:creationId xmlns:a16="http://schemas.microsoft.com/office/drawing/2014/main" id="{BE256564-59FE-3763-1683-2CF348C377A7}"/>
              </a:ext>
            </a:extLst>
          </p:cNvPr>
          <p:cNvPicPr>
            <a:picLocks noChangeAspect="1"/>
          </p:cNvPicPr>
          <p:nvPr/>
        </p:nvPicPr>
        <p:blipFill>
          <a:blip r:embed="rId5"/>
          <a:stretch>
            <a:fillRect/>
          </a:stretch>
        </p:blipFill>
        <p:spPr>
          <a:xfrm>
            <a:off x="8173722" y="986651"/>
            <a:ext cx="950746" cy="773244"/>
          </a:xfrm>
          <a:prstGeom prst="rect">
            <a:avLst/>
          </a:prstGeom>
        </p:spPr>
      </p:pic>
      <p:pic>
        <p:nvPicPr>
          <p:cNvPr id="50" name="図 49" descr="アイコン&#10;&#10;自動的に生成された説明">
            <a:extLst>
              <a:ext uri="{FF2B5EF4-FFF2-40B4-BE49-F238E27FC236}">
                <a16:creationId xmlns:a16="http://schemas.microsoft.com/office/drawing/2014/main" id="{DB71B24B-B1A7-D1E8-306D-34936001CBC6}"/>
              </a:ext>
            </a:extLst>
          </p:cNvPr>
          <p:cNvPicPr>
            <a:picLocks noChangeAspect="1"/>
          </p:cNvPicPr>
          <p:nvPr/>
        </p:nvPicPr>
        <p:blipFill>
          <a:blip r:embed="rId6"/>
          <a:stretch>
            <a:fillRect/>
          </a:stretch>
        </p:blipFill>
        <p:spPr>
          <a:xfrm>
            <a:off x="10743771" y="1844088"/>
            <a:ext cx="499658" cy="512470"/>
          </a:xfrm>
          <a:prstGeom prst="rect">
            <a:avLst/>
          </a:prstGeom>
        </p:spPr>
      </p:pic>
      <p:pic>
        <p:nvPicPr>
          <p:cNvPr id="51" name="図 50" descr="絵と文字の加工写真&#10;&#10;中程度の精度で自動的に生成された説明">
            <a:extLst>
              <a:ext uri="{FF2B5EF4-FFF2-40B4-BE49-F238E27FC236}">
                <a16:creationId xmlns:a16="http://schemas.microsoft.com/office/drawing/2014/main" id="{014BE6BE-AD50-2FF0-FABA-74F9BBDC9829}"/>
              </a:ext>
            </a:extLst>
          </p:cNvPr>
          <p:cNvPicPr>
            <a:picLocks noChangeAspect="1"/>
          </p:cNvPicPr>
          <p:nvPr/>
        </p:nvPicPr>
        <p:blipFill>
          <a:blip r:embed="rId7"/>
          <a:stretch>
            <a:fillRect/>
          </a:stretch>
        </p:blipFill>
        <p:spPr>
          <a:xfrm>
            <a:off x="10435816" y="5663354"/>
            <a:ext cx="996408" cy="727171"/>
          </a:xfrm>
          <a:prstGeom prst="rect">
            <a:avLst/>
          </a:prstGeom>
        </p:spPr>
      </p:pic>
      <p:pic>
        <p:nvPicPr>
          <p:cNvPr id="52" name="図 51" descr="挿絵 が含まれている画像&#10;&#10;自動的に生成された説明">
            <a:extLst>
              <a:ext uri="{FF2B5EF4-FFF2-40B4-BE49-F238E27FC236}">
                <a16:creationId xmlns:a16="http://schemas.microsoft.com/office/drawing/2014/main" id="{661D7128-77A5-D9FA-51E5-17B7AF6119A9}"/>
              </a:ext>
            </a:extLst>
          </p:cNvPr>
          <p:cNvPicPr>
            <a:picLocks noChangeAspect="1"/>
          </p:cNvPicPr>
          <p:nvPr/>
        </p:nvPicPr>
        <p:blipFill>
          <a:blip r:embed="rId8"/>
          <a:stretch>
            <a:fillRect/>
          </a:stretch>
        </p:blipFill>
        <p:spPr>
          <a:xfrm>
            <a:off x="10654287" y="3783309"/>
            <a:ext cx="658752" cy="760931"/>
          </a:xfrm>
          <a:prstGeom prst="rect">
            <a:avLst/>
          </a:prstGeom>
        </p:spPr>
      </p:pic>
      <p:pic>
        <p:nvPicPr>
          <p:cNvPr id="53" name="図 52" descr="ロゴ が含まれている画像&#10;&#10;自動的に生成された説明">
            <a:extLst>
              <a:ext uri="{FF2B5EF4-FFF2-40B4-BE49-F238E27FC236}">
                <a16:creationId xmlns:a16="http://schemas.microsoft.com/office/drawing/2014/main" id="{FC81BF2D-C3A3-8446-405B-72679B2EF0F0}"/>
              </a:ext>
            </a:extLst>
          </p:cNvPr>
          <p:cNvPicPr>
            <a:picLocks noChangeAspect="1"/>
          </p:cNvPicPr>
          <p:nvPr/>
        </p:nvPicPr>
        <p:blipFill>
          <a:blip r:embed="rId9"/>
          <a:stretch>
            <a:fillRect/>
          </a:stretch>
        </p:blipFill>
        <p:spPr>
          <a:xfrm>
            <a:off x="8353152" y="4746483"/>
            <a:ext cx="1035658" cy="830116"/>
          </a:xfrm>
          <a:prstGeom prst="rect">
            <a:avLst/>
          </a:prstGeom>
        </p:spPr>
      </p:pic>
      <p:pic>
        <p:nvPicPr>
          <p:cNvPr id="54" name="図 53" descr="挿絵 が含まれている画像&#10;&#10;自動的に生成された説明">
            <a:extLst>
              <a:ext uri="{FF2B5EF4-FFF2-40B4-BE49-F238E27FC236}">
                <a16:creationId xmlns:a16="http://schemas.microsoft.com/office/drawing/2014/main" id="{B7B465F0-64AC-38AA-E237-98A1F77DADF2}"/>
              </a:ext>
            </a:extLst>
          </p:cNvPr>
          <p:cNvPicPr>
            <a:picLocks noChangeAspect="1"/>
          </p:cNvPicPr>
          <p:nvPr/>
        </p:nvPicPr>
        <p:blipFill>
          <a:blip r:embed="rId10"/>
          <a:stretch>
            <a:fillRect/>
          </a:stretch>
        </p:blipFill>
        <p:spPr>
          <a:xfrm>
            <a:off x="8095515" y="2751599"/>
            <a:ext cx="780453" cy="829160"/>
          </a:xfrm>
          <a:prstGeom prst="rect">
            <a:avLst/>
          </a:prstGeom>
        </p:spPr>
      </p:pic>
      <p:pic>
        <p:nvPicPr>
          <p:cNvPr id="55" name="図 54" descr="挿絵, 記号 が含まれている画像&#10;&#10;自動的に生成された説明">
            <a:extLst>
              <a:ext uri="{FF2B5EF4-FFF2-40B4-BE49-F238E27FC236}">
                <a16:creationId xmlns:a16="http://schemas.microsoft.com/office/drawing/2014/main" id="{6D8B6DB7-DCA0-8BCF-D787-5739415EF102}"/>
              </a:ext>
            </a:extLst>
          </p:cNvPr>
          <p:cNvPicPr>
            <a:picLocks noChangeAspect="1"/>
          </p:cNvPicPr>
          <p:nvPr/>
        </p:nvPicPr>
        <p:blipFill>
          <a:blip r:embed="rId11"/>
          <a:stretch>
            <a:fillRect/>
          </a:stretch>
        </p:blipFill>
        <p:spPr>
          <a:xfrm>
            <a:off x="11286903" y="1767077"/>
            <a:ext cx="500731" cy="627688"/>
          </a:xfrm>
          <a:prstGeom prst="rect">
            <a:avLst/>
          </a:prstGeom>
        </p:spPr>
      </p:pic>
      <p:sp>
        <p:nvSpPr>
          <p:cNvPr id="56" name="フッター プレースホルダー 3">
            <a:extLst>
              <a:ext uri="{FF2B5EF4-FFF2-40B4-BE49-F238E27FC236}">
                <a16:creationId xmlns:a16="http://schemas.microsoft.com/office/drawing/2014/main" id="{55545B65-33FF-6F5A-FF1A-AF50E9E16ABD}"/>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61706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67E61-5BC9-5782-B128-BCE52BCF6E9C}"/>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629ADDDA-E409-2733-2EAA-F970CEEF30B5}"/>
              </a:ext>
            </a:extLst>
          </p:cNvPr>
          <p:cNvSpPr>
            <a:spLocks noGrp="1"/>
          </p:cNvSpPr>
          <p:nvPr>
            <p:ph type="title"/>
          </p:nvPr>
        </p:nvSpPr>
        <p:spPr>
          <a:xfrm>
            <a:off x="345404" y="407406"/>
            <a:ext cx="11512163" cy="388990"/>
          </a:xfrm>
        </p:spPr>
        <p:txBody>
          <a:bodyPr>
            <a:normAutofit fontScale="90000"/>
          </a:bodyPr>
          <a:lstStyle/>
          <a:p>
            <a:r>
              <a:rPr kumimoji="1" lang="ja-JP" altLang="en-US" dirty="0"/>
              <a:t>業務の分析の重要性</a:t>
            </a:r>
          </a:p>
        </p:txBody>
      </p:sp>
      <p:sp>
        <p:nvSpPr>
          <p:cNvPr id="3" name="正方形/長方形 2">
            <a:extLst>
              <a:ext uri="{FF2B5EF4-FFF2-40B4-BE49-F238E27FC236}">
                <a16:creationId xmlns:a16="http://schemas.microsoft.com/office/drawing/2014/main" id="{E2029A6C-D2E3-DB4D-1CE9-F0228F569E83}"/>
              </a:ext>
            </a:extLst>
          </p:cNvPr>
          <p:cNvSpPr/>
          <p:nvPr/>
        </p:nvSpPr>
        <p:spPr>
          <a:xfrm>
            <a:off x="520430" y="960805"/>
            <a:ext cx="3869328" cy="5394120"/>
          </a:xfrm>
          <a:prstGeom prst="rect">
            <a:avLst/>
          </a:prstGeom>
          <a:solidFill>
            <a:schemeClr val="bg1">
              <a:lumMod val="95000"/>
            </a:schemeClr>
          </a:solidFill>
          <a:ln w="28575"/>
        </p:spPr>
        <p:style>
          <a:lnRef idx="2">
            <a:schemeClr val="dk1"/>
          </a:lnRef>
          <a:fillRef idx="1">
            <a:schemeClr val="lt1"/>
          </a:fillRef>
          <a:effectRef idx="0">
            <a:schemeClr val="dk1"/>
          </a:effectRef>
          <a:fontRef idx="minor">
            <a:schemeClr val="dk1"/>
          </a:fontRef>
        </p:style>
        <p:txBody>
          <a:bodyPr rtlCol="0" anchor="t"/>
          <a:lstStyle/>
          <a:p>
            <a:pPr algn="ctr"/>
            <a:r>
              <a:rPr kumimoji="1" lang="ja-JP" altLang="en-US" b="1" dirty="0">
                <a:solidFill>
                  <a:schemeClr val="dk1"/>
                </a:solidFill>
                <a:latin typeface="+mj-ea"/>
                <a:ea typeface="+mj-ea"/>
              </a:rPr>
              <a:t>業務指示書</a:t>
            </a:r>
            <a:endParaRPr lang="en-US" altLang="ja-JP" dirty="0"/>
          </a:p>
          <a:p>
            <a:endParaRPr lang="en-US" altLang="ja-JP" dirty="0"/>
          </a:p>
          <a:p>
            <a:r>
              <a:rPr lang="ja-JP" altLang="en-US" dirty="0"/>
              <a:t>作業内容</a:t>
            </a:r>
            <a:endParaRPr lang="en-US" altLang="ja-JP" dirty="0"/>
          </a:p>
          <a:p>
            <a:r>
              <a:rPr lang="ja-JP" altLang="en-US" dirty="0"/>
              <a:t>①～～を</a:t>
            </a:r>
            <a:r>
              <a:rPr lang="en-US" altLang="ja-JP" dirty="0"/>
              <a:t>××</a:t>
            </a:r>
            <a:r>
              <a:rPr lang="ja-JP" altLang="en-US" dirty="0"/>
              <a:t>すること</a:t>
            </a:r>
            <a:endParaRPr kumimoji="1" lang="en-US" altLang="ja-JP" dirty="0">
              <a:solidFill>
                <a:schemeClr val="dk1"/>
              </a:solidFill>
            </a:endParaRPr>
          </a:p>
          <a:p>
            <a:r>
              <a:rPr lang="ja-JP" altLang="en-US" dirty="0"/>
              <a:t>②</a:t>
            </a:r>
            <a:r>
              <a:rPr kumimoji="1" lang="en-US" altLang="ja-JP" dirty="0">
                <a:solidFill>
                  <a:schemeClr val="dk1"/>
                </a:solidFill>
              </a:rPr>
              <a:t>××</a:t>
            </a:r>
            <a:r>
              <a:rPr kumimoji="1" lang="ja-JP" altLang="en-US" dirty="0">
                <a:solidFill>
                  <a:schemeClr val="dk1"/>
                </a:solidFill>
              </a:rPr>
              <a:t>した後、〇〇を確認すること</a:t>
            </a:r>
            <a:endParaRPr kumimoji="1" lang="en-US" altLang="ja-JP" dirty="0">
              <a:solidFill>
                <a:schemeClr val="dk1"/>
              </a:solidFill>
            </a:endParaRPr>
          </a:p>
          <a:p>
            <a:r>
              <a:rPr lang="ja-JP" altLang="en-US" dirty="0"/>
              <a:t>③〇〇が△△だった場合には</a:t>
            </a:r>
            <a:endParaRPr lang="en-US" altLang="ja-JP" dirty="0"/>
          </a:p>
          <a:p>
            <a:r>
              <a:rPr lang="ja-JP" altLang="en-US" dirty="0"/>
              <a:t>　□□をするようにすること</a:t>
            </a:r>
            <a:endParaRPr lang="en-US" altLang="ja-JP" dirty="0"/>
          </a:p>
          <a:p>
            <a:r>
              <a:rPr lang="ja-JP" altLang="en-US" dirty="0"/>
              <a:t>④</a:t>
            </a:r>
            <a:r>
              <a:rPr kumimoji="1" lang="ja-JP" altLang="en-US" dirty="0">
                <a:solidFill>
                  <a:schemeClr val="dk1"/>
                </a:solidFill>
              </a:rPr>
              <a:t>できなかった場合は</a:t>
            </a:r>
            <a:endParaRPr kumimoji="1" lang="en-US" altLang="ja-JP" dirty="0">
              <a:solidFill>
                <a:schemeClr val="dk1"/>
              </a:solidFill>
            </a:endParaRPr>
          </a:p>
          <a:p>
            <a:r>
              <a:rPr lang="ja-JP" altLang="en-US" dirty="0"/>
              <a:t>　ーーをして確認すること</a:t>
            </a:r>
            <a:endParaRPr kumimoji="1" lang="en-US" altLang="ja-JP" dirty="0">
              <a:solidFill>
                <a:schemeClr val="dk1"/>
              </a:solidFill>
            </a:endParaRPr>
          </a:p>
          <a:p>
            <a:r>
              <a:rPr lang="ja-JP" altLang="en-US" dirty="0"/>
              <a:t>⑤更新して終了すること</a:t>
            </a:r>
            <a:endParaRPr kumimoji="1" lang="en-US" altLang="ja-JP" dirty="0">
              <a:solidFill>
                <a:schemeClr val="dk1"/>
              </a:solidFill>
            </a:endParaRPr>
          </a:p>
          <a:p>
            <a:endParaRPr lang="en-US" altLang="ja-JP" dirty="0"/>
          </a:p>
          <a:p>
            <a:r>
              <a:rPr kumimoji="1" lang="ja-JP" altLang="en-US" dirty="0">
                <a:solidFill>
                  <a:schemeClr val="dk1"/>
                </a:solidFill>
              </a:rPr>
              <a:t>使用ツール</a:t>
            </a:r>
            <a:endParaRPr kumimoji="1" lang="en-US" altLang="ja-JP" dirty="0">
              <a:solidFill>
                <a:schemeClr val="dk1"/>
              </a:solidFill>
            </a:endParaRPr>
          </a:p>
          <a:p>
            <a:r>
              <a:rPr lang="ja-JP" altLang="en-US" dirty="0"/>
              <a:t>・ーーーーーーー</a:t>
            </a:r>
            <a:endParaRPr lang="en-US" altLang="ja-JP" dirty="0"/>
          </a:p>
          <a:p>
            <a:r>
              <a:rPr kumimoji="1" lang="ja-JP" altLang="en-US" dirty="0">
                <a:solidFill>
                  <a:schemeClr val="dk1"/>
                </a:solidFill>
              </a:rPr>
              <a:t>・ーーーーー</a:t>
            </a:r>
            <a:endParaRPr kumimoji="1" lang="en-US" altLang="ja-JP" dirty="0">
              <a:solidFill>
                <a:schemeClr val="dk1"/>
              </a:solidFill>
            </a:endParaRPr>
          </a:p>
          <a:p>
            <a:r>
              <a:rPr lang="ja-JP" altLang="en-US" dirty="0"/>
              <a:t>・ーーーーーー</a:t>
            </a:r>
            <a:endParaRPr lang="en-US" altLang="ja-JP" dirty="0"/>
          </a:p>
          <a:p>
            <a:r>
              <a:rPr kumimoji="1" lang="ja-JP" altLang="en-US" dirty="0">
                <a:solidFill>
                  <a:schemeClr val="dk1"/>
                </a:solidFill>
              </a:rPr>
              <a:t>・ーーーーーーーーー</a:t>
            </a:r>
            <a:endParaRPr kumimoji="1" lang="en-US" altLang="ja-JP" dirty="0">
              <a:solidFill>
                <a:schemeClr val="dk1"/>
              </a:solidFill>
            </a:endParaRPr>
          </a:p>
          <a:p>
            <a:endParaRPr lang="en-US" altLang="ja-JP" dirty="0"/>
          </a:p>
          <a:p>
            <a:endParaRPr kumimoji="1" lang="en-US" altLang="ja-JP" dirty="0">
              <a:solidFill>
                <a:schemeClr val="dk1"/>
              </a:solidFill>
            </a:endParaRPr>
          </a:p>
        </p:txBody>
      </p:sp>
      <p:sp>
        <p:nvSpPr>
          <p:cNvPr id="17" name="四角形: 角を丸くする 16">
            <a:extLst>
              <a:ext uri="{FF2B5EF4-FFF2-40B4-BE49-F238E27FC236}">
                <a16:creationId xmlns:a16="http://schemas.microsoft.com/office/drawing/2014/main" id="{CACDC32B-3AC3-432B-4E48-B09718867BF4}"/>
              </a:ext>
            </a:extLst>
          </p:cNvPr>
          <p:cNvSpPr/>
          <p:nvPr/>
        </p:nvSpPr>
        <p:spPr>
          <a:xfrm>
            <a:off x="8444093" y="2877953"/>
            <a:ext cx="3304995" cy="448329"/>
          </a:xfrm>
          <a:prstGeom prst="roundRect">
            <a:avLst>
              <a:gd name="adj" fmla="val 50000"/>
            </a:avLst>
          </a:prstGeom>
          <a:solidFill>
            <a:schemeClr val="accent3">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3">
                    <a:lumMod val="50000"/>
                  </a:schemeClr>
                </a:solidFill>
              </a:rPr>
              <a:t>ツールまで自動化</a:t>
            </a:r>
            <a:endParaRPr kumimoji="1" lang="en-US" altLang="ja-JP" sz="1600" b="1" dirty="0">
              <a:solidFill>
                <a:schemeClr val="accent3">
                  <a:lumMod val="50000"/>
                </a:schemeClr>
              </a:solidFill>
            </a:endParaRPr>
          </a:p>
        </p:txBody>
      </p:sp>
      <p:sp>
        <p:nvSpPr>
          <p:cNvPr id="19" name="四角形: 角を丸くする 18">
            <a:extLst>
              <a:ext uri="{FF2B5EF4-FFF2-40B4-BE49-F238E27FC236}">
                <a16:creationId xmlns:a16="http://schemas.microsoft.com/office/drawing/2014/main" id="{6B0E5E93-75A3-D1B1-7A63-EFA36272BDD5}"/>
              </a:ext>
            </a:extLst>
          </p:cNvPr>
          <p:cNvSpPr/>
          <p:nvPr/>
        </p:nvSpPr>
        <p:spPr>
          <a:xfrm>
            <a:off x="8444093" y="5842262"/>
            <a:ext cx="3304995" cy="551699"/>
          </a:xfrm>
          <a:prstGeom prst="roundRect">
            <a:avLst>
              <a:gd name="adj" fmla="val 50000"/>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dirty="0">
                <a:solidFill>
                  <a:schemeClr val="accent1"/>
                </a:solidFill>
              </a:rPr>
              <a:t>ユーザまで自動化</a:t>
            </a:r>
            <a:endParaRPr kumimoji="1" lang="en-US" altLang="ja-JP" sz="1600" b="1" dirty="0">
              <a:solidFill>
                <a:schemeClr val="accent1"/>
              </a:solidFill>
            </a:endParaRPr>
          </a:p>
        </p:txBody>
      </p:sp>
      <p:sp>
        <p:nvSpPr>
          <p:cNvPr id="6" name="テキスト ボックス 5">
            <a:extLst>
              <a:ext uri="{FF2B5EF4-FFF2-40B4-BE49-F238E27FC236}">
                <a16:creationId xmlns:a16="http://schemas.microsoft.com/office/drawing/2014/main" id="{179A61AA-67D3-A186-5341-729DCCF271EC}"/>
              </a:ext>
            </a:extLst>
          </p:cNvPr>
          <p:cNvSpPr txBox="1"/>
          <p:nvPr/>
        </p:nvSpPr>
        <p:spPr>
          <a:xfrm>
            <a:off x="4962735" y="908049"/>
            <a:ext cx="2552400" cy="369332"/>
          </a:xfrm>
          <a:prstGeom prst="rect">
            <a:avLst/>
          </a:prstGeom>
          <a:solidFill>
            <a:schemeClr val="accent3"/>
          </a:solidFill>
        </p:spPr>
        <p:txBody>
          <a:bodyPr wrap="square">
            <a:spAutoFit/>
          </a:bodyPr>
          <a:lstStyle/>
          <a:p>
            <a:pPr algn="ctr"/>
            <a:r>
              <a:rPr kumimoji="1" lang="ja-JP" altLang="en-US" sz="1800" b="1" dirty="0">
                <a:solidFill>
                  <a:schemeClr val="bg1"/>
                </a:solidFill>
              </a:rPr>
              <a:t>通常のシステム</a:t>
            </a:r>
            <a:r>
              <a:rPr lang="ja-JP" altLang="en-US" sz="1800" b="1" dirty="0">
                <a:solidFill>
                  <a:schemeClr val="bg1"/>
                </a:solidFill>
              </a:rPr>
              <a:t>開発</a:t>
            </a:r>
            <a:endParaRPr lang="en-US" altLang="ja-JP" sz="1800" b="1" dirty="0">
              <a:solidFill>
                <a:schemeClr val="bg1"/>
              </a:solidFill>
            </a:endParaRPr>
          </a:p>
        </p:txBody>
      </p:sp>
      <p:sp>
        <p:nvSpPr>
          <p:cNvPr id="7" name="テキスト ボックス 6">
            <a:extLst>
              <a:ext uri="{FF2B5EF4-FFF2-40B4-BE49-F238E27FC236}">
                <a16:creationId xmlns:a16="http://schemas.microsoft.com/office/drawing/2014/main" id="{19696779-8199-1D23-972B-66B560E2FB34}"/>
              </a:ext>
            </a:extLst>
          </p:cNvPr>
          <p:cNvSpPr txBox="1"/>
          <p:nvPr/>
        </p:nvSpPr>
        <p:spPr>
          <a:xfrm>
            <a:off x="4953109" y="3577796"/>
            <a:ext cx="2550694" cy="369332"/>
          </a:xfrm>
          <a:prstGeom prst="rect">
            <a:avLst/>
          </a:prstGeom>
          <a:solidFill>
            <a:schemeClr val="accent1"/>
          </a:solidFill>
        </p:spPr>
        <p:txBody>
          <a:bodyPr wrap="square">
            <a:spAutoFit/>
          </a:bodyPr>
          <a:lstStyle/>
          <a:p>
            <a:pPr algn="ctr"/>
            <a:r>
              <a:rPr lang="en-US" altLang="ja-JP" sz="1800" b="1" dirty="0">
                <a:solidFill>
                  <a:schemeClr val="bg1"/>
                </a:solidFill>
              </a:rPr>
              <a:t>AI</a:t>
            </a:r>
            <a:r>
              <a:rPr lang="ja-JP" altLang="en-US" sz="1800" b="1" dirty="0">
                <a:solidFill>
                  <a:schemeClr val="bg1"/>
                </a:solidFill>
              </a:rPr>
              <a:t>エージェントの場合</a:t>
            </a:r>
            <a:endParaRPr lang="en-US" altLang="ja-JP" sz="1800" b="1" dirty="0">
              <a:solidFill>
                <a:schemeClr val="bg1"/>
              </a:solidFill>
            </a:endParaRPr>
          </a:p>
        </p:txBody>
      </p:sp>
      <p:cxnSp>
        <p:nvCxnSpPr>
          <p:cNvPr id="8" name="直線コネクタ 7">
            <a:extLst>
              <a:ext uri="{FF2B5EF4-FFF2-40B4-BE49-F238E27FC236}">
                <a16:creationId xmlns:a16="http://schemas.microsoft.com/office/drawing/2014/main" id="{26F65B14-DE80-F313-CBAA-4AD34432C706}"/>
              </a:ext>
            </a:extLst>
          </p:cNvPr>
          <p:cNvCxnSpPr/>
          <p:nvPr/>
        </p:nvCxnSpPr>
        <p:spPr>
          <a:xfrm>
            <a:off x="4827984" y="3486752"/>
            <a:ext cx="6978854" cy="0"/>
          </a:xfrm>
          <a:prstGeom prst="line">
            <a:avLst/>
          </a:prstGeom>
          <a:ln w="57150">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図 11" descr="挿絵, 記号 が含まれている画像&#10;&#10;自動的に生成された説明">
            <a:extLst>
              <a:ext uri="{FF2B5EF4-FFF2-40B4-BE49-F238E27FC236}">
                <a16:creationId xmlns:a16="http://schemas.microsoft.com/office/drawing/2014/main" id="{CADAFC54-A75C-C16B-BA26-1FB1062780BF}"/>
              </a:ext>
            </a:extLst>
          </p:cNvPr>
          <p:cNvPicPr>
            <a:picLocks noChangeAspect="1"/>
          </p:cNvPicPr>
          <p:nvPr/>
        </p:nvPicPr>
        <p:blipFill>
          <a:blip r:embed="rId2"/>
          <a:stretch>
            <a:fillRect/>
          </a:stretch>
        </p:blipFill>
        <p:spPr>
          <a:xfrm>
            <a:off x="5077027" y="1918388"/>
            <a:ext cx="1050494" cy="1316840"/>
          </a:xfrm>
          <a:prstGeom prst="rect">
            <a:avLst/>
          </a:prstGeom>
        </p:spPr>
      </p:pic>
      <p:sp>
        <p:nvSpPr>
          <p:cNvPr id="15" name="テキスト ボックス 14">
            <a:extLst>
              <a:ext uri="{FF2B5EF4-FFF2-40B4-BE49-F238E27FC236}">
                <a16:creationId xmlns:a16="http://schemas.microsoft.com/office/drawing/2014/main" id="{33070712-248D-1AD4-D28A-86165F47D80F}"/>
              </a:ext>
            </a:extLst>
          </p:cNvPr>
          <p:cNvSpPr txBox="1"/>
          <p:nvPr/>
        </p:nvSpPr>
        <p:spPr>
          <a:xfrm>
            <a:off x="4962735" y="1286898"/>
            <a:ext cx="6787754" cy="307777"/>
          </a:xfrm>
          <a:prstGeom prst="rect">
            <a:avLst/>
          </a:prstGeom>
          <a:noFill/>
        </p:spPr>
        <p:txBody>
          <a:bodyPr wrap="square">
            <a:spAutoFit/>
          </a:bodyPr>
          <a:lstStyle/>
          <a:p>
            <a:r>
              <a:rPr kumimoji="1" lang="ja-JP" altLang="en-US" sz="1400" dirty="0">
                <a:solidFill>
                  <a:schemeClr val="dk1"/>
                </a:solidFill>
              </a:rPr>
              <a:t>業務指示に従ってシステムにユーザがアクション</a:t>
            </a:r>
            <a:r>
              <a:rPr lang="ja-JP" altLang="en-US" sz="1400" dirty="0"/>
              <a:t>をして</a:t>
            </a:r>
            <a:r>
              <a:rPr kumimoji="1" lang="ja-JP" altLang="en-US" sz="1400" dirty="0">
                <a:solidFill>
                  <a:schemeClr val="dk1"/>
                </a:solidFill>
              </a:rPr>
              <a:t>ツールとして実行される</a:t>
            </a:r>
            <a:endParaRPr kumimoji="1" lang="en-US" altLang="ja-JP" sz="1400" dirty="0">
              <a:solidFill>
                <a:schemeClr val="dk1"/>
              </a:solidFill>
            </a:endParaRPr>
          </a:p>
        </p:txBody>
      </p:sp>
      <p:sp>
        <p:nvSpPr>
          <p:cNvPr id="18" name="吹き出し: 角を丸めた四角形 17">
            <a:extLst>
              <a:ext uri="{FF2B5EF4-FFF2-40B4-BE49-F238E27FC236}">
                <a16:creationId xmlns:a16="http://schemas.microsoft.com/office/drawing/2014/main" id="{3DB99DC1-8C35-F678-9C8E-C32A56100EDF}"/>
              </a:ext>
            </a:extLst>
          </p:cNvPr>
          <p:cNvSpPr/>
          <p:nvPr/>
        </p:nvSpPr>
        <p:spPr>
          <a:xfrm>
            <a:off x="6361607" y="1778336"/>
            <a:ext cx="1817917" cy="1049151"/>
          </a:xfrm>
          <a:prstGeom prst="wedgeRoundRectCallout">
            <a:avLst>
              <a:gd name="adj1" fmla="val -59484"/>
              <a:gd name="adj2" fmla="val 34060"/>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20" name="テキスト ボックス 19">
            <a:extLst>
              <a:ext uri="{FF2B5EF4-FFF2-40B4-BE49-F238E27FC236}">
                <a16:creationId xmlns:a16="http://schemas.microsoft.com/office/drawing/2014/main" id="{BCD35E03-410E-89A1-5E24-80BDA742B16C}"/>
              </a:ext>
            </a:extLst>
          </p:cNvPr>
          <p:cNvSpPr txBox="1"/>
          <p:nvPr/>
        </p:nvSpPr>
        <p:spPr>
          <a:xfrm>
            <a:off x="4953110" y="3947130"/>
            <a:ext cx="6787754" cy="307777"/>
          </a:xfrm>
          <a:prstGeom prst="rect">
            <a:avLst/>
          </a:prstGeom>
          <a:noFill/>
        </p:spPr>
        <p:txBody>
          <a:bodyPr wrap="square">
            <a:spAutoFit/>
          </a:bodyPr>
          <a:lstStyle/>
          <a:p>
            <a:r>
              <a:rPr kumimoji="1" lang="en-US" altLang="ja-JP" sz="1400" dirty="0">
                <a:solidFill>
                  <a:schemeClr val="dk1"/>
                </a:solidFill>
              </a:rPr>
              <a:t>AI</a:t>
            </a:r>
            <a:r>
              <a:rPr kumimoji="1" lang="ja-JP" altLang="en-US" sz="1400" dirty="0">
                <a:solidFill>
                  <a:schemeClr val="dk1"/>
                </a:solidFill>
              </a:rPr>
              <a:t>エージェントが</a:t>
            </a:r>
            <a:r>
              <a:rPr lang="ja-JP" altLang="en-US" sz="1400" dirty="0"/>
              <a:t>ツールを使って業務指示書の手順に従って業務を実施する</a:t>
            </a:r>
            <a:endParaRPr kumimoji="1" lang="ja-JP" altLang="en-US" sz="1400" dirty="0">
              <a:solidFill>
                <a:schemeClr val="dk1"/>
              </a:solidFill>
            </a:endParaRPr>
          </a:p>
        </p:txBody>
      </p:sp>
      <p:sp>
        <p:nvSpPr>
          <p:cNvPr id="21" name="四角形: 角を丸くする 20">
            <a:extLst>
              <a:ext uri="{FF2B5EF4-FFF2-40B4-BE49-F238E27FC236}">
                <a16:creationId xmlns:a16="http://schemas.microsoft.com/office/drawing/2014/main" id="{58E87A51-C110-A298-24F2-6CBBD2180DFA}"/>
              </a:ext>
            </a:extLst>
          </p:cNvPr>
          <p:cNvSpPr/>
          <p:nvPr/>
        </p:nvSpPr>
        <p:spPr>
          <a:xfrm>
            <a:off x="6553419" y="1865090"/>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a:t>
            </a:r>
            <a:r>
              <a:rPr lang="ja-JP" altLang="en-US" sz="1400" dirty="0"/>
              <a:t>①</a:t>
            </a:r>
            <a:endParaRPr kumimoji="1" lang="ja-JP" altLang="en-US" sz="1400" dirty="0">
              <a:solidFill>
                <a:schemeClr val="dk1"/>
              </a:solidFill>
            </a:endParaRPr>
          </a:p>
        </p:txBody>
      </p:sp>
      <p:sp>
        <p:nvSpPr>
          <p:cNvPr id="22" name="四角形: 角を丸くする 21">
            <a:extLst>
              <a:ext uri="{FF2B5EF4-FFF2-40B4-BE49-F238E27FC236}">
                <a16:creationId xmlns:a16="http://schemas.microsoft.com/office/drawing/2014/main" id="{74D613F3-1E47-7BD1-7F84-A74C31935BEE}"/>
              </a:ext>
            </a:extLst>
          </p:cNvPr>
          <p:cNvSpPr/>
          <p:nvPr/>
        </p:nvSpPr>
        <p:spPr>
          <a:xfrm>
            <a:off x="6553419" y="2326871"/>
            <a:ext cx="1434292" cy="385242"/>
          </a:xfrm>
          <a:prstGeom prst="roundRect">
            <a:avLst/>
          </a:prstGeom>
          <a:solidFill>
            <a:schemeClr val="accent6">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a:solidFill>
                  <a:schemeClr val="dk1"/>
                </a:solidFill>
              </a:rPr>
              <a:t>　ツール②</a:t>
            </a:r>
          </a:p>
        </p:txBody>
      </p:sp>
      <p:pic>
        <p:nvPicPr>
          <p:cNvPr id="23" name="グラフィックス 22" descr="採鉱用工具 単色塗りつぶし">
            <a:extLst>
              <a:ext uri="{FF2B5EF4-FFF2-40B4-BE49-F238E27FC236}">
                <a16:creationId xmlns:a16="http://schemas.microsoft.com/office/drawing/2014/main" id="{E2C8C53B-0CF1-DEB9-0F52-99AE9C6C74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5350" y="1908844"/>
            <a:ext cx="274297" cy="286721"/>
          </a:xfrm>
          <a:prstGeom prst="rect">
            <a:avLst/>
          </a:prstGeom>
        </p:spPr>
      </p:pic>
      <p:pic>
        <p:nvPicPr>
          <p:cNvPr id="24" name="グラフィックス 23" descr="採鉱用工具 単色塗りつぶし">
            <a:extLst>
              <a:ext uri="{FF2B5EF4-FFF2-40B4-BE49-F238E27FC236}">
                <a16:creationId xmlns:a16="http://schemas.microsoft.com/office/drawing/2014/main" id="{83BF0BC1-ABAA-565E-2895-BE7E2FD64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0676" y="2359595"/>
            <a:ext cx="274297" cy="286721"/>
          </a:xfrm>
          <a:prstGeom prst="rect">
            <a:avLst/>
          </a:prstGeom>
        </p:spPr>
      </p:pic>
      <p:pic>
        <p:nvPicPr>
          <p:cNvPr id="25" name="図 24" descr="アイコン&#10;&#10;自動的に生成された説明">
            <a:extLst>
              <a:ext uri="{FF2B5EF4-FFF2-40B4-BE49-F238E27FC236}">
                <a16:creationId xmlns:a16="http://schemas.microsoft.com/office/drawing/2014/main" id="{DF4AFFBD-52D9-D8E5-AAF4-1C3E27818140}"/>
              </a:ext>
            </a:extLst>
          </p:cNvPr>
          <p:cNvPicPr>
            <a:picLocks noChangeAspect="1"/>
          </p:cNvPicPr>
          <p:nvPr/>
        </p:nvPicPr>
        <p:blipFill>
          <a:blip r:embed="rId5"/>
          <a:srcRect l="24619" t="54203" r="20425"/>
          <a:stretch/>
        </p:blipFill>
        <p:spPr>
          <a:xfrm>
            <a:off x="5216463" y="5013308"/>
            <a:ext cx="1302019" cy="1059259"/>
          </a:xfrm>
          <a:prstGeom prst="rect">
            <a:avLst/>
          </a:prstGeom>
        </p:spPr>
      </p:pic>
      <p:pic>
        <p:nvPicPr>
          <p:cNvPr id="28" name="図 27" descr="図形&#10;&#10;自動的に生成された説明">
            <a:extLst>
              <a:ext uri="{FF2B5EF4-FFF2-40B4-BE49-F238E27FC236}">
                <a16:creationId xmlns:a16="http://schemas.microsoft.com/office/drawing/2014/main" id="{CBFE8A83-6047-C267-61CA-CB0D28007290}"/>
              </a:ext>
            </a:extLst>
          </p:cNvPr>
          <p:cNvPicPr>
            <a:picLocks noChangeAspect="1"/>
          </p:cNvPicPr>
          <p:nvPr/>
        </p:nvPicPr>
        <p:blipFill>
          <a:blip r:embed="rId6"/>
          <a:stretch>
            <a:fillRect/>
          </a:stretch>
        </p:blipFill>
        <p:spPr>
          <a:xfrm>
            <a:off x="6456625" y="4397808"/>
            <a:ext cx="1531298" cy="1421900"/>
          </a:xfrm>
          <a:prstGeom prst="rect">
            <a:avLst/>
          </a:prstGeom>
        </p:spPr>
      </p:pic>
      <p:pic>
        <p:nvPicPr>
          <p:cNvPr id="29" name="図 28" descr="アイコン&#10;&#10;自動的に生成された説明">
            <a:extLst>
              <a:ext uri="{FF2B5EF4-FFF2-40B4-BE49-F238E27FC236}">
                <a16:creationId xmlns:a16="http://schemas.microsoft.com/office/drawing/2014/main" id="{7A7F6184-B7E4-DE18-88AA-261A67CA7FCB}"/>
              </a:ext>
            </a:extLst>
          </p:cNvPr>
          <p:cNvPicPr>
            <a:picLocks noChangeAspect="1"/>
          </p:cNvPicPr>
          <p:nvPr/>
        </p:nvPicPr>
        <p:blipFill>
          <a:blip r:embed="rId7"/>
          <a:srcRect l="56794" t="65177"/>
          <a:stretch/>
        </p:blipFill>
        <p:spPr>
          <a:xfrm>
            <a:off x="6612406" y="4707295"/>
            <a:ext cx="526001" cy="401463"/>
          </a:xfrm>
          <a:prstGeom prst="rect">
            <a:avLst/>
          </a:prstGeom>
        </p:spPr>
      </p:pic>
      <p:pic>
        <p:nvPicPr>
          <p:cNvPr id="30" name="グラフィックス 29" descr="採鉱用工具 単色塗りつぶし">
            <a:extLst>
              <a:ext uri="{FF2B5EF4-FFF2-40B4-BE49-F238E27FC236}">
                <a16:creationId xmlns:a16="http://schemas.microsoft.com/office/drawing/2014/main" id="{9087C2C7-57D8-F643-E374-D204774B1CD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22274" y="4913612"/>
            <a:ext cx="525729" cy="561236"/>
          </a:xfrm>
          <a:prstGeom prst="rect">
            <a:avLst/>
          </a:prstGeom>
        </p:spPr>
      </p:pic>
      <p:sp>
        <p:nvSpPr>
          <p:cNvPr id="5" name="フッター プレースホルダー 3">
            <a:extLst>
              <a:ext uri="{FF2B5EF4-FFF2-40B4-BE49-F238E27FC236}">
                <a16:creationId xmlns:a16="http://schemas.microsoft.com/office/drawing/2014/main" id="{6E2F2F2F-6F39-F601-1A39-DB2204F4941E}"/>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0" name="スライド番号プレースホルダー 3">
            <a:extLst>
              <a:ext uri="{FF2B5EF4-FFF2-40B4-BE49-F238E27FC236}">
                <a16:creationId xmlns:a16="http://schemas.microsoft.com/office/drawing/2014/main" id="{3C9A4922-596F-9EBD-9196-D1670A230F03}"/>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33</a:t>
            </a:fld>
            <a:endParaRPr kumimoji="1" lang="ja-JP" altLang="en-US"/>
          </a:p>
        </p:txBody>
      </p:sp>
    </p:spTree>
    <p:extLst>
      <p:ext uri="{BB962C8B-B14F-4D97-AF65-F5344CB8AC3E}">
        <p14:creationId xmlns:p14="http://schemas.microsoft.com/office/powerpoint/2010/main" val="2498766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0952F177-EA48-369A-D289-21216FBEA1B3}"/>
              </a:ext>
            </a:extLst>
          </p:cNvPr>
          <p:cNvSpPr/>
          <p:nvPr/>
        </p:nvSpPr>
        <p:spPr>
          <a:xfrm>
            <a:off x="4342921" y="885595"/>
            <a:ext cx="7722610" cy="5564999"/>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AI</a:t>
            </a:r>
            <a:r>
              <a:rPr lang="ja-JP" altLang="en-US" dirty="0"/>
              <a:t>エージェントについて</a:t>
            </a:r>
            <a:r>
              <a:rPr lang="en-US" altLang="ja-JP" dirty="0"/>
              <a:t>(</a:t>
            </a:r>
            <a:r>
              <a:rPr lang="ja-JP" altLang="en-US" dirty="0"/>
              <a:t>ツール・ワークフローを含む</a:t>
            </a:r>
            <a:r>
              <a:rPr lang="en-US" altLang="ja-JP" dirty="0"/>
              <a:t>)</a:t>
            </a:r>
            <a:endParaRPr lang="ja-JP" altLang="en-US" dirty="0"/>
          </a:p>
        </p:txBody>
      </p:sp>
      <p:grpSp>
        <p:nvGrpSpPr>
          <p:cNvPr id="57" name="グループ化 56">
            <a:extLst>
              <a:ext uri="{FF2B5EF4-FFF2-40B4-BE49-F238E27FC236}">
                <a16:creationId xmlns:a16="http://schemas.microsoft.com/office/drawing/2014/main" id="{C306864D-7D00-15F5-0AC2-7165499124F0}"/>
              </a:ext>
            </a:extLst>
          </p:cNvPr>
          <p:cNvGrpSpPr/>
          <p:nvPr/>
        </p:nvGrpSpPr>
        <p:grpSpPr>
          <a:xfrm>
            <a:off x="297470" y="2159484"/>
            <a:ext cx="1109693" cy="1242589"/>
            <a:chOff x="682442" y="1815710"/>
            <a:chExt cx="1109693" cy="1242589"/>
          </a:xfrm>
        </p:grpSpPr>
        <p:pic>
          <p:nvPicPr>
            <p:cNvPr id="58" name="図 57" descr="ウィンドウ, 記号, 挿絵 が含まれている画像&#10;&#10;自動的に生成された説明">
              <a:extLst>
                <a:ext uri="{FF2B5EF4-FFF2-40B4-BE49-F238E27FC236}">
                  <a16:creationId xmlns:a16="http://schemas.microsoft.com/office/drawing/2014/main" id="{C5038C2B-BBCF-E587-25D5-D13C4A8E8401}"/>
                </a:ext>
              </a:extLst>
            </p:cNvPr>
            <p:cNvPicPr>
              <a:picLocks noChangeAspect="1"/>
            </p:cNvPicPr>
            <p:nvPr/>
          </p:nvPicPr>
          <p:blipFill>
            <a:blip r:embed="rId3"/>
            <a:stretch>
              <a:fillRect/>
            </a:stretch>
          </p:blipFill>
          <p:spPr>
            <a:xfrm>
              <a:off x="874713" y="1815710"/>
              <a:ext cx="725152" cy="965590"/>
            </a:xfrm>
            <a:prstGeom prst="rect">
              <a:avLst/>
            </a:prstGeom>
          </p:spPr>
        </p:pic>
        <p:sp>
          <p:nvSpPr>
            <p:cNvPr id="59" name="テキスト ボックス 58">
              <a:extLst>
                <a:ext uri="{FF2B5EF4-FFF2-40B4-BE49-F238E27FC236}">
                  <a16:creationId xmlns:a16="http://schemas.microsoft.com/office/drawing/2014/main" id="{80482062-0392-A2F7-AD3E-D7E8E9452F92}"/>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60" name="グラフィックス 59" descr="チャットの吹き出し 単色塗りつぶし">
            <a:extLst>
              <a:ext uri="{FF2B5EF4-FFF2-40B4-BE49-F238E27FC236}">
                <a16:creationId xmlns:a16="http://schemas.microsoft.com/office/drawing/2014/main" id="{E60AE6FD-490A-325D-01FD-EDBB3F911E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3891" y="2044142"/>
            <a:ext cx="638564" cy="638564"/>
          </a:xfrm>
          <a:prstGeom prst="rect">
            <a:avLst/>
          </a:prstGeom>
        </p:spPr>
      </p:pic>
      <p:sp>
        <p:nvSpPr>
          <p:cNvPr id="61" name="矢印: 右 60">
            <a:extLst>
              <a:ext uri="{FF2B5EF4-FFF2-40B4-BE49-F238E27FC236}">
                <a16:creationId xmlns:a16="http://schemas.microsoft.com/office/drawing/2014/main" id="{EC057804-80CA-9347-C3A6-6CB76702E110}"/>
              </a:ext>
            </a:extLst>
          </p:cNvPr>
          <p:cNvSpPr/>
          <p:nvPr/>
        </p:nvSpPr>
        <p:spPr>
          <a:xfrm>
            <a:off x="1821565" y="2160375"/>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2" name="グループ化 1">
            <a:extLst>
              <a:ext uri="{FF2B5EF4-FFF2-40B4-BE49-F238E27FC236}">
                <a16:creationId xmlns:a16="http://schemas.microsoft.com/office/drawing/2014/main" id="{033B99FC-A89C-24FA-2C1B-4B15831E87F9}"/>
              </a:ext>
            </a:extLst>
          </p:cNvPr>
          <p:cNvGrpSpPr/>
          <p:nvPr/>
        </p:nvGrpSpPr>
        <p:grpSpPr>
          <a:xfrm>
            <a:off x="3022362" y="2088138"/>
            <a:ext cx="2754986" cy="965672"/>
            <a:chOff x="2954986" y="2286258"/>
            <a:chExt cx="2754986" cy="965672"/>
          </a:xfrm>
        </p:grpSpPr>
        <p:sp>
          <p:nvSpPr>
            <p:cNvPr id="91" name="四角形: 角を丸くする 90">
              <a:extLst>
                <a:ext uri="{FF2B5EF4-FFF2-40B4-BE49-F238E27FC236}">
                  <a16:creationId xmlns:a16="http://schemas.microsoft.com/office/drawing/2014/main" id="{4461CA61-2A7B-0C65-B955-86DD1B42B006}"/>
                </a:ext>
              </a:extLst>
            </p:cNvPr>
            <p:cNvSpPr/>
            <p:nvPr/>
          </p:nvSpPr>
          <p:spPr>
            <a:xfrm>
              <a:off x="3405463" y="2286258"/>
              <a:ext cx="2304509" cy="952954"/>
            </a:xfrm>
            <a:prstGeom prst="roundRect">
              <a:avLst>
                <a:gd name="adj" fmla="val 8949"/>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solidFill>
                  <a:schemeClr val="dk1"/>
                </a:solidFill>
              </a:endParaRPr>
            </a:p>
          </p:txBody>
        </p:sp>
        <p:grpSp>
          <p:nvGrpSpPr>
            <p:cNvPr id="68" name="グループ化 67">
              <a:extLst>
                <a:ext uri="{FF2B5EF4-FFF2-40B4-BE49-F238E27FC236}">
                  <a16:creationId xmlns:a16="http://schemas.microsoft.com/office/drawing/2014/main" id="{5CCCEA2B-DCA7-B350-B145-3F431BC3EC85}"/>
                </a:ext>
              </a:extLst>
            </p:cNvPr>
            <p:cNvGrpSpPr/>
            <p:nvPr/>
          </p:nvGrpSpPr>
          <p:grpSpPr>
            <a:xfrm>
              <a:off x="2954986" y="2355620"/>
              <a:ext cx="2754548" cy="896310"/>
              <a:chOff x="5302820" y="2054496"/>
              <a:chExt cx="2754548" cy="896310"/>
            </a:xfrm>
          </p:grpSpPr>
          <p:pic>
            <p:nvPicPr>
              <p:cNvPr id="69" name="図 68" descr="アイコン&#10;&#10;自動的に生成された説明">
                <a:extLst>
                  <a:ext uri="{FF2B5EF4-FFF2-40B4-BE49-F238E27FC236}">
                    <a16:creationId xmlns:a16="http://schemas.microsoft.com/office/drawing/2014/main" id="{1FFE00F1-C9B0-DA4A-0AD4-6C386BBBEB53}"/>
                  </a:ext>
                </a:extLst>
              </p:cNvPr>
              <p:cNvPicPr>
                <a:picLocks noChangeAspect="1"/>
              </p:cNvPicPr>
              <p:nvPr/>
            </p:nvPicPr>
            <p:blipFill>
              <a:blip r:embed="rId6"/>
              <a:srcRect l="24619" t="54203" r="20425"/>
              <a:stretch/>
            </p:blipFill>
            <p:spPr>
              <a:xfrm>
                <a:off x="5302820" y="2054496"/>
                <a:ext cx="935489" cy="761069"/>
              </a:xfrm>
              <a:prstGeom prst="rect">
                <a:avLst/>
              </a:prstGeom>
            </p:spPr>
          </p:pic>
          <p:sp>
            <p:nvSpPr>
              <p:cNvPr id="70" name="テキスト ボックス 69">
                <a:extLst>
                  <a:ext uri="{FF2B5EF4-FFF2-40B4-BE49-F238E27FC236}">
                    <a16:creationId xmlns:a16="http://schemas.microsoft.com/office/drawing/2014/main" id="{ADFE3318-B9A3-DB21-1BEC-3E18F842993C}"/>
                  </a:ext>
                </a:extLst>
              </p:cNvPr>
              <p:cNvSpPr txBox="1"/>
              <p:nvPr/>
            </p:nvSpPr>
            <p:spPr>
              <a:xfrm>
                <a:off x="5811192" y="2673807"/>
                <a:ext cx="2246176" cy="276999"/>
              </a:xfrm>
              <a:prstGeom prst="rect">
                <a:avLst/>
              </a:prstGeom>
              <a:noFill/>
            </p:spPr>
            <p:txBody>
              <a:bodyPr wrap="square" rtlCol="0">
                <a:spAutoFit/>
              </a:bodyPr>
              <a:lstStyle/>
              <a:p>
                <a:pPr algn="ctr"/>
                <a:r>
                  <a:rPr kumimoji="1" lang="en-US" altLang="ja-JP" sz="1200" b="1" dirty="0"/>
                  <a:t>AI</a:t>
                </a:r>
                <a:r>
                  <a:rPr kumimoji="1" lang="ja-JP" altLang="en-US" sz="1200" b="1" dirty="0"/>
                  <a:t>エージェント</a:t>
                </a:r>
              </a:p>
            </p:txBody>
          </p:sp>
        </p:grpSp>
        <p:sp>
          <p:nvSpPr>
            <p:cNvPr id="92" name="四角形: 角を丸くする 91">
              <a:extLst>
                <a:ext uri="{FF2B5EF4-FFF2-40B4-BE49-F238E27FC236}">
                  <a16:creationId xmlns:a16="http://schemas.microsoft.com/office/drawing/2014/main" id="{71130EA7-0B7A-EE1F-FF02-409393AA52CC}"/>
                </a:ext>
              </a:extLst>
            </p:cNvPr>
            <p:cNvSpPr/>
            <p:nvPr/>
          </p:nvSpPr>
          <p:spPr>
            <a:xfrm>
              <a:off x="3936452" y="2492375"/>
              <a:ext cx="1454284" cy="458806"/>
            </a:xfrm>
            <a:prstGeom prst="roundRect">
              <a:avLst>
                <a:gd name="adj" fmla="val 8949"/>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200" dirty="0">
                  <a:solidFill>
                    <a:schemeClr val="dk1"/>
                  </a:solidFill>
                </a:rPr>
                <a:t>LLM</a:t>
              </a:r>
              <a:endParaRPr kumimoji="1" lang="ja-JP" altLang="en-US" sz="1200" dirty="0">
                <a:solidFill>
                  <a:schemeClr val="dk1"/>
                </a:solidFill>
              </a:endParaRPr>
            </a:p>
          </p:txBody>
        </p:sp>
      </p:grpSp>
      <p:sp>
        <p:nvSpPr>
          <p:cNvPr id="93" name="吹き出し: 角を丸めた四角形 92">
            <a:extLst>
              <a:ext uri="{FF2B5EF4-FFF2-40B4-BE49-F238E27FC236}">
                <a16:creationId xmlns:a16="http://schemas.microsoft.com/office/drawing/2014/main" id="{5DAB3B52-5798-1D17-8B96-239B3403F9DA}"/>
              </a:ext>
            </a:extLst>
          </p:cNvPr>
          <p:cNvSpPr/>
          <p:nvPr/>
        </p:nvSpPr>
        <p:spPr>
          <a:xfrm>
            <a:off x="3228321" y="3184844"/>
            <a:ext cx="2246176" cy="543744"/>
          </a:xfrm>
          <a:prstGeom prst="wedgeRoundRectCallout">
            <a:avLst>
              <a:gd name="adj1" fmla="val -33592"/>
              <a:gd name="adj2" fmla="val -88548"/>
              <a:gd name="adj3" fmla="val 16667"/>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100" dirty="0">
                <a:solidFill>
                  <a:schemeClr val="dk1"/>
                </a:solidFill>
              </a:rPr>
              <a:t>ユーザーからチャットが来たら</a:t>
            </a:r>
            <a:endParaRPr kumimoji="1" lang="en-US" altLang="ja-JP" sz="1100" dirty="0">
              <a:solidFill>
                <a:schemeClr val="dk1"/>
              </a:solidFill>
            </a:endParaRPr>
          </a:p>
          <a:p>
            <a:pPr algn="ctr"/>
            <a:r>
              <a:rPr kumimoji="1" lang="ja-JP" altLang="en-US" sz="1100" dirty="0">
                <a:solidFill>
                  <a:schemeClr val="dk1"/>
                </a:solidFill>
              </a:rPr>
              <a:t>チャットを戻して繰り返す</a:t>
            </a:r>
          </a:p>
        </p:txBody>
      </p:sp>
      <p:sp>
        <p:nvSpPr>
          <p:cNvPr id="94" name="矢印: 右 93">
            <a:extLst>
              <a:ext uri="{FF2B5EF4-FFF2-40B4-BE49-F238E27FC236}">
                <a16:creationId xmlns:a16="http://schemas.microsoft.com/office/drawing/2014/main" id="{387805A1-1C54-DED2-6041-63668A8AA71F}"/>
              </a:ext>
            </a:extLst>
          </p:cNvPr>
          <p:cNvSpPr/>
          <p:nvPr/>
        </p:nvSpPr>
        <p:spPr>
          <a:xfrm flipH="1">
            <a:off x="1818900" y="2622027"/>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43" name="図 42" descr="アイコン&#10;&#10;自動的に生成された説明">
            <a:extLst>
              <a:ext uri="{FF2B5EF4-FFF2-40B4-BE49-F238E27FC236}">
                <a16:creationId xmlns:a16="http://schemas.microsoft.com/office/drawing/2014/main" id="{E6A3A7DD-5DEC-ADF0-5AF9-A34DABCEFA84}"/>
              </a:ext>
            </a:extLst>
          </p:cNvPr>
          <p:cNvPicPr>
            <a:picLocks noChangeAspect="1"/>
          </p:cNvPicPr>
          <p:nvPr/>
        </p:nvPicPr>
        <p:blipFill>
          <a:blip r:embed="rId7"/>
          <a:stretch>
            <a:fillRect/>
          </a:stretch>
        </p:blipFill>
        <p:spPr>
          <a:xfrm>
            <a:off x="4087172" y="2359184"/>
            <a:ext cx="264237" cy="298946"/>
          </a:xfrm>
          <a:prstGeom prst="rect">
            <a:avLst/>
          </a:prstGeom>
        </p:spPr>
      </p:pic>
      <p:grpSp>
        <p:nvGrpSpPr>
          <p:cNvPr id="85" name="グループ化 84">
            <a:extLst>
              <a:ext uri="{FF2B5EF4-FFF2-40B4-BE49-F238E27FC236}">
                <a16:creationId xmlns:a16="http://schemas.microsoft.com/office/drawing/2014/main" id="{236BE06B-62DA-B588-B899-F01E9B2A4CD2}"/>
              </a:ext>
            </a:extLst>
          </p:cNvPr>
          <p:cNvGrpSpPr/>
          <p:nvPr/>
        </p:nvGrpSpPr>
        <p:grpSpPr>
          <a:xfrm>
            <a:off x="885931" y="2884868"/>
            <a:ext cx="3163866" cy="1301655"/>
            <a:chOff x="8206678" y="13911"/>
            <a:chExt cx="3163866" cy="1301655"/>
          </a:xfrm>
        </p:grpSpPr>
        <p:pic>
          <p:nvPicPr>
            <p:cNvPr id="79" name="グラフィックス 78" descr="チャットの吹き出し 枠線">
              <a:extLst>
                <a:ext uri="{FF2B5EF4-FFF2-40B4-BE49-F238E27FC236}">
                  <a16:creationId xmlns:a16="http://schemas.microsoft.com/office/drawing/2014/main" id="{E6388545-7185-FF32-7F9F-DEF4ED305F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4873" y="13911"/>
              <a:ext cx="767476" cy="767476"/>
            </a:xfrm>
            <a:prstGeom prst="rect">
              <a:avLst/>
            </a:prstGeom>
          </p:spPr>
        </p:pic>
        <p:sp>
          <p:nvSpPr>
            <p:cNvPr id="44" name="テキスト ボックス 43">
              <a:extLst>
                <a:ext uri="{FF2B5EF4-FFF2-40B4-BE49-F238E27FC236}">
                  <a16:creationId xmlns:a16="http://schemas.microsoft.com/office/drawing/2014/main" id="{28F6DD37-0039-F8AA-A4DD-614A3A1269F6}"/>
                </a:ext>
              </a:extLst>
            </p:cNvPr>
            <p:cNvSpPr txBox="1"/>
            <p:nvPr/>
          </p:nvSpPr>
          <p:spPr>
            <a:xfrm>
              <a:off x="8206678" y="757518"/>
              <a:ext cx="3163866" cy="307777"/>
            </a:xfrm>
            <a:prstGeom prst="rect">
              <a:avLst/>
            </a:prstGeom>
            <a:noFill/>
          </p:spPr>
          <p:txBody>
            <a:bodyPr wrap="square" rtlCol="0">
              <a:spAutoFit/>
            </a:bodyPr>
            <a:lstStyle/>
            <a:p>
              <a:pPr algn="ctr"/>
              <a:r>
                <a:rPr kumimoji="1" lang="ja-JP" altLang="en-US" sz="1400" b="1" dirty="0"/>
                <a:t>チャット</a:t>
              </a:r>
            </a:p>
          </p:txBody>
        </p:sp>
        <p:sp>
          <p:nvSpPr>
            <p:cNvPr id="66" name="テキスト ボックス 65">
              <a:extLst>
                <a:ext uri="{FF2B5EF4-FFF2-40B4-BE49-F238E27FC236}">
                  <a16:creationId xmlns:a16="http://schemas.microsoft.com/office/drawing/2014/main" id="{678A41B9-96AC-B13B-4881-BD0FD21B2440}"/>
                </a:ext>
              </a:extLst>
            </p:cNvPr>
            <p:cNvSpPr txBox="1"/>
            <p:nvPr/>
          </p:nvSpPr>
          <p:spPr>
            <a:xfrm>
              <a:off x="8206678" y="1007789"/>
              <a:ext cx="3163866" cy="307777"/>
            </a:xfrm>
            <a:prstGeom prst="rect">
              <a:avLst/>
            </a:prstGeom>
            <a:noFill/>
          </p:spPr>
          <p:txBody>
            <a:bodyPr wrap="square" rtlCol="0">
              <a:spAutoFit/>
            </a:bodyPr>
            <a:lstStyle/>
            <a:p>
              <a:pPr algn="ctr"/>
              <a:r>
                <a:rPr kumimoji="1" lang="ja-JP" altLang="en-US" sz="1400" dirty="0"/>
                <a:t>ユーザとやりとりする</a:t>
              </a:r>
            </a:p>
          </p:txBody>
        </p:sp>
      </p:grpSp>
      <p:grpSp>
        <p:nvGrpSpPr>
          <p:cNvPr id="87" name="グループ化 86">
            <a:extLst>
              <a:ext uri="{FF2B5EF4-FFF2-40B4-BE49-F238E27FC236}">
                <a16:creationId xmlns:a16="http://schemas.microsoft.com/office/drawing/2014/main" id="{94C70526-6331-91CB-BC9C-082720AAF809}"/>
              </a:ext>
            </a:extLst>
          </p:cNvPr>
          <p:cNvGrpSpPr/>
          <p:nvPr/>
        </p:nvGrpSpPr>
        <p:grpSpPr>
          <a:xfrm>
            <a:off x="7730942" y="1553262"/>
            <a:ext cx="3903972" cy="2263455"/>
            <a:chOff x="8035742" y="2442262"/>
            <a:chExt cx="3903972" cy="2263455"/>
          </a:xfrm>
        </p:grpSpPr>
        <p:sp>
          <p:nvSpPr>
            <p:cNvPr id="4" name="四角形: 角を丸くする 3">
              <a:extLst>
                <a:ext uri="{FF2B5EF4-FFF2-40B4-BE49-F238E27FC236}">
                  <a16:creationId xmlns:a16="http://schemas.microsoft.com/office/drawing/2014/main" id="{C97FEB9B-E4E3-B1A4-3074-ACAC65B3E507}"/>
                </a:ext>
              </a:extLst>
            </p:cNvPr>
            <p:cNvSpPr/>
            <p:nvPr/>
          </p:nvSpPr>
          <p:spPr>
            <a:xfrm>
              <a:off x="8212933" y="2442262"/>
              <a:ext cx="3724301" cy="2263455"/>
            </a:xfrm>
            <a:prstGeom prst="roundRect">
              <a:avLst>
                <a:gd name="adj" fmla="val 519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 name="正方形/長方形 4">
              <a:extLst>
                <a:ext uri="{FF2B5EF4-FFF2-40B4-BE49-F238E27FC236}">
                  <a16:creationId xmlns:a16="http://schemas.microsoft.com/office/drawing/2014/main" id="{458CFF80-8B02-EC18-289A-DFA6D6F5BC72}"/>
                </a:ext>
              </a:extLst>
            </p:cNvPr>
            <p:cNvSpPr/>
            <p:nvPr/>
          </p:nvSpPr>
          <p:spPr>
            <a:xfrm>
              <a:off x="8129902" y="3077194"/>
              <a:ext cx="308973" cy="86117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73" name="グラフィックス 72" descr="採鉱用工具 単色塗りつぶし">
              <a:extLst>
                <a:ext uri="{FF2B5EF4-FFF2-40B4-BE49-F238E27FC236}">
                  <a16:creationId xmlns:a16="http://schemas.microsoft.com/office/drawing/2014/main" id="{590B7DCE-F5F3-7E5F-8A2B-4279E0FA51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35742" y="3147634"/>
              <a:ext cx="649783" cy="693668"/>
            </a:xfrm>
            <a:prstGeom prst="rect">
              <a:avLst/>
            </a:prstGeom>
          </p:spPr>
        </p:pic>
        <p:sp>
          <p:nvSpPr>
            <p:cNvPr id="45" name="テキスト ボックス 44">
              <a:extLst>
                <a:ext uri="{FF2B5EF4-FFF2-40B4-BE49-F238E27FC236}">
                  <a16:creationId xmlns:a16="http://schemas.microsoft.com/office/drawing/2014/main" id="{77C6BB70-EEBE-BB53-1C99-59FB7FBD0BCF}"/>
                </a:ext>
              </a:extLst>
            </p:cNvPr>
            <p:cNvSpPr txBox="1"/>
            <p:nvPr/>
          </p:nvSpPr>
          <p:spPr>
            <a:xfrm>
              <a:off x="8713106" y="2516315"/>
              <a:ext cx="2554196" cy="307777"/>
            </a:xfrm>
            <a:prstGeom prst="rect">
              <a:avLst/>
            </a:prstGeom>
            <a:noFill/>
          </p:spPr>
          <p:txBody>
            <a:bodyPr wrap="square" rtlCol="0">
              <a:spAutoFit/>
            </a:bodyPr>
            <a:lstStyle/>
            <a:p>
              <a:pPr algn="ctr"/>
              <a:r>
                <a:rPr kumimoji="1" lang="ja-JP" altLang="en-US" sz="1400" b="1" dirty="0"/>
                <a:t>ツール</a:t>
              </a:r>
            </a:p>
          </p:txBody>
        </p:sp>
        <p:sp>
          <p:nvSpPr>
            <p:cNvPr id="67" name="テキスト ボックス 66">
              <a:extLst>
                <a:ext uri="{FF2B5EF4-FFF2-40B4-BE49-F238E27FC236}">
                  <a16:creationId xmlns:a16="http://schemas.microsoft.com/office/drawing/2014/main" id="{B448DDD4-B435-B876-5685-F948DC0AB3CD}"/>
                </a:ext>
              </a:extLst>
            </p:cNvPr>
            <p:cNvSpPr txBox="1"/>
            <p:nvPr/>
          </p:nvSpPr>
          <p:spPr>
            <a:xfrm>
              <a:off x="8515785" y="2771486"/>
              <a:ext cx="3423929" cy="523220"/>
            </a:xfrm>
            <a:prstGeom prst="rect">
              <a:avLst/>
            </a:prstGeom>
            <a:noFill/>
          </p:spPr>
          <p:txBody>
            <a:bodyPr wrap="square" rtlCol="0">
              <a:spAutoFit/>
            </a:bodyPr>
            <a:lstStyle/>
            <a:p>
              <a:pPr algn="ctr"/>
              <a:r>
                <a:rPr kumimoji="1" lang="ja-JP" altLang="en-US" sz="1400" dirty="0"/>
                <a:t>事前に設定したワークフローを</a:t>
              </a:r>
              <a:endParaRPr kumimoji="1" lang="en-US" altLang="ja-JP" sz="1400" dirty="0"/>
            </a:p>
            <a:p>
              <a:pPr algn="ctr"/>
              <a:r>
                <a:rPr kumimoji="1" lang="ja-JP" altLang="en-US" sz="1400" dirty="0"/>
                <a:t>ツールとして呼び出す</a:t>
              </a:r>
            </a:p>
          </p:txBody>
        </p:sp>
        <p:grpSp>
          <p:nvGrpSpPr>
            <p:cNvPr id="78" name="グループ化 77">
              <a:extLst>
                <a:ext uri="{FF2B5EF4-FFF2-40B4-BE49-F238E27FC236}">
                  <a16:creationId xmlns:a16="http://schemas.microsoft.com/office/drawing/2014/main" id="{5DF38D75-DEB8-D769-8029-11FFD107CA64}"/>
                </a:ext>
              </a:extLst>
            </p:cNvPr>
            <p:cNvGrpSpPr/>
            <p:nvPr/>
          </p:nvGrpSpPr>
          <p:grpSpPr>
            <a:xfrm>
              <a:off x="8703207" y="3381430"/>
              <a:ext cx="3036291" cy="1160045"/>
              <a:chOff x="7751763" y="4558536"/>
              <a:chExt cx="3863975" cy="1351375"/>
            </a:xfrm>
          </p:grpSpPr>
          <p:sp>
            <p:nvSpPr>
              <p:cNvPr id="55" name="四角形: 角を丸くする 54">
                <a:extLst>
                  <a:ext uri="{FF2B5EF4-FFF2-40B4-BE49-F238E27FC236}">
                    <a16:creationId xmlns:a16="http://schemas.microsoft.com/office/drawing/2014/main" id="{BF633FAF-A159-82D2-FE97-2FA66C040B2D}"/>
                  </a:ext>
                </a:extLst>
              </p:cNvPr>
              <p:cNvSpPr/>
              <p:nvPr/>
            </p:nvSpPr>
            <p:spPr>
              <a:xfrm>
                <a:off x="7751763" y="4558536"/>
                <a:ext cx="3863975" cy="1351375"/>
              </a:xfrm>
              <a:prstGeom prst="roundRect">
                <a:avLst>
                  <a:gd name="adj" fmla="val 8949"/>
                </a:avLst>
              </a:prstGeom>
              <a:solidFill>
                <a:schemeClr val="accent3">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dirty="0">
                  <a:solidFill>
                    <a:schemeClr val="dk1"/>
                  </a:solidFill>
                </a:endParaRPr>
              </a:p>
            </p:txBody>
          </p:sp>
          <p:grpSp>
            <p:nvGrpSpPr>
              <p:cNvPr id="20" name="グループ化 19">
                <a:extLst>
                  <a:ext uri="{FF2B5EF4-FFF2-40B4-BE49-F238E27FC236}">
                    <a16:creationId xmlns:a16="http://schemas.microsoft.com/office/drawing/2014/main" id="{46AD37D3-B83A-6557-042D-C7EA51006AAA}"/>
                  </a:ext>
                </a:extLst>
              </p:cNvPr>
              <p:cNvGrpSpPr/>
              <p:nvPr/>
            </p:nvGrpSpPr>
            <p:grpSpPr>
              <a:xfrm>
                <a:off x="7987836" y="4892804"/>
                <a:ext cx="861859" cy="360000"/>
                <a:chOff x="3003099" y="3917482"/>
                <a:chExt cx="1742156" cy="548554"/>
              </a:xfrm>
            </p:grpSpPr>
            <p:sp>
              <p:nvSpPr>
                <p:cNvPr id="8" name="四角形: 角を丸くする 7">
                  <a:extLst>
                    <a:ext uri="{FF2B5EF4-FFF2-40B4-BE49-F238E27FC236}">
                      <a16:creationId xmlns:a16="http://schemas.microsoft.com/office/drawing/2014/main" id="{F16D8DB1-27B2-8E4A-ADBC-CAE8E74ED8AB}"/>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pic>
              <p:nvPicPr>
                <p:cNvPr id="11" name="図 10" descr="時計 が含まれている画像&#10;&#10;自動的に生成された説明">
                  <a:extLst>
                    <a:ext uri="{FF2B5EF4-FFF2-40B4-BE49-F238E27FC236}">
                      <a16:creationId xmlns:a16="http://schemas.microsoft.com/office/drawing/2014/main" id="{515B1DF0-3F05-5ABB-B442-DE17427FCA38}"/>
                    </a:ext>
                  </a:extLst>
                </p:cNvPr>
                <p:cNvPicPr>
                  <a:picLocks noChangeAspect="1"/>
                </p:cNvPicPr>
                <p:nvPr/>
              </p:nvPicPr>
              <p:blipFill>
                <a:blip r:embed="rId12"/>
                <a:stretch>
                  <a:fillRect/>
                </a:stretch>
              </p:blipFill>
              <p:spPr>
                <a:xfrm>
                  <a:off x="3133216" y="4018745"/>
                  <a:ext cx="378455" cy="346027"/>
                </a:xfrm>
                <a:prstGeom prst="rect">
                  <a:avLst/>
                </a:prstGeom>
              </p:spPr>
            </p:pic>
            <p:sp>
              <p:nvSpPr>
                <p:cNvPr id="19" name="テキスト ボックス 18">
                  <a:extLst>
                    <a:ext uri="{FF2B5EF4-FFF2-40B4-BE49-F238E27FC236}">
                      <a16:creationId xmlns:a16="http://schemas.microsoft.com/office/drawing/2014/main" id="{82DC41AA-EE9D-EEF6-4BA3-7CB82EAC5BD7}"/>
                    </a:ext>
                  </a:extLst>
                </p:cNvPr>
                <p:cNvSpPr txBox="1"/>
                <p:nvPr/>
              </p:nvSpPr>
              <p:spPr>
                <a:xfrm>
                  <a:off x="3501405" y="3993132"/>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grpSp>
            <p:nvGrpSpPr>
              <p:cNvPr id="21" name="グループ化 20">
                <a:extLst>
                  <a:ext uri="{FF2B5EF4-FFF2-40B4-BE49-F238E27FC236}">
                    <a16:creationId xmlns:a16="http://schemas.microsoft.com/office/drawing/2014/main" id="{F238D921-33D4-19F6-AECF-99A011184A37}"/>
                  </a:ext>
                </a:extLst>
              </p:cNvPr>
              <p:cNvGrpSpPr/>
              <p:nvPr/>
            </p:nvGrpSpPr>
            <p:grpSpPr>
              <a:xfrm>
                <a:off x="9303419" y="4892800"/>
                <a:ext cx="861859" cy="359999"/>
                <a:chOff x="3003099" y="3917476"/>
                <a:chExt cx="1742156" cy="548553"/>
              </a:xfrm>
            </p:grpSpPr>
            <p:sp>
              <p:nvSpPr>
                <p:cNvPr id="22" name="四角形: 角を丸くする 21">
                  <a:extLst>
                    <a:ext uri="{FF2B5EF4-FFF2-40B4-BE49-F238E27FC236}">
                      <a16:creationId xmlns:a16="http://schemas.microsoft.com/office/drawing/2014/main" id="{A59B4411-149E-4B48-60F9-3511F028EC0A}"/>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28" name="テキスト ボックス 27">
                  <a:extLst>
                    <a:ext uri="{FF2B5EF4-FFF2-40B4-BE49-F238E27FC236}">
                      <a16:creationId xmlns:a16="http://schemas.microsoft.com/office/drawing/2014/main" id="{7B4EDB6F-A103-A7F4-1EB6-71A454CAAEAA}"/>
                    </a:ext>
                  </a:extLst>
                </p:cNvPr>
                <p:cNvSpPr txBox="1"/>
                <p:nvPr/>
              </p:nvSpPr>
              <p:spPr>
                <a:xfrm>
                  <a:off x="3200941" y="4027614"/>
                  <a:ext cx="1544314"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48" name="直線コネクタ 47">
                <a:extLst>
                  <a:ext uri="{FF2B5EF4-FFF2-40B4-BE49-F238E27FC236}">
                    <a16:creationId xmlns:a16="http://schemas.microsoft.com/office/drawing/2014/main" id="{554E3570-E82B-1E79-B4FF-B5D08F651E30}"/>
                  </a:ext>
                </a:extLst>
              </p:cNvPr>
              <p:cNvCxnSpPr>
                <a:cxnSpLocks/>
                <a:stCxn id="8" idx="3"/>
                <a:endCxn id="22" idx="1"/>
              </p:cNvCxnSpPr>
              <p:nvPr/>
            </p:nvCxnSpPr>
            <p:spPr>
              <a:xfrm>
                <a:off x="8849695" y="5072800"/>
                <a:ext cx="453724"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直線コネクタ 48">
                <a:extLst>
                  <a:ext uri="{FF2B5EF4-FFF2-40B4-BE49-F238E27FC236}">
                    <a16:creationId xmlns:a16="http://schemas.microsoft.com/office/drawing/2014/main" id="{95D2950E-9BC3-A886-3F6D-BD00BB2EA165}"/>
                  </a:ext>
                </a:extLst>
              </p:cNvPr>
              <p:cNvCxnSpPr>
                <a:cxnSpLocks/>
                <a:stCxn id="22" idx="3"/>
                <a:endCxn id="27" idx="1"/>
              </p:cNvCxnSpPr>
              <p:nvPr/>
            </p:nvCxnSpPr>
            <p:spPr>
              <a:xfrm>
                <a:off x="10165278" y="5072800"/>
                <a:ext cx="405790" cy="0"/>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grpSp>
            <p:nvGrpSpPr>
              <p:cNvPr id="41" name="グループ化 40">
                <a:extLst>
                  <a:ext uri="{FF2B5EF4-FFF2-40B4-BE49-F238E27FC236}">
                    <a16:creationId xmlns:a16="http://schemas.microsoft.com/office/drawing/2014/main" id="{A4792869-5B94-BEDE-CC1F-4F8AEFB1A30D}"/>
                  </a:ext>
                </a:extLst>
              </p:cNvPr>
              <p:cNvGrpSpPr/>
              <p:nvPr/>
            </p:nvGrpSpPr>
            <p:grpSpPr>
              <a:xfrm>
                <a:off x="10571068" y="4892804"/>
                <a:ext cx="861859" cy="360000"/>
                <a:chOff x="10571068" y="4748425"/>
                <a:chExt cx="861859" cy="360000"/>
              </a:xfrm>
            </p:grpSpPr>
            <p:grpSp>
              <p:nvGrpSpPr>
                <p:cNvPr id="26" name="グループ化 25">
                  <a:extLst>
                    <a:ext uri="{FF2B5EF4-FFF2-40B4-BE49-F238E27FC236}">
                      <a16:creationId xmlns:a16="http://schemas.microsoft.com/office/drawing/2014/main" id="{EB8ADAF4-AD32-EF5A-0D68-970B1F0A6A5A}"/>
                    </a:ext>
                  </a:extLst>
                </p:cNvPr>
                <p:cNvGrpSpPr/>
                <p:nvPr/>
              </p:nvGrpSpPr>
              <p:grpSpPr>
                <a:xfrm>
                  <a:off x="10571068" y="4748425"/>
                  <a:ext cx="861859" cy="360000"/>
                  <a:chOff x="3003099" y="3917482"/>
                  <a:chExt cx="1742156" cy="548554"/>
                </a:xfrm>
              </p:grpSpPr>
              <p:sp>
                <p:nvSpPr>
                  <p:cNvPr id="27" name="四角形: 角を丸くする 26">
                    <a:extLst>
                      <a:ext uri="{FF2B5EF4-FFF2-40B4-BE49-F238E27FC236}">
                        <a16:creationId xmlns:a16="http://schemas.microsoft.com/office/drawing/2014/main" id="{4549EE51-7006-D2D8-4744-3BB7E962B1D8}"/>
                      </a:ext>
                    </a:extLst>
                  </p:cNvPr>
                  <p:cNvSpPr/>
                  <p:nvPr/>
                </p:nvSpPr>
                <p:spPr>
                  <a:xfrm>
                    <a:off x="3003099" y="3917482"/>
                    <a:ext cx="1742156" cy="548554"/>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32" name="テキスト ボックス 31">
                    <a:extLst>
                      <a:ext uri="{FF2B5EF4-FFF2-40B4-BE49-F238E27FC236}">
                        <a16:creationId xmlns:a16="http://schemas.microsoft.com/office/drawing/2014/main" id="{BAC12F86-B31A-7ACE-754A-036637A8441A}"/>
                      </a:ext>
                    </a:extLst>
                  </p:cNvPr>
                  <p:cNvSpPr txBox="1"/>
                  <p:nvPr/>
                </p:nvSpPr>
                <p:spPr>
                  <a:xfrm>
                    <a:off x="3501405" y="4011167"/>
                    <a:ext cx="1164974" cy="409745"/>
                  </a:xfrm>
                  <a:prstGeom prst="rect">
                    <a:avLst/>
                  </a:prstGeom>
                  <a:noFill/>
                </p:spPr>
                <p:txBody>
                  <a:bodyPr wrap="square" rtlCol="0">
                    <a:spAutoFit/>
                  </a:bodyPr>
                  <a:lstStyle/>
                  <a:p>
                    <a:pPr algn="ctr"/>
                    <a:r>
                      <a:rPr lang="en-US" altLang="ja-JP" sz="900" dirty="0"/>
                      <a:t>LLM</a:t>
                    </a:r>
                    <a:endParaRPr kumimoji="1" lang="en-US" altLang="ja-JP" sz="900" dirty="0"/>
                  </a:p>
                </p:txBody>
              </p:sp>
            </p:grpSp>
            <p:pic>
              <p:nvPicPr>
                <p:cNvPr id="40" name="図 39" descr="アイコン&#10;&#10;自動的に生成された説明">
                  <a:extLst>
                    <a:ext uri="{FF2B5EF4-FFF2-40B4-BE49-F238E27FC236}">
                      <a16:creationId xmlns:a16="http://schemas.microsoft.com/office/drawing/2014/main" id="{14E71F7B-3512-9346-156C-83F127FE30C3}"/>
                    </a:ext>
                  </a:extLst>
                </p:cNvPr>
                <p:cNvPicPr>
                  <a:picLocks noChangeAspect="1"/>
                </p:cNvPicPr>
                <p:nvPr/>
              </p:nvPicPr>
              <p:blipFill>
                <a:blip r:embed="rId13"/>
                <a:stretch>
                  <a:fillRect/>
                </a:stretch>
              </p:blipFill>
              <p:spPr>
                <a:xfrm>
                  <a:off x="10668944" y="4812772"/>
                  <a:ext cx="200418" cy="226800"/>
                </a:xfrm>
                <a:prstGeom prst="rect">
                  <a:avLst/>
                </a:prstGeom>
              </p:spPr>
            </p:pic>
          </p:grpSp>
          <p:sp>
            <p:nvSpPr>
              <p:cNvPr id="46" name="テキスト ボックス 45">
                <a:extLst>
                  <a:ext uri="{FF2B5EF4-FFF2-40B4-BE49-F238E27FC236}">
                    <a16:creationId xmlns:a16="http://schemas.microsoft.com/office/drawing/2014/main" id="{D609C4A6-2728-BC3A-E09A-4EF12AD94785}"/>
                  </a:ext>
                </a:extLst>
              </p:cNvPr>
              <p:cNvSpPr txBox="1"/>
              <p:nvPr/>
            </p:nvSpPr>
            <p:spPr>
              <a:xfrm>
                <a:off x="8101817" y="4587859"/>
                <a:ext cx="3163866" cy="295795"/>
              </a:xfrm>
              <a:prstGeom prst="rect">
                <a:avLst/>
              </a:prstGeom>
              <a:noFill/>
            </p:spPr>
            <p:txBody>
              <a:bodyPr wrap="square" rtlCol="0">
                <a:spAutoFit/>
              </a:bodyPr>
              <a:lstStyle/>
              <a:p>
                <a:pPr algn="ctr"/>
                <a:r>
                  <a:rPr kumimoji="1" lang="ja-JP" altLang="en-US" sz="1000" b="1" dirty="0"/>
                  <a:t>ワークフロー</a:t>
                </a:r>
              </a:p>
            </p:txBody>
          </p:sp>
          <p:grpSp>
            <p:nvGrpSpPr>
              <p:cNvPr id="47" name="グループ化 46">
                <a:extLst>
                  <a:ext uri="{FF2B5EF4-FFF2-40B4-BE49-F238E27FC236}">
                    <a16:creationId xmlns:a16="http://schemas.microsoft.com/office/drawing/2014/main" id="{5F85D3E1-9FD6-B716-BB13-565D77262BF9}"/>
                  </a:ext>
                </a:extLst>
              </p:cNvPr>
              <p:cNvGrpSpPr/>
              <p:nvPr/>
            </p:nvGrpSpPr>
            <p:grpSpPr>
              <a:xfrm>
                <a:off x="9303418" y="5434968"/>
                <a:ext cx="934533" cy="359999"/>
                <a:chOff x="3003099" y="3917476"/>
                <a:chExt cx="1889059" cy="548553"/>
              </a:xfrm>
            </p:grpSpPr>
            <p:sp>
              <p:nvSpPr>
                <p:cNvPr id="50" name="四角形: 角を丸くする 49">
                  <a:extLst>
                    <a:ext uri="{FF2B5EF4-FFF2-40B4-BE49-F238E27FC236}">
                      <a16:creationId xmlns:a16="http://schemas.microsoft.com/office/drawing/2014/main" id="{13257974-EB07-1D2B-487E-238E57ABC2DF}"/>
                    </a:ext>
                  </a:extLst>
                </p:cNvPr>
                <p:cNvSpPr/>
                <p:nvPr/>
              </p:nvSpPr>
              <p:spPr>
                <a:xfrm>
                  <a:off x="3003099" y="3917476"/>
                  <a:ext cx="1742156" cy="548553"/>
                </a:xfrm>
                <a:prstGeom prst="roundRect">
                  <a:avLst>
                    <a:gd name="adj" fmla="val 8949"/>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100">
                    <a:solidFill>
                      <a:schemeClr val="dk1"/>
                    </a:solidFill>
                  </a:endParaRPr>
                </a:p>
              </p:txBody>
            </p:sp>
            <p:sp>
              <p:nvSpPr>
                <p:cNvPr id="51" name="テキスト ボックス 50">
                  <a:extLst>
                    <a:ext uri="{FF2B5EF4-FFF2-40B4-BE49-F238E27FC236}">
                      <a16:creationId xmlns:a16="http://schemas.microsoft.com/office/drawing/2014/main" id="{2B5EEF9B-7106-D9B8-68B5-411C2CDE4B24}"/>
                    </a:ext>
                  </a:extLst>
                </p:cNvPr>
                <p:cNvSpPr txBox="1"/>
                <p:nvPr/>
              </p:nvSpPr>
              <p:spPr>
                <a:xfrm>
                  <a:off x="3322025" y="4027614"/>
                  <a:ext cx="1570133" cy="327797"/>
                </a:xfrm>
                <a:prstGeom prst="rect">
                  <a:avLst/>
                </a:prstGeom>
                <a:noFill/>
              </p:spPr>
              <p:txBody>
                <a:bodyPr wrap="square" rtlCol="0">
                  <a:spAutoFit/>
                </a:bodyPr>
                <a:lstStyle/>
                <a:p>
                  <a:pPr algn="ctr"/>
                  <a:r>
                    <a:rPr kumimoji="1" lang="ja-JP" altLang="en-US" sz="600" dirty="0"/>
                    <a:t>プログラム</a:t>
                  </a:r>
                  <a:endParaRPr kumimoji="1" lang="en-US" altLang="ja-JP" sz="600" dirty="0"/>
                </a:p>
              </p:txBody>
            </p:sp>
          </p:grpSp>
          <p:cxnSp>
            <p:nvCxnSpPr>
              <p:cNvPr id="52" name="直線コネクタ 51">
                <a:extLst>
                  <a:ext uri="{FF2B5EF4-FFF2-40B4-BE49-F238E27FC236}">
                    <a16:creationId xmlns:a16="http://schemas.microsoft.com/office/drawing/2014/main" id="{5475989F-8BAA-E89D-435E-572E4EFF2C32}"/>
                  </a:ext>
                </a:extLst>
              </p:cNvPr>
              <p:cNvCxnSpPr>
                <a:cxnSpLocks/>
                <a:stCxn id="8" idx="3"/>
                <a:endCxn id="50" idx="1"/>
              </p:cNvCxnSpPr>
              <p:nvPr/>
            </p:nvCxnSpPr>
            <p:spPr>
              <a:xfrm>
                <a:off x="8849695" y="5072800"/>
                <a:ext cx="453723" cy="542168"/>
              </a:xfrm>
              <a:prstGeom prst="line">
                <a:avLst/>
              </a:prstGeom>
              <a:ln w="38100">
                <a:headEnd type="oval"/>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74" name="図 73" descr="アイコン&#10;&#10;自動的に生成された説明">
                <a:extLst>
                  <a:ext uri="{FF2B5EF4-FFF2-40B4-BE49-F238E27FC236}">
                    <a16:creationId xmlns:a16="http://schemas.microsoft.com/office/drawing/2014/main" id="{8D24049F-B2A8-639E-DEF0-AC9F45F518DE}"/>
                  </a:ext>
                </a:extLst>
              </p:cNvPr>
              <p:cNvPicPr>
                <a:picLocks noChangeAspect="1"/>
              </p:cNvPicPr>
              <p:nvPr/>
            </p:nvPicPr>
            <p:blipFill>
              <a:blip r:embed="rId14"/>
              <a:stretch>
                <a:fillRect/>
              </a:stretch>
            </p:blipFill>
            <p:spPr>
              <a:xfrm>
                <a:off x="9376092" y="4977624"/>
                <a:ext cx="164910" cy="164910"/>
              </a:xfrm>
              <a:prstGeom prst="rect">
                <a:avLst/>
              </a:prstGeom>
            </p:spPr>
          </p:pic>
          <p:pic>
            <p:nvPicPr>
              <p:cNvPr id="75" name="図 74" descr="アイコン&#10;&#10;自動的に生成された説明">
                <a:extLst>
                  <a:ext uri="{FF2B5EF4-FFF2-40B4-BE49-F238E27FC236}">
                    <a16:creationId xmlns:a16="http://schemas.microsoft.com/office/drawing/2014/main" id="{CA59A72A-5985-842E-5F60-C637BD8CB816}"/>
                  </a:ext>
                </a:extLst>
              </p:cNvPr>
              <p:cNvPicPr>
                <a:picLocks noChangeAspect="1"/>
              </p:cNvPicPr>
              <p:nvPr/>
            </p:nvPicPr>
            <p:blipFill>
              <a:blip r:embed="rId14"/>
              <a:stretch>
                <a:fillRect/>
              </a:stretch>
            </p:blipFill>
            <p:spPr>
              <a:xfrm>
                <a:off x="9376092" y="5532511"/>
                <a:ext cx="164910" cy="164910"/>
              </a:xfrm>
              <a:prstGeom prst="rect">
                <a:avLst/>
              </a:prstGeom>
            </p:spPr>
          </p:pic>
        </p:grpSp>
      </p:grpSp>
      <p:sp>
        <p:nvSpPr>
          <p:cNvPr id="80" name="正方形/長方形 79">
            <a:extLst>
              <a:ext uri="{FF2B5EF4-FFF2-40B4-BE49-F238E27FC236}">
                <a16:creationId xmlns:a16="http://schemas.microsoft.com/office/drawing/2014/main" id="{9465E9EC-9779-A5F8-455E-2D3181238906}"/>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AI</a:t>
            </a:r>
            <a:r>
              <a:rPr kumimoji="1" lang="ja-JP" altLang="en-US" sz="1400" b="1" dirty="0">
                <a:solidFill>
                  <a:schemeClr val="dk1"/>
                </a:solidFill>
              </a:rPr>
              <a:t>エージェントとは</a:t>
            </a:r>
            <a:endParaRPr kumimoji="1" lang="en-US" altLang="ja-JP" sz="1400" b="1" dirty="0">
              <a:solidFill>
                <a:schemeClr val="dk1"/>
              </a:solidFill>
            </a:endParaRPr>
          </a:p>
          <a:p>
            <a:r>
              <a:rPr lang="ja-JP" altLang="en-US" sz="1400" dirty="0"/>
              <a:t>　事前設定</a:t>
            </a:r>
            <a:r>
              <a:rPr lang="en-US" altLang="ja-JP" sz="1400" dirty="0"/>
              <a:t>(</a:t>
            </a:r>
            <a:r>
              <a:rPr lang="ja-JP" altLang="en-US" sz="1400" dirty="0"/>
              <a:t>事前プロンプト</a:t>
            </a:r>
            <a:r>
              <a:rPr lang="en-US" altLang="ja-JP" sz="1400" dirty="0"/>
              <a:t>)</a:t>
            </a:r>
            <a:r>
              <a:rPr lang="ja-JP" altLang="en-US" sz="1400" dirty="0"/>
              <a:t>に基づき、ユーザと対話をしながら</a:t>
            </a:r>
            <a:endParaRPr lang="en-US" altLang="ja-JP" sz="1400" dirty="0"/>
          </a:p>
          <a:p>
            <a:r>
              <a:rPr lang="ja-JP" altLang="en-US" sz="1400" dirty="0"/>
              <a:t>　ツールを活用し、問題解決を図る仕組みです。</a:t>
            </a:r>
            <a:endParaRPr lang="en-US" altLang="ja-JP" sz="1400" dirty="0"/>
          </a:p>
        </p:txBody>
      </p:sp>
      <p:sp>
        <p:nvSpPr>
          <p:cNvPr id="88" name="矢印: 右 87">
            <a:extLst>
              <a:ext uri="{FF2B5EF4-FFF2-40B4-BE49-F238E27FC236}">
                <a16:creationId xmlns:a16="http://schemas.microsoft.com/office/drawing/2014/main" id="{3E3FA745-B717-686E-9FCB-6C6B1F3B76A6}"/>
              </a:ext>
            </a:extLst>
          </p:cNvPr>
          <p:cNvSpPr/>
          <p:nvPr/>
        </p:nvSpPr>
        <p:spPr>
          <a:xfrm>
            <a:off x="6267126" y="2148348"/>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0" name="矢印: 右 89">
            <a:extLst>
              <a:ext uri="{FF2B5EF4-FFF2-40B4-BE49-F238E27FC236}">
                <a16:creationId xmlns:a16="http://schemas.microsoft.com/office/drawing/2014/main" id="{F23C67EB-DE3E-2EC1-753E-FD88126708DF}"/>
              </a:ext>
            </a:extLst>
          </p:cNvPr>
          <p:cNvSpPr/>
          <p:nvPr/>
        </p:nvSpPr>
        <p:spPr>
          <a:xfrm flipH="1">
            <a:off x="6264461" y="2610000"/>
            <a:ext cx="1085039" cy="3672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5" name="正方形/長方形 94">
            <a:extLst>
              <a:ext uri="{FF2B5EF4-FFF2-40B4-BE49-F238E27FC236}">
                <a16:creationId xmlns:a16="http://schemas.microsoft.com/office/drawing/2014/main" id="{E97D7B97-0FF3-B7DB-E8FC-8EE0A8737D4F}"/>
              </a:ext>
            </a:extLst>
          </p:cNvPr>
          <p:cNvSpPr/>
          <p:nvPr/>
        </p:nvSpPr>
        <p:spPr>
          <a:xfrm>
            <a:off x="5164396" y="4006241"/>
            <a:ext cx="6693171" cy="2302484"/>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200" b="1" dirty="0">
                <a:solidFill>
                  <a:schemeClr val="dk1"/>
                </a:solidFill>
              </a:rPr>
              <a:t>ワークフローとは</a:t>
            </a:r>
            <a:endParaRPr kumimoji="1" lang="en-US" altLang="ja-JP" sz="1200" b="1" dirty="0">
              <a:solidFill>
                <a:schemeClr val="dk1"/>
              </a:solidFill>
            </a:endParaRPr>
          </a:p>
          <a:p>
            <a:r>
              <a:rPr lang="ja-JP" altLang="en-US" sz="1200" dirty="0"/>
              <a:t>　ノード</a:t>
            </a:r>
            <a:r>
              <a:rPr lang="en-US" altLang="ja-JP" sz="1200" dirty="0"/>
              <a:t>(</a:t>
            </a:r>
            <a:r>
              <a:rPr lang="ja-JP" altLang="en-US" sz="1200" dirty="0"/>
              <a:t>タスク</a:t>
            </a:r>
            <a:r>
              <a:rPr lang="en-US" altLang="ja-JP" sz="1200" dirty="0"/>
              <a:t>)</a:t>
            </a:r>
            <a:r>
              <a:rPr lang="ja-JP" altLang="en-US" sz="1200" dirty="0"/>
              <a:t>を結んだ一連の処理の流れのことを言います。</a:t>
            </a:r>
            <a:endParaRPr lang="en-US" altLang="ja-JP" sz="1200" dirty="0"/>
          </a:p>
          <a:p>
            <a:r>
              <a:rPr lang="ja-JP" altLang="en-US" sz="1200" dirty="0"/>
              <a:t>　これを</a:t>
            </a:r>
            <a:r>
              <a:rPr lang="en-US" altLang="ja-JP" sz="1200" dirty="0"/>
              <a:t>AI</a:t>
            </a:r>
            <a:r>
              <a:rPr lang="ja-JP" altLang="en-US" sz="1200" dirty="0"/>
              <a:t>エージェントのツール化ができます。</a:t>
            </a:r>
            <a:endParaRPr lang="en-US" altLang="ja-JP" sz="1200" dirty="0"/>
          </a:p>
          <a:p>
            <a:endParaRPr lang="en-US" altLang="ja-JP" sz="1200" dirty="0"/>
          </a:p>
          <a:p>
            <a:r>
              <a:rPr lang="ja-JP" altLang="en-US" sz="1200" b="1" dirty="0"/>
              <a:t>ノードとは</a:t>
            </a:r>
            <a:endParaRPr lang="en-US" altLang="ja-JP" sz="1200" b="1" dirty="0"/>
          </a:p>
          <a:p>
            <a:r>
              <a:rPr lang="ja-JP" altLang="en-US" sz="1200" dirty="0"/>
              <a:t>　タスクを示します。タスクには以下のようなものがあります。</a:t>
            </a:r>
            <a:endParaRPr lang="en-US" altLang="ja-JP" sz="1200" dirty="0"/>
          </a:p>
          <a:p>
            <a:r>
              <a:rPr lang="ja-JP" altLang="en-US" sz="1200" dirty="0"/>
              <a:t>・</a:t>
            </a:r>
            <a:r>
              <a:rPr lang="en-US" altLang="ja-JP" sz="1200" dirty="0"/>
              <a:t>AI</a:t>
            </a:r>
            <a:r>
              <a:rPr lang="ja-JP" altLang="en-US" sz="1200" dirty="0"/>
              <a:t>タスク</a:t>
            </a:r>
            <a:endParaRPr lang="en-US" altLang="ja-JP" sz="1200" dirty="0"/>
          </a:p>
          <a:p>
            <a:r>
              <a:rPr lang="ja-JP" altLang="en-US" sz="1200" dirty="0"/>
              <a:t>　</a:t>
            </a:r>
            <a:r>
              <a:rPr lang="en-US" altLang="ja-JP" sz="1200" dirty="0"/>
              <a:t>LLM</a:t>
            </a:r>
            <a:r>
              <a:rPr lang="ja-JP" altLang="en-US" sz="1200" dirty="0"/>
              <a:t>を使った要約、条件分岐、判定、価値判断等を行う。</a:t>
            </a:r>
            <a:endParaRPr lang="en-US" altLang="ja-JP" sz="1200" dirty="0"/>
          </a:p>
          <a:p>
            <a:r>
              <a:rPr lang="ja-JP" altLang="en-US" sz="1200" dirty="0"/>
              <a:t>・機能タスク</a:t>
            </a:r>
            <a:endParaRPr lang="en-US" altLang="ja-JP" sz="1200" dirty="0"/>
          </a:p>
          <a:p>
            <a:r>
              <a:rPr lang="ja-JP" altLang="en-US" sz="1200" dirty="0"/>
              <a:t>　コードの実行を行う</a:t>
            </a:r>
            <a:r>
              <a:rPr lang="en-US" altLang="ja-JP" sz="1200" dirty="0"/>
              <a:t>code interpreter</a:t>
            </a:r>
            <a:r>
              <a:rPr lang="ja-JP" altLang="en-US" sz="1200" dirty="0"/>
              <a:t>や</a:t>
            </a:r>
            <a:r>
              <a:rPr lang="en-US" altLang="ja-JP" sz="1200" dirty="0"/>
              <a:t>web</a:t>
            </a:r>
            <a:r>
              <a:rPr lang="ja-JP" altLang="en-US" sz="1200" dirty="0"/>
              <a:t>の情報を取得するブラウザ等特定の機能を使う。</a:t>
            </a:r>
            <a:endParaRPr lang="en-US" altLang="ja-JP" sz="1200" dirty="0"/>
          </a:p>
          <a:p>
            <a:r>
              <a:rPr lang="ja-JP" altLang="en-US" sz="1200" dirty="0"/>
              <a:t>・制御タスク</a:t>
            </a:r>
            <a:endParaRPr lang="en-US" altLang="ja-JP" sz="1200" dirty="0"/>
          </a:p>
          <a:p>
            <a:r>
              <a:rPr lang="ja-JP" altLang="en-US" sz="1200" dirty="0"/>
              <a:t>　固定的に条件分岐を行う</a:t>
            </a:r>
            <a:r>
              <a:rPr lang="en-US" altLang="ja-JP" sz="1200" dirty="0"/>
              <a:t>if</a:t>
            </a:r>
            <a:r>
              <a:rPr lang="ja-JP" altLang="en-US" sz="1200" dirty="0"/>
              <a:t>文や</a:t>
            </a:r>
            <a:r>
              <a:rPr lang="en-US" altLang="ja-JP" sz="1200" dirty="0"/>
              <a:t>case</a:t>
            </a:r>
            <a:r>
              <a:rPr lang="ja-JP" altLang="en-US" sz="1200" dirty="0"/>
              <a:t>文等のタスク間の処理の流れの制御を行う。</a:t>
            </a:r>
            <a:endParaRPr lang="en-US" altLang="ja-JP" sz="1200" dirty="0"/>
          </a:p>
          <a:p>
            <a:endParaRPr lang="en-US" altLang="ja-JP" sz="1200" dirty="0"/>
          </a:p>
        </p:txBody>
      </p:sp>
      <p:sp>
        <p:nvSpPr>
          <p:cNvPr id="7" name="フッター プレースホルダー 3">
            <a:extLst>
              <a:ext uri="{FF2B5EF4-FFF2-40B4-BE49-F238E27FC236}">
                <a16:creationId xmlns:a16="http://schemas.microsoft.com/office/drawing/2014/main" id="{B8215D64-68B0-454E-D386-13BC56A03478}"/>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9" name="スライド番号プレースホルダー 3">
            <a:extLst>
              <a:ext uri="{FF2B5EF4-FFF2-40B4-BE49-F238E27FC236}">
                <a16:creationId xmlns:a16="http://schemas.microsoft.com/office/drawing/2014/main" id="{E52D9A4E-7392-221D-49D2-AC396EDD492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34</a:t>
            </a:fld>
            <a:endParaRPr kumimoji="1" lang="ja-JP" altLang="en-US"/>
          </a:p>
        </p:txBody>
      </p:sp>
    </p:spTree>
    <p:extLst>
      <p:ext uri="{BB962C8B-B14F-4D97-AF65-F5344CB8AC3E}">
        <p14:creationId xmlns:p14="http://schemas.microsoft.com/office/powerpoint/2010/main" val="2098236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947C9034-7943-AE3D-D8B7-1A7FD6A6ACF7}"/>
              </a:ext>
            </a:extLst>
          </p:cNvPr>
          <p:cNvSpPr/>
          <p:nvPr/>
        </p:nvSpPr>
        <p:spPr>
          <a:xfrm>
            <a:off x="6235273" y="2051771"/>
            <a:ext cx="5791627" cy="4104553"/>
          </a:xfrm>
          <a:prstGeom prst="rect">
            <a:avLst/>
          </a:prstGeom>
          <a:solidFill>
            <a:schemeClr val="tx2">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LLM</a:t>
            </a:r>
            <a:r>
              <a:rPr lang="ja-JP" altLang="en-US" dirty="0"/>
              <a:t>について</a:t>
            </a:r>
          </a:p>
        </p:txBody>
      </p:sp>
      <p:sp>
        <p:nvSpPr>
          <p:cNvPr id="2" name="正方形/長方形 1">
            <a:extLst>
              <a:ext uri="{FF2B5EF4-FFF2-40B4-BE49-F238E27FC236}">
                <a16:creationId xmlns:a16="http://schemas.microsoft.com/office/drawing/2014/main" id="{CF150A17-73E7-01F1-B37C-A9A6C7D93FD7}"/>
              </a:ext>
            </a:extLst>
          </p:cNvPr>
          <p:cNvSpPr/>
          <p:nvPr/>
        </p:nvSpPr>
        <p:spPr>
          <a:xfrm>
            <a:off x="361090" y="993967"/>
            <a:ext cx="7540502" cy="823015"/>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b="1" dirty="0">
                <a:solidFill>
                  <a:schemeClr val="dk1"/>
                </a:solidFill>
              </a:rPr>
              <a:t>LLM</a:t>
            </a:r>
            <a:r>
              <a:rPr kumimoji="1" lang="ja-JP" altLang="en-US" sz="1400" b="1" dirty="0">
                <a:solidFill>
                  <a:schemeClr val="dk1"/>
                </a:solidFill>
              </a:rPr>
              <a:t>とは</a:t>
            </a:r>
            <a:endParaRPr kumimoji="1" lang="en-US" altLang="ja-JP" sz="1400" b="1" dirty="0">
              <a:solidFill>
                <a:schemeClr val="dk1"/>
              </a:solidFill>
            </a:endParaRPr>
          </a:p>
          <a:p>
            <a:r>
              <a:rPr lang="ja-JP" altLang="en-US" sz="1400" dirty="0"/>
              <a:t>　狭義では与えられた文章の次のトークン</a:t>
            </a:r>
            <a:r>
              <a:rPr lang="en-US" altLang="ja-JP" sz="1400" dirty="0"/>
              <a:t>(</a:t>
            </a:r>
            <a:r>
              <a:rPr lang="ja-JP" altLang="en-US" sz="1400" dirty="0"/>
              <a:t>単語の断片</a:t>
            </a:r>
            <a:r>
              <a:rPr lang="en-US" altLang="ja-JP" sz="1400" dirty="0"/>
              <a:t>)</a:t>
            </a:r>
            <a:r>
              <a:rPr lang="ja-JP" altLang="en-US" sz="1400" dirty="0"/>
              <a:t>の想起確率を返す</a:t>
            </a:r>
            <a:r>
              <a:rPr lang="en-US" altLang="ja-JP" sz="1400" dirty="0"/>
              <a:t>AI</a:t>
            </a:r>
            <a:r>
              <a:rPr lang="ja-JP" altLang="en-US" sz="1400" dirty="0"/>
              <a:t>です。</a:t>
            </a:r>
            <a:endParaRPr lang="en-US" altLang="ja-JP" sz="1400" dirty="0"/>
          </a:p>
          <a:p>
            <a:r>
              <a:rPr lang="ja-JP" altLang="en-US" sz="1400" dirty="0"/>
              <a:t>　広義では入力された物事に関して推論等を行い、判断を行う</a:t>
            </a:r>
            <a:r>
              <a:rPr lang="en-US" altLang="ja-JP" sz="1400" dirty="0"/>
              <a:t>AI</a:t>
            </a:r>
            <a:r>
              <a:rPr lang="ja-JP" altLang="en-US" sz="1400" dirty="0"/>
              <a:t>です。</a:t>
            </a:r>
            <a:endParaRPr lang="en-US" altLang="ja-JP" sz="1400" dirty="0"/>
          </a:p>
        </p:txBody>
      </p:sp>
      <p:sp>
        <p:nvSpPr>
          <p:cNvPr id="5" name="正方形/長方形 4">
            <a:extLst>
              <a:ext uri="{FF2B5EF4-FFF2-40B4-BE49-F238E27FC236}">
                <a16:creationId xmlns:a16="http://schemas.microsoft.com/office/drawing/2014/main" id="{E9DED15F-8F34-6BBD-D8EE-41F6FE6B80EE}"/>
              </a:ext>
            </a:extLst>
          </p:cNvPr>
          <p:cNvSpPr/>
          <p:nvPr/>
        </p:nvSpPr>
        <p:spPr>
          <a:xfrm>
            <a:off x="304377" y="2051772"/>
            <a:ext cx="5791623" cy="4104553"/>
          </a:xfrm>
          <a:prstGeom prst="rect">
            <a:avLst/>
          </a:prstGeom>
          <a:solidFill>
            <a:schemeClr val="accent5">
              <a:lumMod val="20000"/>
              <a:lumOff val="80000"/>
              <a:alpha val="29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grpSp>
        <p:nvGrpSpPr>
          <p:cNvPr id="7" name="グループ化 6">
            <a:extLst>
              <a:ext uri="{FF2B5EF4-FFF2-40B4-BE49-F238E27FC236}">
                <a16:creationId xmlns:a16="http://schemas.microsoft.com/office/drawing/2014/main" id="{209E8B2C-4273-FC90-DC1E-C31832341D54}"/>
              </a:ext>
            </a:extLst>
          </p:cNvPr>
          <p:cNvGrpSpPr/>
          <p:nvPr/>
        </p:nvGrpSpPr>
        <p:grpSpPr>
          <a:xfrm>
            <a:off x="6520470" y="3486750"/>
            <a:ext cx="1109693" cy="1242589"/>
            <a:chOff x="682442" y="1815710"/>
            <a:chExt cx="1109693" cy="1242589"/>
          </a:xfrm>
        </p:grpSpPr>
        <p:pic>
          <p:nvPicPr>
            <p:cNvPr id="8" name="図 7" descr="ウィンドウ, 記号, 挿絵 が含まれている画像&#10;&#10;自動的に生成された説明">
              <a:extLst>
                <a:ext uri="{FF2B5EF4-FFF2-40B4-BE49-F238E27FC236}">
                  <a16:creationId xmlns:a16="http://schemas.microsoft.com/office/drawing/2014/main" id="{CF610AE0-E25E-3459-C2B1-05D93C726FED}"/>
                </a:ext>
              </a:extLst>
            </p:cNvPr>
            <p:cNvPicPr>
              <a:picLocks noChangeAspect="1"/>
            </p:cNvPicPr>
            <p:nvPr/>
          </p:nvPicPr>
          <p:blipFill>
            <a:blip r:embed="rId3"/>
            <a:stretch>
              <a:fillRect/>
            </a:stretch>
          </p:blipFill>
          <p:spPr>
            <a:xfrm>
              <a:off x="874713" y="1815710"/>
              <a:ext cx="725152" cy="965590"/>
            </a:xfrm>
            <a:prstGeom prst="rect">
              <a:avLst/>
            </a:prstGeom>
          </p:spPr>
        </p:pic>
        <p:sp>
          <p:nvSpPr>
            <p:cNvPr id="9" name="テキスト ボックス 8">
              <a:extLst>
                <a:ext uri="{FF2B5EF4-FFF2-40B4-BE49-F238E27FC236}">
                  <a16:creationId xmlns:a16="http://schemas.microsoft.com/office/drawing/2014/main" id="{3824410C-92C9-6F6C-C675-73F5A1653AF7}"/>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0" name="グラフィックス 9" descr="チャットの吹き出し 単色塗りつぶし">
            <a:extLst>
              <a:ext uri="{FF2B5EF4-FFF2-40B4-BE49-F238E27FC236}">
                <a16:creationId xmlns:a16="http://schemas.microsoft.com/office/drawing/2014/main" id="{712A6990-8855-15C3-F245-91B5B5F8D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16891" y="3371408"/>
            <a:ext cx="638564" cy="638564"/>
          </a:xfrm>
          <a:prstGeom prst="rect">
            <a:avLst/>
          </a:prstGeom>
        </p:spPr>
      </p:pic>
      <p:pic>
        <p:nvPicPr>
          <p:cNvPr id="11" name="図 10" descr="アイコン&#10;&#10;自動的に生成された説明">
            <a:extLst>
              <a:ext uri="{FF2B5EF4-FFF2-40B4-BE49-F238E27FC236}">
                <a16:creationId xmlns:a16="http://schemas.microsoft.com/office/drawing/2014/main" id="{C92723F4-9C58-43C6-2828-3457E6DDB815}"/>
              </a:ext>
            </a:extLst>
          </p:cNvPr>
          <p:cNvPicPr>
            <a:picLocks noChangeAspect="1"/>
          </p:cNvPicPr>
          <p:nvPr/>
        </p:nvPicPr>
        <p:blipFill>
          <a:blip r:embed="rId6"/>
          <a:stretch>
            <a:fillRect/>
          </a:stretch>
        </p:blipFill>
        <p:spPr>
          <a:xfrm>
            <a:off x="8852809" y="3648751"/>
            <a:ext cx="638563" cy="722442"/>
          </a:xfrm>
          <a:prstGeom prst="rect">
            <a:avLst/>
          </a:prstGeom>
        </p:spPr>
      </p:pic>
      <p:grpSp>
        <p:nvGrpSpPr>
          <p:cNvPr id="12" name="グループ化 11">
            <a:extLst>
              <a:ext uri="{FF2B5EF4-FFF2-40B4-BE49-F238E27FC236}">
                <a16:creationId xmlns:a16="http://schemas.microsoft.com/office/drawing/2014/main" id="{6B2C3CF6-2AE1-46F5-83EF-892016762B9F}"/>
              </a:ext>
            </a:extLst>
          </p:cNvPr>
          <p:cNvGrpSpPr/>
          <p:nvPr/>
        </p:nvGrpSpPr>
        <p:grpSpPr>
          <a:xfrm>
            <a:off x="10825429" y="3486750"/>
            <a:ext cx="1109693" cy="1242589"/>
            <a:chOff x="682442" y="1815710"/>
            <a:chExt cx="1109693" cy="1242589"/>
          </a:xfrm>
        </p:grpSpPr>
        <p:pic>
          <p:nvPicPr>
            <p:cNvPr id="14" name="図 13" descr="ウィンドウ, 記号, 挿絵 が含まれている画像&#10;&#10;自動的に生成された説明">
              <a:extLst>
                <a:ext uri="{FF2B5EF4-FFF2-40B4-BE49-F238E27FC236}">
                  <a16:creationId xmlns:a16="http://schemas.microsoft.com/office/drawing/2014/main" id="{3FE0FD37-684C-F814-2281-96DA45A9568A}"/>
                </a:ext>
              </a:extLst>
            </p:cNvPr>
            <p:cNvPicPr>
              <a:picLocks noChangeAspect="1"/>
            </p:cNvPicPr>
            <p:nvPr/>
          </p:nvPicPr>
          <p:blipFill>
            <a:blip r:embed="rId3"/>
            <a:stretch>
              <a:fillRect/>
            </a:stretch>
          </p:blipFill>
          <p:spPr>
            <a:xfrm>
              <a:off x="874713" y="1815710"/>
              <a:ext cx="725152" cy="965590"/>
            </a:xfrm>
            <a:prstGeom prst="rect">
              <a:avLst/>
            </a:prstGeom>
          </p:spPr>
        </p:pic>
        <p:sp>
          <p:nvSpPr>
            <p:cNvPr id="15" name="テキスト ボックス 14">
              <a:extLst>
                <a:ext uri="{FF2B5EF4-FFF2-40B4-BE49-F238E27FC236}">
                  <a16:creationId xmlns:a16="http://schemas.microsoft.com/office/drawing/2014/main" id="{2B213A0D-AE2B-80CC-D729-7EEFADF9611D}"/>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t>ユーザ</a:t>
              </a:r>
            </a:p>
          </p:txBody>
        </p:sp>
      </p:grpSp>
      <p:pic>
        <p:nvPicPr>
          <p:cNvPr id="17" name="図 16">
            <a:extLst>
              <a:ext uri="{FF2B5EF4-FFF2-40B4-BE49-F238E27FC236}">
                <a16:creationId xmlns:a16="http://schemas.microsoft.com/office/drawing/2014/main" id="{6232E1D3-9430-8D73-C684-0F47777E2987}"/>
              </a:ext>
            </a:extLst>
          </p:cNvPr>
          <p:cNvPicPr>
            <a:picLocks noChangeAspect="1"/>
          </p:cNvPicPr>
          <p:nvPr/>
        </p:nvPicPr>
        <p:blipFill>
          <a:blip r:embed="rId7"/>
          <a:stretch>
            <a:fillRect/>
          </a:stretch>
        </p:blipFill>
        <p:spPr>
          <a:xfrm>
            <a:off x="10464736" y="3816950"/>
            <a:ext cx="660693" cy="392286"/>
          </a:xfrm>
          <a:prstGeom prst="rect">
            <a:avLst/>
          </a:prstGeom>
        </p:spPr>
      </p:pic>
      <p:sp>
        <p:nvSpPr>
          <p:cNvPr id="20" name="矢印: 右 19">
            <a:extLst>
              <a:ext uri="{FF2B5EF4-FFF2-40B4-BE49-F238E27FC236}">
                <a16:creationId xmlns:a16="http://schemas.microsoft.com/office/drawing/2014/main" id="{B684DE42-C36B-16CA-212D-66124794900F}"/>
              </a:ext>
            </a:extLst>
          </p:cNvPr>
          <p:cNvSpPr/>
          <p:nvPr/>
        </p:nvSpPr>
        <p:spPr>
          <a:xfrm>
            <a:off x="9643003"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1" name="矢印: 右 20">
            <a:extLst>
              <a:ext uri="{FF2B5EF4-FFF2-40B4-BE49-F238E27FC236}">
                <a16:creationId xmlns:a16="http://schemas.microsoft.com/office/drawing/2014/main" id="{E94DF516-1C7E-27B0-EA09-A888BA434C1C}"/>
              </a:ext>
            </a:extLst>
          </p:cNvPr>
          <p:cNvSpPr/>
          <p:nvPr/>
        </p:nvSpPr>
        <p:spPr>
          <a:xfrm flipH="1">
            <a:off x="9643003"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2" name="矢印: 右 21">
            <a:extLst>
              <a:ext uri="{FF2B5EF4-FFF2-40B4-BE49-F238E27FC236}">
                <a16:creationId xmlns:a16="http://schemas.microsoft.com/office/drawing/2014/main" id="{698054BC-1289-BDEA-9645-8EB72470BA89}"/>
              </a:ext>
            </a:extLst>
          </p:cNvPr>
          <p:cNvSpPr/>
          <p:nvPr/>
        </p:nvSpPr>
        <p:spPr>
          <a:xfrm>
            <a:off x="7901591" y="38704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3" name="矢印: 右 22">
            <a:extLst>
              <a:ext uri="{FF2B5EF4-FFF2-40B4-BE49-F238E27FC236}">
                <a16:creationId xmlns:a16="http://schemas.microsoft.com/office/drawing/2014/main" id="{D7401DE8-0ABF-422E-5ED4-74E42C75D553}"/>
              </a:ext>
            </a:extLst>
          </p:cNvPr>
          <p:cNvSpPr/>
          <p:nvPr/>
        </p:nvSpPr>
        <p:spPr>
          <a:xfrm flipH="1">
            <a:off x="7901591" y="4175340"/>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4" name="吹き出し: 角を丸めた四角形 23">
            <a:extLst>
              <a:ext uri="{FF2B5EF4-FFF2-40B4-BE49-F238E27FC236}">
                <a16:creationId xmlns:a16="http://schemas.microsoft.com/office/drawing/2014/main" id="{55E10AE2-B52C-13C4-FF6A-35F8192A97E3}"/>
              </a:ext>
            </a:extLst>
          </p:cNvPr>
          <p:cNvSpPr/>
          <p:nvPr/>
        </p:nvSpPr>
        <p:spPr>
          <a:xfrm>
            <a:off x="8287322" y="5056045"/>
            <a:ext cx="1779407" cy="668097"/>
          </a:xfrm>
          <a:prstGeom prst="wedgeRoundRectCallout">
            <a:avLst>
              <a:gd name="adj1" fmla="val -10841"/>
              <a:gd name="adj2" fmla="val -89574"/>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zh-CN" altLang="en-US" sz="1400" dirty="0">
                <a:solidFill>
                  <a:schemeClr val="dk1"/>
                </a:solidFill>
              </a:rPr>
              <a:t>要約、条件分岐、判定、価値判断等</a:t>
            </a:r>
            <a:endParaRPr kumimoji="1" lang="ja-JP" altLang="en-US" sz="1400" dirty="0">
              <a:solidFill>
                <a:schemeClr val="dk1"/>
              </a:solidFill>
            </a:endParaRPr>
          </a:p>
        </p:txBody>
      </p:sp>
      <p:sp>
        <p:nvSpPr>
          <p:cNvPr id="25" name="テキスト ボックス 24">
            <a:extLst>
              <a:ext uri="{FF2B5EF4-FFF2-40B4-BE49-F238E27FC236}">
                <a16:creationId xmlns:a16="http://schemas.microsoft.com/office/drawing/2014/main" id="{CBAF72A4-F28A-F319-B8F7-AFED7C64D8BC}"/>
              </a:ext>
            </a:extLst>
          </p:cNvPr>
          <p:cNvSpPr txBox="1"/>
          <p:nvPr/>
        </p:nvSpPr>
        <p:spPr>
          <a:xfrm>
            <a:off x="8597036" y="446597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pic>
        <p:nvPicPr>
          <p:cNvPr id="16" name="図 15">
            <a:extLst>
              <a:ext uri="{FF2B5EF4-FFF2-40B4-BE49-F238E27FC236}">
                <a16:creationId xmlns:a16="http://schemas.microsoft.com/office/drawing/2014/main" id="{3409BCE6-3C7A-7D89-3A00-E9ED31EF807D}"/>
              </a:ext>
            </a:extLst>
          </p:cNvPr>
          <p:cNvPicPr>
            <a:picLocks noChangeAspect="1"/>
          </p:cNvPicPr>
          <p:nvPr/>
        </p:nvPicPr>
        <p:blipFill>
          <a:blip r:embed="rId8"/>
          <a:stretch>
            <a:fillRect/>
          </a:stretch>
        </p:blipFill>
        <p:spPr>
          <a:xfrm>
            <a:off x="679960" y="2638781"/>
            <a:ext cx="750398" cy="728804"/>
          </a:xfrm>
          <a:prstGeom prst="rect">
            <a:avLst/>
          </a:prstGeom>
        </p:spPr>
      </p:pic>
      <p:sp>
        <p:nvSpPr>
          <p:cNvPr id="18" name="矢印: 五方向 17">
            <a:extLst>
              <a:ext uri="{FF2B5EF4-FFF2-40B4-BE49-F238E27FC236}">
                <a16:creationId xmlns:a16="http://schemas.microsoft.com/office/drawing/2014/main" id="{D95DFF92-8823-349B-31F6-0EEC21CC6736}"/>
              </a:ext>
            </a:extLst>
          </p:cNvPr>
          <p:cNvSpPr/>
          <p:nvPr/>
        </p:nvSpPr>
        <p:spPr>
          <a:xfrm>
            <a:off x="269809" y="2146387"/>
            <a:ext cx="2208820" cy="358336"/>
          </a:xfrm>
          <a:prstGeom prst="homePlate">
            <a:avLst/>
          </a:prstGeom>
          <a:solidFill>
            <a:schemeClr val="accent5">
              <a:lumMod val="5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狭義</a:t>
            </a:r>
          </a:p>
        </p:txBody>
      </p:sp>
      <p:sp>
        <p:nvSpPr>
          <p:cNvPr id="19" name="矢印: 五方向 18">
            <a:extLst>
              <a:ext uri="{FF2B5EF4-FFF2-40B4-BE49-F238E27FC236}">
                <a16:creationId xmlns:a16="http://schemas.microsoft.com/office/drawing/2014/main" id="{2F2B38EA-A91E-6FC1-B581-63B84EFEAB59}"/>
              </a:ext>
            </a:extLst>
          </p:cNvPr>
          <p:cNvSpPr/>
          <p:nvPr/>
        </p:nvSpPr>
        <p:spPr>
          <a:xfrm>
            <a:off x="6225648" y="2146058"/>
            <a:ext cx="2208820" cy="358336"/>
          </a:xfrm>
          <a:prstGeom prst="homePlate">
            <a:avLst/>
          </a:prstGeom>
          <a:solidFill>
            <a:schemeClr val="tx2"/>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b="1" dirty="0">
                <a:solidFill>
                  <a:schemeClr val="bg1"/>
                </a:solidFill>
              </a:rPr>
              <a:t>広義</a:t>
            </a:r>
          </a:p>
        </p:txBody>
      </p:sp>
      <p:sp>
        <p:nvSpPr>
          <p:cNvPr id="26" name="矢印: 右 25">
            <a:extLst>
              <a:ext uri="{FF2B5EF4-FFF2-40B4-BE49-F238E27FC236}">
                <a16:creationId xmlns:a16="http://schemas.microsoft.com/office/drawing/2014/main" id="{72B5696B-80E9-4D62-00D6-649DC84BF7DB}"/>
              </a:ext>
            </a:extLst>
          </p:cNvPr>
          <p:cNvSpPr/>
          <p:nvPr/>
        </p:nvSpPr>
        <p:spPr>
          <a:xfrm rot="5400000">
            <a:off x="809998" y="3484390"/>
            <a:ext cx="468041"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pic>
        <p:nvPicPr>
          <p:cNvPr id="27" name="図 26" descr="アイコン&#10;&#10;自動的に生成された説明">
            <a:extLst>
              <a:ext uri="{FF2B5EF4-FFF2-40B4-BE49-F238E27FC236}">
                <a16:creationId xmlns:a16="http://schemas.microsoft.com/office/drawing/2014/main" id="{879B6E83-857B-FFAE-B425-3FCEC9BA95C4}"/>
              </a:ext>
            </a:extLst>
          </p:cNvPr>
          <p:cNvPicPr>
            <a:picLocks noChangeAspect="1"/>
          </p:cNvPicPr>
          <p:nvPr/>
        </p:nvPicPr>
        <p:blipFill>
          <a:blip r:embed="rId6"/>
          <a:stretch>
            <a:fillRect/>
          </a:stretch>
        </p:blipFill>
        <p:spPr>
          <a:xfrm>
            <a:off x="2723826" y="3880571"/>
            <a:ext cx="638563" cy="722442"/>
          </a:xfrm>
          <a:prstGeom prst="rect">
            <a:avLst/>
          </a:prstGeom>
        </p:spPr>
      </p:pic>
      <p:sp>
        <p:nvSpPr>
          <p:cNvPr id="28" name="矢印: 右 27">
            <a:extLst>
              <a:ext uri="{FF2B5EF4-FFF2-40B4-BE49-F238E27FC236}">
                <a16:creationId xmlns:a16="http://schemas.microsoft.com/office/drawing/2014/main" id="{BFDB2A57-E5D9-0AC8-A99E-49AA6A97FA70}"/>
              </a:ext>
            </a:extLst>
          </p:cNvPr>
          <p:cNvSpPr/>
          <p:nvPr/>
        </p:nvSpPr>
        <p:spPr>
          <a:xfrm>
            <a:off x="3660622"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29" name="テキスト ボックス 28">
            <a:extLst>
              <a:ext uri="{FF2B5EF4-FFF2-40B4-BE49-F238E27FC236}">
                <a16:creationId xmlns:a16="http://schemas.microsoft.com/office/drawing/2014/main" id="{EA3246E9-DDF7-6938-9570-7BACA88DB501}"/>
              </a:ext>
            </a:extLst>
          </p:cNvPr>
          <p:cNvSpPr txBox="1"/>
          <p:nvPr/>
        </p:nvSpPr>
        <p:spPr>
          <a:xfrm>
            <a:off x="2468053" y="4697794"/>
            <a:ext cx="1109693" cy="276999"/>
          </a:xfrm>
          <a:prstGeom prst="rect">
            <a:avLst/>
          </a:prstGeom>
          <a:noFill/>
        </p:spPr>
        <p:txBody>
          <a:bodyPr wrap="square" rtlCol="0">
            <a:spAutoFit/>
          </a:bodyPr>
          <a:lstStyle/>
          <a:p>
            <a:pPr algn="ctr"/>
            <a:r>
              <a:rPr lang="en-US" altLang="ja-JP" sz="1200" dirty="0"/>
              <a:t>LLM</a:t>
            </a:r>
            <a:endParaRPr kumimoji="1" lang="ja-JP" altLang="en-US" sz="1200" dirty="0"/>
          </a:p>
        </p:txBody>
      </p:sp>
      <p:sp>
        <p:nvSpPr>
          <p:cNvPr id="30" name="矢印: 右 29">
            <a:extLst>
              <a:ext uri="{FF2B5EF4-FFF2-40B4-BE49-F238E27FC236}">
                <a16:creationId xmlns:a16="http://schemas.microsoft.com/office/drawing/2014/main" id="{27ACD4DB-80BF-F99B-9434-83D01B1F75AA}"/>
              </a:ext>
            </a:extLst>
          </p:cNvPr>
          <p:cNvSpPr/>
          <p:nvPr/>
        </p:nvSpPr>
        <p:spPr>
          <a:xfrm>
            <a:off x="1700009" y="4228158"/>
            <a:ext cx="725152" cy="277000"/>
          </a:xfrm>
          <a:prstGeom prst="rightArrow">
            <a:avLst>
              <a:gd name="adj1" fmla="val 54948"/>
              <a:gd name="adj2" fmla="val 54949"/>
            </a:avLst>
          </a:prstGeom>
          <a:solidFill>
            <a:schemeClr val="accent1"/>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1" name="テキスト ボックス 30">
            <a:extLst>
              <a:ext uri="{FF2B5EF4-FFF2-40B4-BE49-F238E27FC236}">
                <a16:creationId xmlns:a16="http://schemas.microsoft.com/office/drawing/2014/main" id="{5D03EF67-40C1-65D6-6FE6-E42F30EB5AB6}"/>
              </a:ext>
            </a:extLst>
          </p:cNvPr>
          <p:cNvSpPr txBox="1"/>
          <p:nvPr/>
        </p:nvSpPr>
        <p:spPr>
          <a:xfrm>
            <a:off x="5038013" y="3837861"/>
            <a:ext cx="886708" cy="276999"/>
          </a:xfrm>
          <a:prstGeom prst="rect">
            <a:avLst/>
          </a:prstGeom>
          <a:noFill/>
        </p:spPr>
        <p:txBody>
          <a:bodyPr wrap="square" rtlCol="0">
            <a:spAutoFit/>
          </a:bodyPr>
          <a:lstStyle/>
          <a:p>
            <a:r>
              <a:rPr kumimoji="1" lang="en-US" altLang="ja-JP" sz="1200" dirty="0"/>
              <a:t>(0.8762)</a:t>
            </a:r>
            <a:endParaRPr kumimoji="1" lang="ja-JP" altLang="en-US" sz="1200" dirty="0"/>
          </a:p>
        </p:txBody>
      </p:sp>
      <p:sp>
        <p:nvSpPr>
          <p:cNvPr id="32" name="テキスト ボックス 31">
            <a:extLst>
              <a:ext uri="{FF2B5EF4-FFF2-40B4-BE49-F238E27FC236}">
                <a16:creationId xmlns:a16="http://schemas.microsoft.com/office/drawing/2014/main" id="{2EA18F0D-BDBB-5FBD-4E08-8D89035CE3FE}"/>
              </a:ext>
            </a:extLst>
          </p:cNvPr>
          <p:cNvSpPr txBox="1"/>
          <p:nvPr/>
        </p:nvSpPr>
        <p:spPr>
          <a:xfrm>
            <a:off x="5038013" y="4248217"/>
            <a:ext cx="886708" cy="276999"/>
          </a:xfrm>
          <a:prstGeom prst="rect">
            <a:avLst/>
          </a:prstGeom>
          <a:noFill/>
        </p:spPr>
        <p:txBody>
          <a:bodyPr wrap="square" rtlCol="0">
            <a:spAutoFit/>
          </a:bodyPr>
          <a:lstStyle/>
          <a:p>
            <a:r>
              <a:rPr kumimoji="1" lang="en-US" altLang="ja-JP" sz="1200" dirty="0"/>
              <a:t>(0.6234)</a:t>
            </a:r>
            <a:endParaRPr kumimoji="1" lang="ja-JP" altLang="en-US" sz="1200" dirty="0"/>
          </a:p>
        </p:txBody>
      </p:sp>
      <p:sp>
        <p:nvSpPr>
          <p:cNvPr id="33" name="テキスト ボックス 32">
            <a:extLst>
              <a:ext uri="{FF2B5EF4-FFF2-40B4-BE49-F238E27FC236}">
                <a16:creationId xmlns:a16="http://schemas.microsoft.com/office/drawing/2014/main" id="{543B60A8-B8DB-58B4-50D5-25E4BE8E8C71}"/>
              </a:ext>
            </a:extLst>
          </p:cNvPr>
          <p:cNvSpPr txBox="1"/>
          <p:nvPr/>
        </p:nvSpPr>
        <p:spPr>
          <a:xfrm>
            <a:off x="5038013" y="4658572"/>
            <a:ext cx="886708" cy="276999"/>
          </a:xfrm>
          <a:prstGeom prst="rect">
            <a:avLst/>
          </a:prstGeom>
          <a:noFill/>
        </p:spPr>
        <p:txBody>
          <a:bodyPr wrap="square" rtlCol="0">
            <a:spAutoFit/>
          </a:bodyPr>
          <a:lstStyle/>
          <a:p>
            <a:r>
              <a:rPr kumimoji="1" lang="en-US" altLang="ja-JP" sz="1200" dirty="0"/>
              <a:t>(0.3989)</a:t>
            </a:r>
            <a:endParaRPr kumimoji="1" lang="ja-JP" altLang="en-US" sz="1200" dirty="0"/>
          </a:p>
        </p:txBody>
      </p:sp>
      <p:grpSp>
        <p:nvGrpSpPr>
          <p:cNvPr id="71" name="グループ化 70">
            <a:extLst>
              <a:ext uri="{FF2B5EF4-FFF2-40B4-BE49-F238E27FC236}">
                <a16:creationId xmlns:a16="http://schemas.microsoft.com/office/drawing/2014/main" id="{D129C3F1-2AFD-36F9-8109-34A8A6C6701C}"/>
              </a:ext>
            </a:extLst>
          </p:cNvPr>
          <p:cNvGrpSpPr/>
          <p:nvPr/>
        </p:nvGrpSpPr>
        <p:grpSpPr>
          <a:xfrm>
            <a:off x="601566" y="3777921"/>
            <a:ext cx="421214" cy="577150"/>
            <a:chOff x="-800603" y="3349996"/>
            <a:chExt cx="914400" cy="914400"/>
          </a:xfrm>
        </p:grpSpPr>
        <p:grpSp>
          <p:nvGrpSpPr>
            <p:cNvPr id="46" name="グループ化 45">
              <a:extLst>
                <a:ext uri="{FF2B5EF4-FFF2-40B4-BE49-F238E27FC236}">
                  <a16:creationId xmlns:a16="http://schemas.microsoft.com/office/drawing/2014/main" id="{BDA8437B-84A2-6B6B-C4E5-6CBDD06592DA}"/>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36" name="正方形/長方形 35">
                <a:extLst>
                  <a:ext uri="{FF2B5EF4-FFF2-40B4-BE49-F238E27FC236}">
                    <a16:creationId xmlns:a16="http://schemas.microsoft.com/office/drawing/2014/main" id="{C5AFDD54-57AA-B171-A54B-DEA45B997A4D}"/>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7" name="正方形/長方形 36">
                <a:extLst>
                  <a:ext uri="{FF2B5EF4-FFF2-40B4-BE49-F238E27FC236}">
                    <a16:creationId xmlns:a16="http://schemas.microsoft.com/office/drawing/2014/main" id="{CD4902A3-8CEE-F5C4-DE70-A395328D9108}"/>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8" name="正方形/長方形 37">
                <a:extLst>
                  <a:ext uri="{FF2B5EF4-FFF2-40B4-BE49-F238E27FC236}">
                    <a16:creationId xmlns:a16="http://schemas.microsoft.com/office/drawing/2014/main" id="{8F71B374-A510-44B9-E70D-653B5ACFEE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39" name="正方形/長方形 38">
                <a:extLst>
                  <a:ext uri="{FF2B5EF4-FFF2-40B4-BE49-F238E27FC236}">
                    <a16:creationId xmlns:a16="http://schemas.microsoft.com/office/drawing/2014/main" id="{400DD091-B27F-491D-7741-1B8DA5DB547C}"/>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0" name="正方形/長方形 39">
                <a:extLst>
                  <a:ext uri="{FF2B5EF4-FFF2-40B4-BE49-F238E27FC236}">
                    <a16:creationId xmlns:a16="http://schemas.microsoft.com/office/drawing/2014/main" id="{23CD9E6E-C7A0-0EC4-33D8-FA570A3CC943}"/>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1" name="正方形/長方形 40">
                <a:extLst>
                  <a:ext uri="{FF2B5EF4-FFF2-40B4-BE49-F238E27FC236}">
                    <a16:creationId xmlns:a16="http://schemas.microsoft.com/office/drawing/2014/main" id="{D0640002-55E8-FE31-4DF9-ACC3E251A186}"/>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2" name="正方形/長方形 41">
                <a:extLst>
                  <a:ext uri="{FF2B5EF4-FFF2-40B4-BE49-F238E27FC236}">
                    <a16:creationId xmlns:a16="http://schemas.microsoft.com/office/drawing/2014/main" id="{C91AD7B4-67A3-C184-3302-138C06C39DC8}"/>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3" name="正方形/長方形 42">
                <a:extLst>
                  <a:ext uri="{FF2B5EF4-FFF2-40B4-BE49-F238E27FC236}">
                    <a16:creationId xmlns:a16="http://schemas.microsoft.com/office/drawing/2014/main" id="{565635E3-4DFC-CC08-90D8-07156587AA0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4" name="正方形/長方形 43">
                <a:extLst>
                  <a:ext uri="{FF2B5EF4-FFF2-40B4-BE49-F238E27FC236}">
                    <a16:creationId xmlns:a16="http://schemas.microsoft.com/office/drawing/2014/main" id="{0ACB1CEA-7178-3F90-7612-E56266657D9D}"/>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35" name="グラフィックス 34" descr="チケット 枠線">
              <a:extLst>
                <a:ext uri="{FF2B5EF4-FFF2-40B4-BE49-F238E27FC236}">
                  <a16:creationId xmlns:a16="http://schemas.microsoft.com/office/drawing/2014/main" id="{C10F1B78-BDEE-8688-8D15-3AF0C75367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70" name="グループ化 69">
            <a:extLst>
              <a:ext uri="{FF2B5EF4-FFF2-40B4-BE49-F238E27FC236}">
                <a16:creationId xmlns:a16="http://schemas.microsoft.com/office/drawing/2014/main" id="{58B9CD37-8484-92C4-2D63-623A6CB7A783}"/>
              </a:ext>
            </a:extLst>
          </p:cNvPr>
          <p:cNvGrpSpPr/>
          <p:nvPr/>
        </p:nvGrpSpPr>
        <p:grpSpPr>
          <a:xfrm>
            <a:off x="1126337" y="3772413"/>
            <a:ext cx="421293" cy="576227"/>
            <a:chOff x="-759355" y="4259998"/>
            <a:chExt cx="914400" cy="914400"/>
          </a:xfrm>
        </p:grpSpPr>
        <p:grpSp>
          <p:nvGrpSpPr>
            <p:cNvPr id="48" name="グループ化 47">
              <a:extLst>
                <a:ext uri="{FF2B5EF4-FFF2-40B4-BE49-F238E27FC236}">
                  <a16:creationId xmlns:a16="http://schemas.microsoft.com/office/drawing/2014/main" id="{D8503831-E5EC-B0F3-E8EE-3B5D7DBE8F6F}"/>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49" name="正方形/長方形 48">
                <a:extLst>
                  <a:ext uri="{FF2B5EF4-FFF2-40B4-BE49-F238E27FC236}">
                    <a16:creationId xmlns:a16="http://schemas.microsoft.com/office/drawing/2014/main" id="{A85173D8-5DBE-23A0-664F-BAC58871EA5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0" name="正方形/長方形 49">
                <a:extLst>
                  <a:ext uri="{FF2B5EF4-FFF2-40B4-BE49-F238E27FC236}">
                    <a16:creationId xmlns:a16="http://schemas.microsoft.com/office/drawing/2014/main" id="{ECF36438-F972-CCC0-B1C4-7BB935BF5085}"/>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1" name="正方形/長方形 50">
                <a:extLst>
                  <a:ext uri="{FF2B5EF4-FFF2-40B4-BE49-F238E27FC236}">
                    <a16:creationId xmlns:a16="http://schemas.microsoft.com/office/drawing/2014/main" id="{36919596-C670-931A-AEED-09C59F719D1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2" name="正方形/長方形 51">
                <a:extLst>
                  <a:ext uri="{FF2B5EF4-FFF2-40B4-BE49-F238E27FC236}">
                    <a16:creationId xmlns:a16="http://schemas.microsoft.com/office/drawing/2014/main" id="{9B232D10-BBB1-FE0C-D639-EA58EBC222A9}"/>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3" name="正方形/長方形 52">
                <a:extLst>
                  <a:ext uri="{FF2B5EF4-FFF2-40B4-BE49-F238E27FC236}">
                    <a16:creationId xmlns:a16="http://schemas.microsoft.com/office/drawing/2014/main" id="{4D1EBE15-BE8F-324D-59A4-6482CB7D25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4" name="正方形/長方形 53">
                <a:extLst>
                  <a:ext uri="{FF2B5EF4-FFF2-40B4-BE49-F238E27FC236}">
                    <a16:creationId xmlns:a16="http://schemas.microsoft.com/office/drawing/2014/main" id="{35149F62-1378-7DEE-69C5-676694F839FC}"/>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5" name="正方形/長方形 54">
                <a:extLst>
                  <a:ext uri="{FF2B5EF4-FFF2-40B4-BE49-F238E27FC236}">
                    <a16:creationId xmlns:a16="http://schemas.microsoft.com/office/drawing/2014/main" id="{B27ABDB4-6FF8-DC39-66A5-A63730F46CE1}"/>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6" name="正方形/長方形 55">
                <a:extLst>
                  <a:ext uri="{FF2B5EF4-FFF2-40B4-BE49-F238E27FC236}">
                    <a16:creationId xmlns:a16="http://schemas.microsoft.com/office/drawing/2014/main" id="{26B6CE33-3DAE-10AA-27BF-020BA687C2A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57" name="正方形/長方形 56">
                <a:extLst>
                  <a:ext uri="{FF2B5EF4-FFF2-40B4-BE49-F238E27FC236}">
                    <a16:creationId xmlns:a16="http://schemas.microsoft.com/office/drawing/2014/main" id="{6B00C62B-8833-B349-30F4-58A638A2BFB8}"/>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47" name="グラフィックス 46" descr="チケット 枠線">
              <a:extLst>
                <a:ext uri="{FF2B5EF4-FFF2-40B4-BE49-F238E27FC236}">
                  <a16:creationId xmlns:a16="http://schemas.microsoft.com/office/drawing/2014/main" id="{E51B4A3D-BEE8-3A02-4824-BEC7643461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grpSp>
        <p:nvGrpSpPr>
          <p:cNvPr id="69" name="グループ化 68">
            <a:extLst>
              <a:ext uri="{FF2B5EF4-FFF2-40B4-BE49-F238E27FC236}">
                <a16:creationId xmlns:a16="http://schemas.microsoft.com/office/drawing/2014/main" id="{23B764AD-5B75-4307-06F7-5B6920734796}"/>
              </a:ext>
            </a:extLst>
          </p:cNvPr>
          <p:cNvGrpSpPr/>
          <p:nvPr/>
        </p:nvGrpSpPr>
        <p:grpSpPr>
          <a:xfrm>
            <a:off x="887617" y="4179731"/>
            <a:ext cx="421293" cy="576227"/>
            <a:chOff x="-748524" y="5224095"/>
            <a:chExt cx="914400" cy="914400"/>
          </a:xfrm>
        </p:grpSpPr>
        <p:grpSp>
          <p:nvGrpSpPr>
            <p:cNvPr id="59" name="グループ化 58">
              <a:extLst>
                <a:ext uri="{FF2B5EF4-FFF2-40B4-BE49-F238E27FC236}">
                  <a16:creationId xmlns:a16="http://schemas.microsoft.com/office/drawing/2014/main" id="{BC1EDC90-0687-D643-FE27-C1F69E932987}"/>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60" name="正方形/長方形 59">
                <a:extLst>
                  <a:ext uri="{FF2B5EF4-FFF2-40B4-BE49-F238E27FC236}">
                    <a16:creationId xmlns:a16="http://schemas.microsoft.com/office/drawing/2014/main" id="{B4B8489B-6E8F-255C-F875-D6B396EAFB2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1" name="正方形/長方形 60">
                <a:extLst>
                  <a:ext uri="{FF2B5EF4-FFF2-40B4-BE49-F238E27FC236}">
                    <a16:creationId xmlns:a16="http://schemas.microsoft.com/office/drawing/2014/main" id="{7041C413-2055-EBC6-7F41-89DB9E7B8026}"/>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2" name="正方形/長方形 61">
                <a:extLst>
                  <a:ext uri="{FF2B5EF4-FFF2-40B4-BE49-F238E27FC236}">
                    <a16:creationId xmlns:a16="http://schemas.microsoft.com/office/drawing/2014/main" id="{D6795457-30EC-FFDE-C518-F0321D8E9F24}"/>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3" name="正方形/長方形 62">
                <a:extLst>
                  <a:ext uri="{FF2B5EF4-FFF2-40B4-BE49-F238E27FC236}">
                    <a16:creationId xmlns:a16="http://schemas.microsoft.com/office/drawing/2014/main" id="{4A397ACB-E30D-D52F-9392-7B81BE86F73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4" name="正方形/長方形 63">
                <a:extLst>
                  <a:ext uri="{FF2B5EF4-FFF2-40B4-BE49-F238E27FC236}">
                    <a16:creationId xmlns:a16="http://schemas.microsoft.com/office/drawing/2014/main" id="{247DC3F2-8BF9-5674-528F-CED744DAEEA1}"/>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5" name="正方形/長方形 64">
                <a:extLst>
                  <a:ext uri="{FF2B5EF4-FFF2-40B4-BE49-F238E27FC236}">
                    <a16:creationId xmlns:a16="http://schemas.microsoft.com/office/drawing/2014/main" id="{66DE6FA0-B586-04AA-4FAF-6AF2554C25FA}"/>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6" name="正方形/長方形 65">
                <a:extLst>
                  <a:ext uri="{FF2B5EF4-FFF2-40B4-BE49-F238E27FC236}">
                    <a16:creationId xmlns:a16="http://schemas.microsoft.com/office/drawing/2014/main" id="{5442F4E2-805D-F314-C95A-0C88E2ACCB46}"/>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7" name="正方形/長方形 66">
                <a:extLst>
                  <a:ext uri="{FF2B5EF4-FFF2-40B4-BE49-F238E27FC236}">
                    <a16:creationId xmlns:a16="http://schemas.microsoft.com/office/drawing/2014/main" id="{008E961F-65F4-78F5-8B2C-62503D727F5C}"/>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68" name="正方形/長方形 67">
                <a:extLst>
                  <a:ext uri="{FF2B5EF4-FFF2-40B4-BE49-F238E27FC236}">
                    <a16:creationId xmlns:a16="http://schemas.microsoft.com/office/drawing/2014/main" id="{6B7B7667-AD6C-2B04-E642-E4CB6D2DA06B}"/>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58" name="グラフィックス 57" descr="チケット 枠線">
              <a:extLst>
                <a:ext uri="{FF2B5EF4-FFF2-40B4-BE49-F238E27FC236}">
                  <a16:creationId xmlns:a16="http://schemas.microsoft.com/office/drawing/2014/main" id="{9D8E0105-AE52-8A55-5CD1-116997F05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sp>
        <p:nvSpPr>
          <p:cNvPr id="72" name="テキスト ボックス 71">
            <a:extLst>
              <a:ext uri="{FF2B5EF4-FFF2-40B4-BE49-F238E27FC236}">
                <a16:creationId xmlns:a16="http://schemas.microsoft.com/office/drawing/2014/main" id="{0D9955EB-A07C-684C-AABA-C26FD1F053C4}"/>
              </a:ext>
            </a:extLst>
          </p:cNvPr>
          <p:cNvSpPr txBox="1"/>
          <p:nvPr/>
        </p:nvSpPr>
        <p:spPr>
          <a:xfrm>
            <a:off x="489172" y="4697794"/>
            <a:ext cx="1109693" cy="276999"/>
          </a:xfrm>
          <a:prstGeom prst="rect">
            <a:avLst/>
          </a:prstGeom>
          <a:noFill/>
        </p:spPr>
        <p:txBody>
          <a:bodyPr wrap="square" rtlCol="0">
            <a:spAutoFit/>
          </a:bodyPr>
          <a:lstStyle/>
          <a:p>
            <a:pPr algn="ctr"/>
            <a:r>
              <a:rPr kumimoji="1" lang="ja-JP" altLang="en-US" sz="1200" dirty="0"/>
              <a:t>トークン</a:t>
            </a:r>
          </a:p>
        </p:txBody>
      </p:sp>
      <p:grpSp>
        <p:nvGrpSpPr>
          <p:cNvPr id="109" name="グループ化 108">
            <a:extLst>
              <a:ext uri="{FF2B5EF4-FFF2-40B4-BE49-F238E27FC236}">
                <a16:creationId xmlns:a16="http://schemas.microsoft.com/office/drawing/2014/main" id="{F67D0B9C-32D7-D1D0-CA2B-D0C3556740E0}"/>
              </a:ext>
            </a:extLst>
          </p:cNvPr>
          <p:cNvGrpSpPr/>
          <p:nvPr/>
        </p:nvGrpSpPr>
        <p:grpSpPr>
          <a:xfrm>
            <a:off x="4483169" y="4470743"/>
            <a:ext cx="421214" cy="577150"/>
            <a:chOff x="-800603" y="3349996"/>
            <a:chExt cx="914400" cy="914400"/>
          </a:xfrm>
        </p:grpSpPr>
        <p:grpSp>
          <p:nvGrpSpPr>
            <p:cNvPr id="110" name="グループ化 109">
              <a:extLst>
                <a:ext uri="{FF2B5EF4-FFF2-40B4-BE49-F238E27FC236}">
                  <a16:creationId xmlns:a16="http://schemas.microsoft.com/office/drawing/2014/main" id="{A7B43551-F0AB-D2D5-B0D6-25B394842AF9}"/>
                </a:ext>
              </a:extLst>
            </p:cNvPr>
            <p:cNvGrpSpPr/>
            <p:nvPr/>
          </p:nvGrpSpPr>
          <p:grpSpPr>
            <a:xfrm>
              <a:off x="-723900" y="3607154"/>
              <a:ext cx="763588" cy="479286"/>
              <a:chOff x="-723900" y="3607154"/>
              <a:chExt cx="763588" cy="479286"/>
            </a:xfrm>
            <a:solidFill>
              <a:schemeClr val="accent2">
                <a:lumMod val="20000"/>
                <a:lumOff val="80000"/>
              </a:schemeClr>
            </a:solidFill>
          </p:grpSpPr>
          <p:sp>
            <p:nvSpPr>
              <p:cNvPr id="112" name="正方形/長方形 111">
                <a:extLst>
                  <a:ext uri="{FF2B5EF4-FFF2-40B4-BE49-F238E27FC236}">
                    <a16:creationId xmlns:a16="http://schemas.microsoft.com/office/drawing/2014/main" id="{B3B0E832-D2A2-2D33-CADA-7035C2794FE3}"/>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3" name="正方形/長方形 112">
                <a:extLst>
                  <a:ext uri="{FF2B5EF4-FFF2-40B4-BE49-F238E27FC236}">
                    <a16:creationId xmlns:a16="http://schemas.microsoft.com/office/drawing/2014/main" id="{1CF69171-7B21-8337-E125-DBCE739BBD9A}"/>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4" name="正方形/長方形 113">
                <a:extLst>
                  <a:ext uri="{FF2B5EF4-FFF2-40B4-BE49-F238E27FC236}">
                    <a16:creationId xmlns:a16="http://schemas.microsoft.com/office/drawing/2014/main" id="{28F43B0C-952A-4232-53B7-3D940C4363B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5" name="正方形/長方形 114">
                <a:extLst>
                  <a:ext uri="{FF2B5EF4-FFF2-40B4-BE49-F238E27FC236}">
                    <a16:creationId xmlns:a16="http://schemas.microsoft.com/office/drawing/2014/main" id="{1CCC0FC7-694B-0D3A-E6FD-35C5B9807228}"/>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6" name="正方形/長方形 115">
                <a:extLst>
                  <a:ext uri="{FF2B5EF4-FFF2-40B4-BE49-F238E27FC236}">
                    <a16:creationId xmlns:a16="http://schemas.microsoft.com/office/drawing/2014/main" id="{138BE07A-5720-5DD1-D6FB-C063917094A4}"/>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7" name="正方形/長方形 116">
                <a:extLst>
                  <a:ext uri="{FF2B5EF4-FFF2-40B4-BE49-F238E27FC236}">
                    <a16:creationId xmlns:a16="http://schemas.microsoft.com/office/drawing/2014/main" id="{F5E0D447-8FCD-06DF-0073-EA36DD6C0F9F}"/>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8" name="正方形/長方形 117">
                <a:extLst>
                  <a:ext uri="{FF2B5EF4-FFF2-40B4-BE49-F238E27FC236}">
                    <a16:creationId xmlns:a16="http://schemas.microsoft.com/office/drawing/2014/main" id="{1A149C5B-DC79-AE61-1212-1C58FA31F87A}"/>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19" name="正方形/長方形 118">
                <a:extLst>
                  <a:ext uri="{FF2B5EF4-FFF2-40B4-BE49-F238E27FC236}">
                    <a16:creationId xmlns:a16="http://schemas.microsoft.com/office/drawing/2014/main" id="{8CEF005A-B468-0F63-4904-A4E8919CB39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0" name="正方形/長方形 119">
                <a:extLst>
                  <a:ext uri="{FF2B5EF4-FFF2-40B4-BE49-F238E27FC236}">
                    <a16:creationId xmlns:a16="http://schemas.microsoft.com/office/drawing/2014/main" id="{9403CBD6-AC27-4B97-BB67-C23FAEBAEA30}"/>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11" name="グラフィックス 110" descr="チケット 枠線">
              <a:extLst>
                <a:ext uri="{FF2B5EF4-FFF2-40B4-BE49-F238E27FC236}">
                  <a16:creationId xmlns:a16="http://schemas.microsoft.com/office/drawing/2014/main" id="{31406F3F-A104-3EAB-D93C-17CA01F8C5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0603" y="3349996"/>
              <a:ext cx="914400" cy="914400"/>
            </a:xfrm>
            <a:prstGeom prst="rect">
              <a:avLst/>
            </a:prstGeom>
          </p:spPr>
        </p:pic>
      </p:grpSp>
      <p:grpSp>
        <p:nvGrpSpPr>
          <p:cNvPr id="121" name="グループ化 120">
            <a:extLst>
              <a:ext uri="{FF2B5EF4-FFF2-40B4-BE49-F238E27FC236}">
                <a16:creationId xmlns:a16="http://schemas.microsoft.com/office/drawing/2014/main" id="{210B6460-03B0-60A8-DA7F-E64494B30716}"/>
              </a:ext>
            </a:extLst>
          </p:cNvPr>
          <p:cNvGrpSpPr/>
          <p:nvPr/>
        </p:nvGrpSpPr>
        <p:grpSpPr>
          <a:xfrm>
            <a:off x="4483169" y="3629749"/>
            <a:ext cx="421293" cy="576227"/>
            <a:chOff x="-748524" y="5224095"/>
            <a:chExt cx="914400" cy="914400"/>
          </a:xfrm>
        </p:grpSpPr>
        <p:grpSp>
          <p:nvGrpSpPr>
            <p:cNvPr id="122" name="グループ化 121">
              <a:extLst>
                <a:ext uri="{FF2B5EF4-FFF2-40B4-BE49-F238E27FC236}">
                  <a16:creationId xmlns:a16="http://schemas.microsoft.com/office/drawing/2014/main" id="{95D86BE5-09CE-C955-E936-04A0BB45EE26}"/>
                </a:ext>
              </a:extLst>
            </p:cNvPr>
            <p:cNvGrpSpPr/>
            <p:nvPr/>
          </p:nvGrpSpPr>
          <p:grpSpPr>
            <a:xfrm>
              <a:off x="-671821" y="5481253"/>
              <a:ext cx="763588" cy="479286"/>
              <a:chOff x="-723900" y="3607154"/>
              <a:chExt cx="763588" cy="479286"/>
            </a:xfrm>
            <a:solidFill>
              <a:schemeClr val="accent6">
                <a:lumMod val="20000"/>
                <a:lumOff val="80000"/>
              </a:schemeClr>
            </a:solidFill>
          </p:grpSpPr>
          <p:sp>
            <p:nvSpPr>
              <p:cNvPr id="124" name="正方形/長方形 123">
                <a:extLst>
                  <a:ext uri="{FF2B5EF4-FFF2-40B4-BE49-F238E27FC236}">
                    <a16:creationId xmlns:a16="http://schemas.microsoft.com/office/drawing/2014/main" id="{D4CD847D-3673-EDEE-72A6-E98B2CD2BD05}"/>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5" name="正方形/長方形 124">
                <a:extLst>
                  <a:ext uri="{FF2B5EF4-FFF2-40B4-BE49-F238E27FC236}">
                    <a16:creationId xmlns:a16="http://schemas.microsoft.com/office/drawing/2014/main" id="{97CC369F-C219-41E7-FE59-EBB3F112F07C}"/>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6" name="正方形/長方形 125">
                <a:extLst>
                  <a:ext uri="{FF2B5EF4-FFF2-40B4-BE49-F238E27FC236}">
                    <a16:creationId xmlns:a16="http://schemas.microsoft.com/office/drawing/2014/main" id="{F2DF9B33-97A4-7548-9F2F-1E76A3E25B47}"/>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7" name="正方形/長方形 126">
                <a:extLst>
                  <a:ext uri="{FF2B5EF4-FFF2-40B4-BE49-F238E27FC236}">
                    <a16:creationId xmlns:a16="http://schemas.microsoft.com/office/drawing/2014/main" id="{7D76736A-0356-AF75-1034-E2A4D3801887}"/>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8" name="正方形/長方形 127">
                <a:extLst>
                  <a:ext uri="{FF2B5EF4-FFF2-40B4-BE49-F238E27FC236}">
                    <a16:creationId xmlns:a16="http://schemas.microsoft.com/office/drawing/2014/main" id="{3E2139AA-8214-4C42-7477-E1BF232013DB}"/>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29" name="正方形/長方形 128">
                <a:extLst>
                  <a:ext uri="{FF2B5EF4-FFF2-40B4-BE49-F238E27FC236}">
                    <a16:creationId xmlns:a16="http://schemas.microsoft.com/office/drawing/2014/main" id="{B900E754-6799-74CC-5502-1B01BBEA61B9}"/>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0" name="正方形/長方形 129">
                <a:extLst>
                  <a:ext uri="{FF2B5EF4-FFF2-40B4-BE49-F238E27FC236}">
                    <a16:creationId xmlns:a16="http://schemas.microsoft.com/office/drawing/2014/main" id="{BB47095A-C408-408B-7FCC-2E7D4485BB33}"/>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1" name="正方形/長方形 130">
                <a:extLst>
                  <a:ext uri="{FF2B5EF4-FFF2-40B4-BE49-F238E27FC236}">
                    <a16:creationId xmlns:a16="http://schemas.microsoft.com/office/drawing/2014/main" id="{355E6D52-2177-3BF5-B523-E7F324A6C2E3}"/>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2" name="正方形/長方形 131">
                <a:extLst>
                  <a:ext uri="{FF2B5EF4-FFF2-40B4-BE49-F238E27FC236}">
                    <a16:creationId xmlns:a16="http://schemas.microsoft.com/office/drawing/2014/main" id="{55CB7F3F-6594-190F-B281-169F21C0F1A1}"/>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23" name="グラフィックス 122" descr="チケット 枠線">
              <a:extLst>
                <a:ext uri="{FF2B5EF4-FFF2-40B4-BE49-F238E27FC236}">
                  <a16:creationId xmlns:a16="http://schemas.microsoft.com/office/drawing/2014/main" id="{745EECF2-A8B0-9910-29FF-14E8627B4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8524" y="5224095"/>
              <a:ext cx="914400" cy="914400"/>
            </a:xfrm>
            <a:prstGeom prst="rect">
              <a:avLst/>
            </a:prstGeom>
          </p:spPr>
        </p:pic>
      </p:grpSp>
      <p:grpSp>
        <p:nvGrpSpPr>
          <p:cNvPr id="133" name="グループ化 132">
            <a:extLst>
              <a:ext uri="{FF2B5EF4-FFF2-40B4-BE49-F238E27FC236}">
                <a16:creationId xmlns:a16="http://schemas.microsoft.com/office/drawing/2014/main" id="{38E9A0B7-EE4B-B1BA-3E94-9D8D76FE80D0}"/>
              </a:ext>
            </a:extLst>
          </p:cNvPr>
          <p:cNvGrpSpPr/>
          <p:nvPr/>
        </p:nvGrpSpPr>
        <p:grpSpPr>
          <a:xfrm>
            <a:off x="4483169" y="4050246"/>
            <a:ext cx="421293" cy="576227"/>
            <a:chOff x="-759355" y="4259998"/>
            <a:chExt cx="914400" cy="914400"/>
          </a:xfrm>
        </p:grpSpPr>
        <p:grpSp>
          <p:nvGrpSpPr>
            <p:cNvPr id="134" name="グループ化 133">
              <a:extLst>
                <a:ext uri="{FF2B5EF4-FFF2-40B4-BE49-F238E27FC236}">
                  <a16:creationId xmlns:a16="http://schemas.microsoft.com/office/drawing/2014/main" id="{633F9111-D008-3DE4-D07B-22C44B22F6BD}"/>
                </a:ext>
              </a:extLst>
            </p:cNvPr>
            <p:cNvGrpSpPr/>
            <p:nvPr/>
          </p:nvGrpSpPr>
          <p:grpSpPr>
            <a:xfrm>
              <a:off x="-682652" y="4517156"/>
              <a:ext cx="763588" cy="479286"/>
              <a:chOff x="-723900" y="3607154"/>
              <a:chExt cx="763588" cy="479286"/>
            </a:xfrm>
            <a:solidFill>
              <a:schemeClr val="accent3">
                <a:lumMod val="20000"/>
                <a:lumOff val="80000"/>
              </a:schemeClr>
            </a:solidFill>
          </p:grpSpPr>
          <p:sp>
            <p:nvSpPr>
              <p:cNvPr id="136" name="正方形/長方形 135">
                <a:extLst>
                  <a:ext uri="{FF2B5EF4-FFF2-40B4-BE49-F238E27FC236}">
                    <a16:creationId xmlns:a16="http://schemas.microsoft.com/office/drawing/2014/main" id="{FF70E300-B2BC-3B88-81BE-D5FD4FEEA19B}"/>
                  </a:ext>
                </a:extLst>
              </p:cNvPr>
              <p:cNvSpPr/>
              <p:nvPr/>
            </p:nvSpPr>
            <p:spPr>
              <a:xfrm>
                <a:off x="-723900" y="3660775"/>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7" name="正方形/長方形 136">
                <a:extLst>
                  <a:ext uri="{FF2B5EF4-FFF2-40B4-BE49-F238E27FC236}">
                    <a16:creationId xmlns:a16="http://schemas.microsoft.com/office/drawing/2014/main" id="{98B9A98C-B367-7A90-DE8F-2602E1BBD1C1}"/>
                  </a:ext>
                </a:extLst>
              </p:cNvPr>
              <p:cNvSpPr/>
              <p:nvPr/>
            </p:nvSpPr>
            <p:spPr>
              <a:xfrm>
                <a:off x="-723900" y="3951502"/>
                <a:ext cx="76358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8" name="正方形/長方形 137">
                <a:extLst>
                  <a:ext uri="{FF2B5EF4-FFF2-40B4-BE49-F238E27FC236}">
                    <a16:creationId xmlns:a16="http://schemas.microsoft.com/office/drawing/2014/main" id="{13EC70D8-8EB2-1206-00FA-2800BF4BB848}"/>
                  </a:ext>
                </a:extLst>
              </p:cNvPr>
              <p:cNvSpPr/>
              <p:nvPr/>
            </p:nvSpPr>
            <p:spPr>
              <a:xfrm>
                <a:off x="-651481" y="3806138"/>
                <a:ext cx="614968"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39" name="正方形/長方形 138">
                <a:extLst>
                  <a:ext uri="{FF2B5EF4-FFF2-40B4-BE49-F238E27FC236}">
                    <a16:creationId xmlns:a16="http://schemas.microsoft.com/office/drawing/2014/main" id="{6C2D2F66-9B1C-ECAD-5947-83F92C79EFA0}"/>
                  </a:ext>
                </a:extLst>
              </p:cNvPr>
              <p:cNvSpPr/>
              <p:nvPr/>
            </p:nvSpPr>
            <p:spPr>
              <a:xfrm rot="1571919">
                <a:off x="-689881" y="3923543"/>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0" name="正方形/長方形 139">
                <a:extLst>
                  <a:ext uri="{FF2B5EF4-FFF2-40B4-BE49-F238E27FC236}">
                    <a16:creationId xmlns:a16="http://schemas.microsoft.com/office/drawing/2014/main" id="{AD1136E0-17F2-E394-45BE-3535E511ED8F}"/>
                  </a:ext>
                </a:extLst>
              </p:cNvPr>
              <p:cNvSpPr/>
              <p:nvPr/>
            </p:nvSpPr>
            <p:spPr>
              <a:xfrm rot="19888460">
                <a:off x="-155066" y="3914851"/>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1" name="正方形/長方形 140">
                <a:extLst>
                  <a:ext uri="{FF2B5EF4-FFF2-40B4-BE49-F238E27FC236}">
                    <a16:creationId xmlns:a16="http://schemas.microsoft.com/office/drawing/2014/main" id="{2BAF1D24-308C-BD6D-28B5-72DFD4ED2492}"/>
                  </a:ext>
                </a:extLst>
              </p:cNvPr>
              <p:cNvSpPr/>
              <p:nvPr/>
            </p:nvSpPr>
            <p:spPr>
              <a:xfrm rot="2701793">
                <a:off x="-164355" y="3717516"/>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2" name="正方形/長方形 141">
                <a:extLst>
                  <a:ext uri="{FF2B5EF4-FFF2-40B4-BE49-F238E27FC236}">
                    <a16:creationId xmlns:a16="http://schemas.microsoft.com/office/drawing/2014/main" id="{4CEAD50A-C3BD-1D6B-331A-D9E6F03DD564}"/>
                  </a:ext>
                </a:extLst>
              </p:cNvPr>
              <p:cNvSpPr/>
              <p:nvPr/>
            </p:nvSpPr>
            <p:spPr>
              <a:xfrm rot="19296666">
                <a:off x="-693395" y="3697294"/>
                <a:ext cx="151541" cy="134938"/>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3" name="正方形/長方形 142">
                <a:extLst>
                  <a:ext uri="{FF2B5EF4-FFF2-40B4-BE49-F238E27FC236}">
                    <a16:creationId xmlns:a16="http://schemas.microsoft.com/office/drawing/2014/main" id="{6D0617E7-88C5-715A-4C2F-D757C7983BC0}"/>
                  </a:ext>
                </a:extLst>
              </p:cNvPr>
              <p:cNvSpPr/>
              <p:nvPr/>
            </p:nvSpPr>
            <p:spPr>
              <a:xfrm>
                <a:off x="-630421" y="3728962"/>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4" name="正方形/長方形 143">
                <a:extLst>
                  <a:ext uri="{FF2B5EF4-FFF2-40B4-BE49-F238E27FC236}">
                    <a16:creationId xmlns:a16="http://schemas.microsoft.com/office/drawing/2014/main" id="{AAA0FDB8-19BF-65B9-CB19-43A7F6DCE026}"/>
                  </a:ext>
                </a:extLst>
              </p:cNvPr>
              <p:cNvSpPr/>
              <p:nvPr/>
            </p:nvSpPr>
            <p:spPr>
              <a:xfrm rot="20923866">
                <a:off x="-627102" y="3607154"/>
                <a:ext cx="575697" cy="244113"/>
              </a:xfrm>
              <a:prstGeom prst="rect">
                <a:avLst/>
              </a:prstGeom>
              <a:grp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pic>
          <p:nvPicPr>
            <p:cNvPr id="135" name="グラフィックス 134" descr="チケット 枠線">
              <a:extLst>
                <a:ext uri="{FF2B5EF4-FFF2-40B4-BE49-F238E27FC236}">
                  <a16:creationId xmlns:a16="http://schemas.microsoft.com/office/drawing/2014/main" id="{7DFE6995-AEE6-1031-788B-72E1BC7F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355" y="4259998"/>
              <a:ext cx="914400" cy="914400"/>
            </a:xfrm>
            <a:prstGeom prst="rect">
              <a:avLst/>
            </a:prstGeom>
          </p:spPr>
        </p:pic>
      </p:grpSp>
      <p:sp>
        <p:nvSpPr>
          <p:cNvPr id="34" name="フッター プレースホルダー 3">
            <a:extLst>
              <a:ext uri="{FF2B5EF4-FFF2-40B4-BE49-F238E27FC236}">
                <a16:creationId xmlns:a16="http://schemas.microsoft.com/office/drawing/2014/main" id="{09194B82-6902-7B36-1715-056B5B5B070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45" name="スライド番号プレースホルダー 3">
            <a:extLst>
              <a:ext uri="{FF2B5EF4-FFF2-40B4-BE49-F238E27FC236}">
                <a16:creationId xmlns:a16="http://schemas.microsoft.com/office/drawing/2014/main" id="{55858089-623D-644E-AADB-CF03AC9669E0}"/>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35</a:t>
            </a:fld>
            <a:endParaRPr kumimoji="1" lang="ja-JP" altLang="en-US"/>
          </a:p>
        </p:txBody>
      </p:sp>
    </p:spTree>
    <p:extLst>
      <p:ext uri="{BB962C8B-B14F-4D97-AF65-F5344CB8AC3E}">
        <p14:creationId xmlns:p14="http://schemas.microsoft.com/office/powerpoint/2010/main" val="3796006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参考：モデルプロバイダーとは</a:t>
            </a:r>
          </a:p>
        </p:txBody>
      </p:sp>
      <p:sp>
        <p:nvSpPr>
          <p:cNvPr id="146" name="正方形/長方形 145">
            <a:extLst>
              <a:ext uri="{FF2B5EF4-FFF2-40B4-BE49-F238E27FC236}">
                <a16:creationId xmlns:a16="http://schemas.microsoft.com/office/drawing/2014/main" id="{0EAADBE8-E389-1B0E-1859-494924E57685}"/>
              </a:ext>
            </a:extLst>
          </p:cNvPr>
          <p:cNvSpPr/>
          <p:nvPr/>
        </p:nvSpPr>
        <p:spPr>
          <a:xfrm>
            <a:off x="3817631" y="1465732"/>
            <a:ext cx="8004482" cy="4856877"/>
          </a:xfrm>
          <a:prstGeom prst="rect">
            <a:avLst/>
          </a:prstGeom>
          <a:solidFill>
            <a:schemeClr val="accent6">
              <a:lumMod val="20000"/>
              <a:lumOff val="80000"/>
            </a:schemeClr>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mn-ea"/>
              <a:cs typeface="+mn-cs"/>
            </a:endParaRPr>
          </a:p>
        </p:txBody>
      </p:sp>
      <p:grpSp>
        <p:nvGrpSpPr>
          <p:cNvPr id="148" name="グループ化 147">
            <a:extLst>
              <a:ext uri="{FF2B5EF4-FFF2-40B4-BE49-F238E27FC236}">
                <a16:creationId xmlns:a16="http://schemas.microsoft.com/office/drawing/2014/main" id="{CC2FFFDD-949B-12BC-02AE-C42C4C1C45B3}"/>
              </a:ext>
            </a:extLst>
          </p:cNvPr>
          <p:cNvGrpSpPr/>
          <p:nvPr/>
        </p:nvGrpSpPr>
        <p:grpSpPr>
          <a:xfrm>
            <a:off x="7224262" y="4060201"/>
            <a:ext cx="4064490" cy="2007487"/>
            <a:chOff x="6746330" y="3547872"/>
            <a:chExt cx="5065043" cy="2288708"/>
          </a:xfrm>
        </p:grpSpPr>
        <p:sp>
          <p:nvSpPr>
            <p:cNvPr id="149" name="正方形/長方形 148">
              <a:extLst>
                <a:ext uri="{FF2B5EF4-FFF2-40B4-BE49-F238E27FC236}">
                  <a16:creationId xmlns:a16="http://schemas.microsoft.com/office/drawing/2014/main" id="{27CA42CB-9DE7-639C-AA2E-2270ED0890A2}"/>
                </a:ext>
              </a:extLst>
            </p:cNvPr>
            <p:cNvSpPr/>
            <p:nvPr/>
          </p:nvSpPr>
          <p:spPr>
            <a:xfrm>
              <a:off x="6746330" y="3547872"/>
              <a:ext cx="5065043" cy="2288708"/>
            </a:xfrm>
            <a:prstGeom prst="rect">
              <a:avLst/>
            </a:prstGeom>
            <a:solidFill>
              <a:srgbClr val="FFDBAB"/>
            </a:solidFill>
            <a:ln w="12700" cap="flat" cmpd="sng" algn="ctr">
              <a:solidFill>
                <a:srgbClr val="A85C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(Local)</a:t>
              </a:r>
            </a:p>
          </p:txBody>
        </p:sp>
        <p:sp>
          <p:nvSpPr>
            <p:cNvPr id="150" name="四角形: 角を丸くする 149">
              <a:extLst>
                <a:ext uri="{FF2B5EF4-FFF2-40B4-BE49-F238E27FC236}">
                  <a16:creationId xmlns:a16="http://schemas.microsoft.com/office/drawing/2014/main" id="{E7A770ED-1BCB-5A8F-0EB2-CF9FF82FE4DE}"/>
                </a:ext>
              </a:extLst>
            </p:cNvPr>
            <p:cNvSpPr/>
            <p:nvPr/>
          </p:nvSpPr>
          <p:spPr>
            <a:xfrm>
              <a:off x="7144998" y="3863996"/>
              <a:ext cx="4301127" cy="1756304"/>
            </a:xfrm>
            <a:prstGeom prst="roundRect">
              <a:avLst/>
            </a:prstGeom>
            <a:solidFill>
              <a:srgbClr val="FFFAF3"/>
            </a:solidFill>
            <a:ln w="12700" cap="flat" cmpd="sng" algn="ctr">
              <a:solidFill>
                <a:srgbClr val="A85C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effectLst/>
                  <a:uLnTx/>
                  <a:uFillTx/>
                  <a:latin typeface="+mn-ea"/>
                  <a:cs typeface="+mn-cs"/>
                </a:rPr>
                <a:t>Ollama</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effectLst/>
                <a:uLnTx/>
                <a:uFillTx/>
                <a:latin typeface="+mn-ea"/>
                <a:cs typeface="+mn-cs"/>
              </a:endParaRPr>
            </a:p>
          </p:txBody>
        </p:sp>
        <p:pic>
          <p:nvPicPr>
            <p:cNvPr id="151" name="グラフィックス 150">
              <a:extLst>
                <a:ext uri="{FF2B5EF4-FFF2-40B4-BE49-F238E27FC236}">
                  <a16:creationId xmlns:a16="http://schemas.microsoft.com/office/drawing/2014/main" id="{BC882D41-624B-BDE0-D05B-3AB34B3ED2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23585" y="3910734"/>
              <a:ext cx="261178" cy="345274"/>
            </a:xfrm>
            <a:prstGeom prst="rect">
              <a:avLst/>
            </a:prstGeom>
          </p:spPr>
        </p:pic>
        <p:grpSp>
          <p:nvGrpSpPr>
            <p:cNvPr id="152" name="グループ化 151">
              <a:extLst>
                <a:ext uri="{FF2B5EF4-FFF2-40B4-BE49-F238E27FC236}">
                  <a16:creationId xmlns:a16="http://schemas.microsoft.com/office/drawing/2014/main" id="{147981AE-C553-0C31-EA3E-A62E84BD544E}"/>
                </a:ext>
              </a:extLst>
            </p:cNvPr>
            <p:cNvGrpSpPr/>
            <p:nvPr/>
          </p:nvGrpSpPr>
          <p:grpSpPr>
            <a:xfrm>
              <a:off x="7609599" y="4401240"/>
              <a:ext cx="3371924" cy="1118485"/>
              <a:chOff x="7826859" y="4214993"/>
              <a:chExt cx="3371924" cy="1118485"/>
            </a:xfrm>
          </p:grpSpPr>
          <p:sp>
            <p:nvSpPr>
              <p:cNvPr id="153" name="四角形: 角を丸くする 152">
                <a:extLst>
                  <a:ext uri="{FF2B5EF4-FFF2-40B4-BE49-F238E27FC236}">
                    <a16:creationId xmlns:a16="http://schemas.microsoft.com/office/drawing/2014/main" id="{418C0513-BEC3-5312-F972-C2991B94B2D0}"/>
                  </a:ext>
                </a:extLst>
              </p:cNvPr>
              <p:cNvSpPr/>
              <p:nvPr/>
            </p:nvSpPr>
            <p:spPr>
              <a:xfrm>
                <a:off x="78299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sp>
            <p:nvSpPr>
              <p:cNvPr id="154" name="四角形: 角を丸くする 153">
                <a:extLst>
                  <a:ext uri="{FF2B5EF4-FFF2-40B4-BE49-F238E27FC236}">
                    <a16:creationId xmlns:a16="http://schemas.microsoft.com/office/drawing/2014/main" id="{F0F1A8FC-B28D-7C19-FDEB-6B6661CBBED8}"/>
                  </a:ext>
                </a:extLst>
              </p:cNvPr>
              <p:cNvSpPr/>
              <p:nvPr/>
            </p:nvSpPr>
            <p:spPr>
              <a:xfrm>
                <a:off x="9587374" y="4214993"/>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gemma</a:t>
                </a:r>
              </a:p>
            </p:txBody>
          </p:sp>
          <p:sp>
            <p:nvSpPr>
              <p:cNvPr id="155" name="四角形: 角を丸くする 154">
                <a:extLst>
                  <a:ext uri="{FF2B5EF4-FFF2-40B4-BE49-F238E27FC236}">
                    <a16:creationId xmlns:a16="http://schemas.microsoft.com/office/drawing/2014/main" id="{60931D06-DA50-D8F9-CC6C-ABE0E7AE5FB0}"/>
                  </a:ext>
                </a:extLst>
              </p:cNvPr>
              <p:cNvSpPr/>
              <p:nvPr/>
            </p:nvSpPr>
            <p:spPr>
              <a:xfrm>
                <a:off x="7826859"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phi</a:t>
                </a:r>
              </a:p>
            </p:txBody>
          </p:sp>
          <p:sp>
            <p:nvSpPr>
              <p:cNvPr id="156" name="四角形: 角を丸くする 155">
                <a:extLst>
                  <a:ext uri="{FF2B5EF4-FFF2-40B4-BE49-F238E27FC236}">
                    <a16:creationId xmlns:a16="http://schemas.microsoft.com/office/drawing/2014/main" id="{532D0540-3413-7F9A-0ED1-D728DBD3BB12}"/>
                  </a:ext>
                </a:extLst>
              </p:cNvPr>
              <p:cNvSpPr/>
              <p:nvPr/>
            </p:nvSpPr>
            <p:spPr>
              <a:xfrm>
                <a:off x="9584932" y="4835998"/>
                <a:ext cx="1611409" cy="497480"/>
              </a:xfrm>
              <a:prstGeom prst="roundRect">
                <a:avLst/>
              </a:prstGeom>
              <a:solidFill>
                <a:srgbClr val="FFFAF3"/>
              </a:solidFill>
              <a:ln w="12700" cap="flat" cmpd="sng" algn="ctr">
                <a:solidFill>
                  <a:srgbClr val="A85C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Llama</a:t>
                </a:r>
              </a:p>
            </p:txBody>
          </p:sp>
        </p:grpSp>
      </p:grpSp>
      <p:cxnSp>
        <p:nvCxnSpPr>
          <p:cNvPr id="168" name="直線矢印コネクタ 167">
            <a:extLst>
              <a:ext uri="{FF2B5EF4-FFF2-40B4-BE49-F238E27FC236}">
                <a16:creationId xmlns:a16="http://schemas.microsoft.com/office/drawing/2014/main" id="{ED48E5B2-1F92-E8A1-6141-65D424BCB009}"/>
              </a:ext>
            </a:extLst>
          </p:cNvPr>
          <p:cNvCxnSpPr>
            <a:cxnSpLocks/>
            <a:stCxn id="171" idx="3"/>
          </p:cNvCxnSpPr>
          <p:nvPr/>
        </p:nvCxnSpPr>
        <p:spPr>
          <a:xfrm>
            <a:off x="2497787" y="3194190"/>
            <a:ext cx="972769" cy="149974"/>
          </a:xfrm>
          <a:prstGeom prst="straightConnector1">
            <a:avLst/>
          </a:prstGeom>
          <a:noFill/>
          <a:ln w="28575" cap="flat" cmpd="sng" algn="ctr">
            <a:solidFill>
              <a:srgbClr val="646464"/>
            </a:solidFill>
            <a:prstDash val="solid"/>
            <a:round/>
            <a:headEnd type="arrow" w="med" len="med"/>
            <a:tailEnd type="arrow" w="med" len="med"/>
          </a:ln>
          <a:effectLst/>
        </p:spPr>
      </p:cxnSp>
      <p:cxnSp>
        <p:nvCxnSpPr>
          <p:cNvPr id="169" name="直線矢印コネクタ 168">
            <a:extLst>
              <a:ext uri="{FF2B5EF4-FFF2-40B4-BE49-F238E27FC236}">
                <a16:creationId xmlns:a16="http://schemas.microsoft.com/office/drawing/2014/main" id="{B1C2042E-363F-0563-C48F-B152CD0395E2}"/>
              </a:ext>
            </a:extLst>
          </p:cNvPr>
          <p:cNvCxnSpPr>
            <a:cxnSpLocks/>
            <a:stCxn id="174" idx="3"/>
          </p:cNvCxnSpPr>
          <p:nvPr/>
        </p:nvCxnSpPr>
        <p:spPr>
          <a:xfrm flipV="1">
            <a:off x="2500984" y="3672549"/>
            <a:ext cx="969572" cy="375137"/>
          </a:xfrm>
          <a:prstGeom prst="straightConnector1">
            <a:avLst/>
          </a:prstGeom>
          <a:noFill/>
          <a:ln w="28575" cap="flat" cmpd="sng" algn="ctr">
            <a:solidFill>
              <a:srgbClr val="646464"/>
            </a:solidFill>
            <a:prstDash val="solid"/>
            <a:round/>
            <a:headEnd type="arrow" w="med" len="med"/>
            <a:tailEnd type="arrow" w="med" len="med"/>
          </a:ln>
          <a:effectLst/>
        </p:spPr>
      </p:cxnSp>
      <p:grpSp>
        <p:nvGrpSpPr>
          <p:cNvPr id="176" name="グループ化 175">
            <a:extLst>
              <a:ext uri="{FF2B5EF4-FFF2-40B4-BE49-F238E27FC236}">
                <a16:creationId xmlns:a16="http://schemas.microsoft.com/office/drawing/2014/main" id="{D6719AF8-A304-FABA-1B3C-9D425A947FF6}"/>
              </a:ext>
            </a:extLst>
          </p:cNvPr>
          <p:cNvGrpSpPr/>
          <p:nvPr/>
        </p:nvGrpSpPr>
        <p:grpSpPr>
          <a:xfrm>
            <a:off x="3470556" y="2397845"/>
            <a:ext cx="2790184" cy="2207734"/>
            <a:chOff x="3470556" y="1851745"/>
            <a:chExt cx="2790184" cy="2207734"/>
          </a:xfrm>
        </p:grpSpPr>
        <p:grpSp>
          <p:nvGrpSpPr>
            <p:cNvPr id="177" name="グループ化 176">
              <a:extLst>
                <a:ext uri="{FF2B5EF4-FFF2-40B4-BE49-F238E27FC236}">
                  <a16:creationId xmlns:a16="http://schemas.microsoft.com/office/drawing/2014/main" id="{C7A9340F-D562-7C85-C2E6-55A294A21BD7}"/>
                </a:ext>
              </a:extLst>
            </p:cNvPr>
            <p:cNvGrpSpPr/>
            <p:nvPr/>
          </p:nvGrpSpPr>
          <p:grpSpPr>
            <a:xfrm>
              <a:off x="3812270" y="1851745"/>
              <a:ext cx="2448470" cy="2207734"/>
              <a:chOff x="3812270" y="1851745"/>
              <a:chExt cx="2448470" cy="2207734"/>
            </a:xfrm>
          </p:grpSpPr>
          <p:grpSp>
            <p:nvGrpSpPr>
              <p:cNvPr id="179" name="グループ化 178">
                <a:extLst>
                  <a:ext uri="{FF2B5EF4-FFF2-40B4-BE49-F238E27FC236}">
                    <a16:creationId xmlns:a16="http://schemas.microsoft.com/office/drawing/2014/main" id="{3CEB56AD-FB8B-7936-E195-817C61ED8793}"/>
                  </a:ext>
                </a:extLst>
              </p:cNvPr>
              <p:cNvGrpSpPr/>
              <p:nvPr/>
            </p:nvGrpSpPr>
            <p:grpSpPr>
              <a:xfrm>
                <a:off x="3812270" y="1851745"/>
                <a:ext cx="2448470" cy="2207734"/>
                <a:chOff x="7511015" y="845585"/>
                <a:chExt cx="3051208" cy="2517006"/>
              </a:xfrm>
            </p:grpSpPr>
            <p:sp>
              <p:nvSpPr>
                <p:cNvPr id="181" name="正方形/長方形 180">
                  <a:extLst>
                    <a:ext uri="{FF2B5EF4-FFF2-40B4-BE49-F238E27FC236}">
                      <a16:creationId xmlns:a16="http://schemas.microsoft.com/office/drawing/2014/main" id="{037B4918-680E-81B6-4763-6D205C33D851}"/>
                    </a:ext>
                  </a:extLst>
                </p:cNvPr>
                <p:cNvSpPr/>
                <p:nvPr/>
              </p:nvSpPr>
              <p:spPr>
                <a:xfrm>
                  <a:off x="7511015" y="845585"/>
                  <a:ext cx="3051208" cy="251700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endParaRPr kumimoji="0" lang="en-US" altLang="ja-JP" sz="1400" b="0" i="0" u="none" strike="noStrike" kern="0" cap="none" spc="0" normalizeH="0" baseline="0" noProof="0" dirty="0">
                    <a:ln>
                      <a:noFill/>
                    </a:ln>
                    <a:effectLst/>
                    <a:uLnTx/>
                    <a:uFillTx/>
                    <a:latin typeface="+mn-ea"/>
                    <a:cs typeface="+mn-cs"/>
                  </a:endParaRPr>
                </a:p>
              </p:txBody>
            </p:sp>
            <p:sp>
              <p:nvSpPr>
                <p:cNvPr id="182" name="四角形: 角を丸くする 181">
                  <a:extLst>
                    <a:ext uri="{FF2B5EF4-FFF2-40B4-BE49-F238E27FC236}">
                      <a16:creationId xmlns:a16="http://schemas.microsoft.com/office/drawing/2014/main" id="{268CA35D-A146-0D3C-D6C0-2C4038232735}"/>
                    </a:ext>
                  </a:extLst>
                </p:cNvPr>
                <p:cNvSpPr/>
                <p:nvPr/>
              </p:nvSpPr>
              <p:spPr>
                <a:xfrm>
                  <a:off x="8235119" y="2522190"/>
                  <a:ext cx="1597286" cy="703758"/>
                </a:xfrm>
                <a:prstGeom prst="roundRect">
                  <a:avLst/>
                </a:prstGeom>
                <a:solidFill>
                  <a:srgbClr val="FFF9E5"/>
                </a:solidFill>
                <a:ln w="12700" cap="flat" cmpd="sng" algn="ctr">
                  <a:solidFill>
                    <a:srgbClr val="DEA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LLM</a:t>
                  </a:r>
                </a:p>
              </p:txBody>
            </p:sp>
          </p:grpSp>
          <p:sp>
            <p:nvSpPr>
              <p:cNvPr id="180" name="四角形: 角を丸くする 179">
                <a:extLst>
                  <a:ext uri="{FF2B5EF4-FFF2-40B4-BE49-F238E27FC236}">
                    <a16:creationId xmlns:a16="http://schemas.microsoft.com/office/drawing/2014/main" id="{6F2A0EEC-922B-52C0-6C49-4AD758AD46A9}"/>
                  </a:ext>
                </a:extLst>
              </p:cNvPr>
              <p:cNvSpPr/>
              <p:nvPr/>
            </p:nvSpPr>
            <p:spPr>
              <a:xfrm>
                <a:off x="4371567" y="2421339"/>
                <a:ext cx="1281757" cy="624406"/>
              </a:xfrm>
              <a:prstGeom prst="roundRect">
                <a:avLst/>
              </a:prstGeom>
              <a:solidFill>
                <a:srgbClr val="FFF9E5"/>
              </a:solidFill>
              <a:ln w="12700" cap="flat" cmpd="sng" algn="ctr">
                <a:solidFill>
                  <a:srgbClr val="DEA9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推論</a:t>
                </a:r>
                <a:endParaRPr kumimoji="0" lang="en-US" altLang="ja-JP" sz="1400" b="0" i="0" u="none" strike="noStrike" kern="0" cap="none" spc="0" normalizeH="0" baseline="0" noProof="0" dirty="0">
                  <a:ln>
                    <a:noFill/>
                  </a:ln>
                  <a:effectLst/>
                  <a:uLnTx/>
                  <a:uFillTx/>
                  <a:latin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エンジン</a:t>
                </a:r>
                <a:endParaRPr kumimoji="0" lang="en-US" altLang="ja-JP" sz="1400" b="0" i="0" u="none" strike="noStrike" kern="0" cap="none" spc="0" normalizeH="0" baseline="0" noProof="0" dirty="0">
                  <a:ln>
                    <a:noFill/>
                  </a:ln>
                  <a:effectLst/>
                  <a:uLnTx/>
                  <a:uFillTx/>
                  <a:latin typeface="+mn-ea"/>
                  <a:cs typeface="+mn-cs"/>
                </a:endParaRPr>
              </a:p>
            </p:txBody>
          </p:sp>
        </p:grpSp>
        <p:sp>
          <p:nvSpPr>
            <p:cNvPr id="178" name="正方形/長方形 177">
              <a:extLst>
                <a:ext uri="{FF2B5EF4-FFF2-40B4-BE49-F238E27FC236}">
                  <a16:creationId xmlns:a16="http://schemas.microsoft.com/office/drawing/2014/main" id="{E8004867-7C8E-2D69-4940-F40631D991A8}"/>
                </a:ext>
              </a:extLst>
            </p:cNvPr>
            <p:cNvSpPr/>
            <p:nvPr/>
          </p:nvSpPr>
          <p:spPr>
            <a:xfrm>
              <a:off x="3470556" y="2581736"/>
              <a:ext cx="621516" cy="784626"/>
            </a:xfrm>
            <a:prstGeom prst="rect">
              <a:avLst/>
            </a:prstGeom>
            <a:solidFill>
              <a:srgbClr val="FFF6D9"/>
            </a:solidFill>
            <a:ln w="12700" cap="flat" cmpd="sng" algn="ctr">
              <a:solidFill>
                <a:srgbClr val="DEA9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effectLst/>
                  <a:uLnTx/>
                  <a:uFillTx/>
                  <a:latin typeface="+mn-ea"/>
                  <a:cs typeface="+mn-cs"/>
                </a:rPr>
                <a:t>API</a:t>
              </a:r>
            </a:p>
          </p:txBody>
        </p:sp>
      </p:grpSp>
      <p:cxnSp>
        <p:nvCxnSpPr>
          <p:cNvPr id="184" name="直線コネクタ 183">
            <a:extLst>
              <a:ext uri="{FF2B5EF4-FFF2-40B4-BE49-F238E27FC236}">
                <a16:creationId xmlns:a16="http://schemas.microsoft.com/office/drawing/2014/main" id="{2078DD1F-140D-A9C2-2E38-F7481475CD6D}"/>
              </a:ext>
            </a:extLst>
          </p:cNvPr>
          <p:cNvCxnSpPr>
            <a:cxnSpLocks/>
          </p:cNvCxnSpPr>
          <p:nvPr/>
        </p:nvCxnSpPr>
        <p:spPr>
          <a:xfrm>
            <a:off x="6737687" y="1465732"/>
            <a:ext cx="0" cy="4856877"/>
          </a:xfrm>
          <a:prstGeom prst="line">
            <a:avLst/>
          </a:prstGeom>
          <a:noFill/>
          <a:ln w="28575" cap="flat" cmpd="sng" algn="ctr">
            <a:solidFill>
              <a:srgbClr val="7F7F7F"/>
            </a:solidFill>
            <a:prstDash val="dash"/>
            <a:miter lim="800000"/>
          </a:ln>
          <a:effectLst/>
        </p:spPr>
      </p:cxnSp>
      <p:sp>
        <p:nvSpPr>
          <p:cNvPr id="185" name="正方形/長方形 184">
            <a:extLst>
              <a:ext uri="{FF2B5EF4-FFF2-40B4-BE49-F238E27FC236}">
                <a16:creationId xmlns:a16="http://schemas.microsoft.com/office/drawing/2014/main" id="{38DCDA1C-67FB-D1E7-6FB9-4CF78DB00C71}"/>
              </a:ext>
            </a:extLst>
          </p:cNvPr>
          <p:cNvSpPr/>
          <p:nvPr/>
        </p:nvSpPr>
        <p:spPr>
          <a:xfrm>
            <a:off x="361090" y="993967"/>
            <a:ext cx="5747924" cy="850448"/>
          </a:xfrm>
          <a:prstGeom prst="rect">
            <a:avLst/>
          </a:prstGeom>
          <a:ln w="9525"/>
        </p:spPr>
        <p:style>
          <a:lnRef idx="2">
            <a:schemeClr val="dk1"/>
          </a:lnRef>
          <a:fillRef idx="1">
            <a:schemeClr val="lt1"/>
          </a:fillRef>
          <a:effectRef idx="0">
            <a:schemeClr val="dk1"/>
          </a:effectRef>
          <a:fontRef idx="minor">
            <a:schemeClr val="dk1"/>
          </a:fontRef>
        </p:style>
        <p:txBody>
          <a:bodyPr rtlCol="0" anchor="t"/>
          <a:lstStyle/>
          <a:p>
            <a:r>
              <a:rPr kumimoji="1" lang="ja-JP" altLang="en-US" sz="1400" b="1" dirty="0">
                <a:solidFill>
                  <a:schemeClr val="dk1"/>
                </a:solidFill>
              </a:rPr>
              <a:t>モデルプロバイダーとは</a:t>
            </a:r>
          </a:p>
          <a:p>
            <a:r>
              <a:rPr kumimoji="1" lang="ja-JP" altLang="en-US" sz="1400" dirty="0">
                <a:solidFill>
                  <a:schemeClr val="dk1"/>
                </a:solidFill>
              </a:rPr>
              <a:t>　</a:t>
            </a:r>
            <a:r>
              <a:rPr kumimoji="1" lang="en-US" altLang="ja-JP" sz="1400" dirty="0">
                <a:solidFill>
                  <a:schemeClr val="dk1"/>
                </a:solidFill>
              </a:rPr>
              <a:t>LLM</a:t>
            </a:r>
            <a:r>
              <a:rPr kumimoji="1" lang="ja-JP" altLang="en-US" sz="1400" dirty="0">
                <a:solidFill>
                  <a:schemeClr val="dk1"/>
                </a:solidFill>
              </a:rPr>
              <a:t>と外部との通信を担うサービスを指します。</a:t>
            </a:r>
          </a:p>
          <a:p>
            <a:r>
              <a:rPr kumimoji="1" lang="ja-JP" altLang="en-US" sz="1400" dirty="0">
                <a:solidFill>
                  <a:schemeClr val="dk1"/>
                </a:solidFill>
              </a:rPr>
              <a:t>　それぞれのサービスで取り扱っている</a:t>
            </a:r>
            <a:r>
              <a:rPr kumimoji="1" lang="en-US" altLang="ja-JP" sz="1400" dirty="0">
                <a:solidFill>
                  <a:schemeClr val="dk1"/>
                </a:solidFill>
              </a:rPr>
              <a:t>LLM</a:t>
            </a:r>
            <a:r>
              <a:rPr kumimoji="1" lang="ja-JP" altLang="en-US" sz="1400" dirty="0">
                <a:solidFill>
                  <a:schemeClr val="dk1"/>
                </a:solidFill>
              </a:rPr>
              <a:t>を選択し使用できます。</a:t>
            </a:r>
          </a:p>
        </p:txBody>
      </p:sp>
      <p:grpSp>
        <p:nvGrpSpPr>
          <p:cNvPr id="16" name="グループ化 15">
            <a:extLst>
              <a:ext uri="{FF2B5EF4-FFF2-40B4-BE49-F238E27FC236}">
                <a16:creationId xmlns:a16="http://schemas.microsoft.com/office/drawing/2014/main" id="{3A3684B3-7AE6-DCED-EE61-A932D4751AE8}"/>
              </a:ext>
            </a:extLst>
          </p:cNvPr>
          <p:cNvGrpSpPr/>
          <p:nvPr/>
        </p:nvGrpSpPr>
        <p:grpSpPr>
          <a:xfrm>
            <a:off x="7224261" y="1704728"/>
            <a:ext cx="4064490" cy="2007487"/>
            <a:chOff x="6868125" y="1704728"/>
            <a:chExt cx="4064490" cy="2007487"/>
          </a:xfrm>
        </p:grpSpPr>
        <p:sp>
          <p:nvSpPr>
            <p:cNvPr id="158" name="正方形/長方形 157">
              <a:extLst>
                <a:ext uri="{FF2B5EF4-FFF2-40B4-BE49-F238E27FC236}">
                  <a16:creationId xmlns:a16="http://schemas.microsoft.com/office/drawing/2014/main" id="{C81280B8-F0CF-5B84-170C-7A1DD0300184}"/>
                </a:ext>
              </a:extLst>
            </p:cNvPr>
            <p:cNvSpPr/>
            <p:nvPr/>
          </p:nvSpPr>
          <p:spPr>
            <a:xfrm>
              <a:off x="6868125" y="1704728"/>
              <a:ext cx="4064490" cy="2007487"/>
            </a:xfrm>
            <a:prstGeom prst="rect">
              <a:avLst/>
            </a:prstGeom>
            <a:solidFill>
              <a:srgbClr val="FFD7D7"/>
            </a:solidFill>
            <a:ln w="12700" cap="flat" cmpd="sng" algn="ctr">
              <a:solidFill>
                <a:srgbClr val="960000"/>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モデルプロバイダー</a:t>
              </a:r>
              <a:r>
                <a:rPr kumimoji="0" lang="en-US" altLang="ja-JP" sz="1400" b="0" i="0" u="none" strike="noStrike" kern="0" cap="none" spc="0" normalizeH="0" baseline="0" noProof="0" dirty="0">
                  <a:ln>
                    <a:noFill/>
                  </a:ln>
                  <a:effectLst/>
                  <a:uLnTx/>
                  <a:uFillTx/>
                  <a:latin typeface="+mn-ea"/>
                  <a:cs typeface="+mn-cs"/>
                </a:rPr>
                <a:t>(Public)</a:t>
              </a:r>
            </a:p>
          </p:txBody>
        </p:sp>
        <p:grpSp>
          <p:nvGrpSpPr>
            <p:cNvPr id="15" name="グループ化 14">
              <a:extLst>
                <a:ext uri="{FF2B5EF4-FFF2-40B4-BE49-F238E27FC236}">
                  <a16:creationId xmlns:a16="http://schemas.microsoft.com/office/drawing/2014/main" id="{1FFB87E2-9A6E-F729-EC69-37761009A452}"/>
                </a:ext>
              </a:extLst>
            </p:cNvPr>
            <p:cNvGrpSpPr/>
            <p:nvPr/>
          </p:nvGrpSpPr>
          <p:grpSpPr>
            <a:xfrm>
              <a:off x="7101002" y="2366477"/>
              <a:ext cx="3598736" cy="1049751"/>
              <a:chOff x="6960178" y="2349392"/>
              <a:chExt cx="4324652" cy="1098204"/>
            </a:xfrm>
          </p:grpSpPr>
          <p:grpSp>
            <p:nvGrpSpPr>
              <p:cNvPr id="12" name="グループ化 11">
                <a:extLst>
                  <a:ext uri="{FF2B5EF4-FFF2-40B4-BE49-F238E27FC236}">
                    <a16:creationId xmlns:a16="http://schemas.microsoft.com/office/drawing/2014/main" id="{8BBE6BC9-A5AE-B250-35CE-6BAD17C65885}"/>
                  </a:ext>
                </a:extLst>
              </p:cNvPr>
              <p:cNvGrpSpPr/>
              <p:nvPr/>
            </p:nvGrpSpPr>
            <p:grpSpPr>
              <a:xfrm>
                <a:off x="6960178" y="2349392"/>
                <a:ext cx="1308208" cy="979281"/>
                <a:chOff x="6960178" y="2349392"/>
                <a:chExt cx="1308208" cy="979281"/>
              </a:xfrm>
            </p:grpSpPr>
            <p:sp>
              <p:nvSpPr>
                <p:cNvPr id="5" name="四角形: 角を丸くする 4">
                  <a:extLst>
                    <a:ext uri="{FF2B5EF4-FFF2-40B4-BE49-F238E27FC236}">
                      <a16:creationId xmlns:a16="http://schemas.microsoft.com/office/drawing/2014/main" id="{D3C3A1B5-2274-E37F-D3A8-3255B5AC3A59}"/>
                    </a:ext>
                  </a:extLst>
                </p:cNvPr>
                <p:cNvSpPr/>
                <p:nvPr/>
              </p:nvSpPr>
              <p:spPr>
                <a:xfrm>
                  <a:off x="696017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Google</a:t>
                  </a:r>
                </a:p>
              </p:txBody>
            </p:sp>
            <p:pic>
              <p:nvPicPr>
                <p:cNvPr id="8" name="Picture 4" descr="Gemini (言語モデル) - Wikipedia">
                  <a:extLst>
                    <a:ext uri="{FF2B5EF4-FFF2-40B4-BE49-F238E27FC236}">
                      <a16:creationId xmlns:a16="http://schemas.microsoft.com/office/drawing/2014/main" id="{79B34B9E-6658-7D90-A06E-172C7E75B98E}"/>
                    </a:ext>
                  </a:extLst>
                </p:cNvPr>
                <p:cNvPicPr>
                  <a:picLocks noChangeAspect="1" noChangeArrowheads="1"/>
                </p:cNvPicPr>
                <p:nvPr/>
              </p:nvPicPr>
              <p:blipFill>
                <a:blip r:embed="rId5">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242039" y="2708507"/>
                  <a:ext cx="750233" cy="277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a:extLst>
                  <a:ext uri="{FF2B5EF4-FFF2-40B4-BE49-F238E27FC236}">
                    <a16:creationId xmlns:a16="http://schemas.microsoft.com/office/drawing/2014/main" id="{5FAF592D-AB48-7F71-4C4B-1B30EA1A3BCA}"/>
                  </a:ext>
                </a:extLst>
              </p:cNvPr>
              <p:cNvGrpSpPr/>
              <p:nvPr/>
            </p:nvGrpSpPr>
            <p:grpSpPr>
              <a:xfrm>
                <a:off x="8454438" y="2349392"/>
                <a:ext cx="1308208" cy="979281"/>
                <a:chOff x="8454438" y="2349392"/>
                <a:chExt cx="1308208" cy="979281"/>
              </a:xfrm>
            </p:grpSpPr>
            <p:sp>
              <p:nvSpPr>
                <p:cNvPr id="4" name="四角形: 角を丸くする 3">
                  <a:extLst>
                    <a:ext uri="{FF2B5EF4-FFF2-40B4-BE49-F238E27FC236}">
                      <a16:creationId xmlns:a16="http://schemas.microsoft.com/office/drawing/2014/main" id="{524DF114-3930-9C6D-67C6-794C859ED050}"/>
                    </a:ext>
                  </a:extLst>
                </p:cNvPr>
                <p:cNvSpPr/>
                <p:nvPr/>
              </p:nvSpPr>
              <p:spPr>
                <a:xfrm>
                  <a:off x="8454438" y="2349392"/>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Azure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endParaRPr>
                </a:p>
              </p:txBody>
            </p:sp>
            <p:pic>
              <p:nvPicPr>
                <p:cNvPr id="9" name="図 8" descr="図形&#10;&#10;中程度の精度で自動的に生成された説明">
                  <a:extLst>
                    <a:ext uri="{FF2B5EF4-FFF2-40B4-BE49-F238E27FC236}">
                      <a16:creationId xmlns:a16="http://schemas.microsoft.com/office/drawing/2014/main" id="{3F1B2122-224C-27A1-D720-EBCFF1F5BA02}"/>
                    </a:ext>
                  </a:extLst>
                </p:cNvPr>
                <p:cNvPicPr>
                  <a:picLocks noChangeAspect="1"/>
                </p:cNvPicPr>
                <p:nvPr/>
              </p:nvPicPr>
              <p:blipFill>
                <a:blip r:embed="rId6"/>
                <a:stretch>
                  <a:fillRect/>
                </a:stretch>
              </p:blipFill>
              <p:spPr>
                <a:xfrm>
                  <a:off x="8656080" y="2783634"/>
                  <a:ext cx="878287" cy="238734"/>
                </a:xfrm>
                <a:prstGeom prst="rect">
                  <a:avLst/>
                </a:prstGeom>
              </p:spPr>
            </p:pic>
          </p:grpSp>
          <p:grpSp>
            <p:nvGrpSpPr>
              <p:cNvPr id="11" name="グループ化 10">
                <a:extLst>
                  <a:ext uri="{FF2B5EF4-FFF2-40B4-BE49-F238E27FC236}">
                    <a16:creationId xmlns:a16="http://schemas.microsoft.com/office/drawing/2014/main" id="{B56915BB-735E-7D48-BF9C-31DEE5FD5094}"/>
                  </a:ext>
                </a:extLst>
              </p:cNvPr>
              <p:cNvGrpSpPr/>
              <p:nvPr/>
            </p:nvGrpSpPr>
            <p:grpSpPr>
              <a:xfrm>
                <a:off x="9934149" y="2349392"/>
                <a:ext cx="1350681" cy="1098204"/>
                <a:chOff x="7702277" y="3410404"/>
                <a:chExt cx="1350681" cy="1098204"/>
              </a:xfrm>
            </p:grpSpPr>
            <p:sp>
              <p:nvSpPr>
                <p:cNvPr id="7" name="四角形: 角を丸くする 6">
                  <a:extLst>
                    <a:ext uri="{FF2B5EF4-FFF2-40B4-BE49-F238E27FC236}">
                      <a16:creationId xmlns:a16="http://schemas.microsoft.com/office/drawing/2014/main" id="{6367073A-5829-F51B-D14B-D74295CBAAF9}"/>
                    </a:ext>
                  </a:extLst>
                </p:cNvPr>
                <p:cNvSpPr/>
                <p:nvPr/>
              </p:nvSpPr>
              <p:spPr>
                <a:xfrm>
                  <a:off x="7723514" y="3410404"/>
                  <a:ext cx="1308208" cy="979281"/>
                </a:xfrm>
                <a:prstGeom prst="roundRect">
                  <a:avLst/>
                </a:prstGeom>
                <a:solidFill>
                  <a:srgbClr val="FFE5E5"/>
                </a:solidFill>
                <a:ln w="12700" cap="flat" cmpd="sng" algn="ctr">
                  <a:solidFill>
                    <a:srgbClr val="9600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Amazon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646464"/>
                      </a:solidFill>
                      <a:effectLst/>
                      <a:uLnTx/>
                      <a:uFillTx/>
                      <a:latin typeface="游ゴシック" panose="020B0400000000000000" pitchFamily="50" charset="-128"/>
                      <a:ea typeface="游ゴシック" panose="020B0400000000000000" pitchFamily="50" charset="-128"/>
                      <a:cs typeface="+mn-cs"/>
                    </a:rPr>
                    <a:t>bedrock</a:t>
                  </a:r>
                </a:p>
              </p:txBody>
            </p:sp>
            <p:pic>
              <p:nvPicPr>
                <p:cNvPr id="10" name="Picture 6" descr="Chat GPT4 よりも優れた機能が無料？話題のclaudeがiosアプリの提供も開始">
                  <a:extLst>
                    <a:ext uri="{FF2B5EF4-FFF2-40B4-BE49-F238E27FC236}">
                      <a16:creationId xmlns:a16="http://schemas.microsoft.com/office/drawing/2014/main" id="{A7A30475-9736-97E7-9D34-51DE4896918D}"/>
                    </a:ext>
                  </a:extLst>
                </p:cNvPr>
                <p:cNvPicPr>
                  <a:picLocks noChangeAspect="1" noChangeArrowheads="1"/>
                </p:cNvPicPr>
                <p:nvPr/>
              </p:nvPicPr>
              <p:blipFill>
                <a:blip r:embed="rId7">
                  <a:clrChange>
                    <a:clrFrom>
                      <a:srgbClr val="EFEDE5"/>
                    </a:clrFrom>
                    <a:clrTo>
                      <a:srgbClr val="EFEDE5">
                        <a:alpha val="0"/>
                      </a:srgbClr>
                    </a:clrTo>
                  </a:clrChange>
                  <a:extLst>
                    <a:ext uri="{28A0092B-C50C-407E-A947-70E740481C1C}">
                      <a14:useLocalDpi xmlns:a14="http://schemas.microsoft.com/office/drawing/2010/main" val="0"/>
                    </a:ext>
                  </a:extLst>
                </a:blip>
                <a:srcRect/>
                <a:stretch>
                  <a:fillRect/>
                </a:stretch>
              </p:blipFill>
              <p:spPr bwMode="auto">
                <a:xfrm>
                  <a:off x="7702277" y="3821821"/>
                  <a:ext cx="1350681" cy="686787"/>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グループ化 20">
            <a:extLst>
              <a:ext uri="{FF2B5EF4-FFF2-40B4-BE49-F238E27FC236}">
                <a16:creationId xmlns:a16="http://schemas.microsoft.com/office/drawing/2014/main" id="{4CAC2C2A-8D0E-DDD3-4A7A-EABE4A929C00}"/>
              </a:ext>
            </a:extLst>
          </p:cNvPr>
          <p:cNvGrpSpPr/>
          <p:nvPr/>
        </p:nvGrpSpPr>
        <p:grpSpPr>
          <a:xfrm>
            <a:off x="489764" y="2907953"/>
            <a:ext cx="2008023" cy="572474"/>
            <a:chOff x="489764" y="2907953"/>
            <a:chExt cx="2008023" cy="572474"/>
          </a:xfrm>
        </p:grpSpPr>
        <p:sp>
          <p:nvSpPr>
            <p:cNvPr id="171" name="四角形: 角を丸くする 170">
              <a:extLst>
                <a:ext uri="{FF2B5EF4-FFF2-40B4-BE49-F238E27FC236}">
                  <a16:creationId xmlns:a16="http://schemas.microsoft.com/office/drawing/2014/main" id="{8984C5BF-79AB-4FFA-D3BC-758D718C0FFE}"/>
                </a:ext>
              </a:extLst>
            </p:cNvPr>
            <p:cNvSpPr/>
            <p:nvPr/>
          </p:nvSpPr>
          <p:spPr>
            <a:xfrm>
              <a:off x="740740" y="2907953"/>
              <a:ext cx="1757047" cy="572474"/>
            </a:xfrm>
            <a:prstGeom prst="roundRect">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チャット</a:t>
              </a:r>
              <a:r>
                <a:rPr kumimoji="0" lang="en-US" altLang="ja-JP" sz="1400" b="0" i="0" u="none" strike="noStrike" kern="0" cap="none" spc="0" normalizeH="0" baseline="0" noProof="0" dirty="0">
                  <a:ln>
                    <a:noFill/>
                  </a:ln>
                  <a:effectLst/>
                  <a:uLnTx/>
                  <a:uFillTx/>
                  <a:latin typeface="+mn-ea"/>
                  <a:cs typeface="+mn-cs"/>
                </a:rPr>
                <a:t>(Web)</a:t>
              </a:r>
            </a:p>
          </p:txBody>
        </p:sp>
        <p:sp>
          <p:nvSpPr>
            <p:cNvPr id="19" name="正方形/長方形 18">
              <a:extLst>
                <a:ext uri="{FF2B5EF4-FFF2-40B4-BE49-F238E27FC236}">
                  <a16:creationId xmlns:a16="http://schemas.microsoft.com/office/drawing/2014/main" id="{7191E7F3-F022-2B6B-FEA8-59B18FC358DC}"/>
                </a:ext>
              </a:extLst>
            </p:cNvPr>
            <p:cNvSpPr/>
            <p:nvPr/>
          </p:nvSpPr>
          <p:spPr>
            <a:xfrm>
              <a:off x="580352" y="3068464"/>
              <a:ext cx="294361" cy="191203"/>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2" name="グラフィックス 171" descr="チャットの吹き出し 単色塗りつぶし">
              <a:extLst>
                <a:ext uri="{FF2B5EF4-FFF2-40B4-BE49-F238E27FC236}">
                  <a16:creationId xmlns:a16="http://schemas.microsoft.com/office/drawing/2014/main" id="{67CCE373-56B8-5693-FF97-EFDA61931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764" y="2967439"/>
              <a:ext cx="482400" cy="482400"/>
            </a:xfrm>
            <a:prstGeom prst="rect">
              <a:avLst/>
            </a:prstGeom>
          </p:spPr>
        </p:pic>
      </p:grpSp>
      <p:grpSp>
        <p:nvGrpSpPr>
          <p:cNvPr id="20" name="グループ化 19">
            <a:extLst>
              <a:ext uri="{FF2B5EF4-FFF2-40B4-BE49-F238E27FC236}">
                <a16:creationId xmlns:a16="http://schemas.microsoft.com/office/drawing/2014/main" id="{5CA6DEF8-B3E9-4B52-600C-DEFCFF1BB7D3}"/>
              </a:ext>
            </a:extLst>
          </p:cNvPr>
          <p:cNvGrpSpPr/>
          <p:nvPr/>
        </p:nvGrpSpPr>
        <p:grpSpPr>
          <a:xfrm>
            <a:off x="456063" y="3724520"/>
            <a:ext cx="2044921" cy="646331"/>
            <a:chOff x="456063" y="3724520"/>
            <a:chExt cx="2044921" cy="646331"/>
          </a:xfrm>
        </p:grpSpPr>
        <p:sp>
          <p:nvSpPr>
            <p:cNvPr id="174" name="四角形: 角を丸くする 173">
              <a:extLst>
                <a:ext uri="{FF2B5EF4-FFF2-40B4-BE49-F238E27FC236}">
                  <a16:creationId xmlns:a16="http://schemas.microsoft.com/office/drawing/2014/main" id="{1B4C7DD3-C078-1FDF-BEAE-4D1D974AF783}"/>
                </a:ext>
              </a:extLst>
            </p:cNvPr>
            <p:cNvSpPr/>
            <p:nvPr/>
          </p:nvSpPr>
          <p:spPr>
            <a:xfrm>
              <a:off x="743937" y="3724520"/>
              <a:ext cx="1757047" cy="646331"/>
            </a:xfrm>
            <a:prstGeom prst="roundRect">
              <a:avLst>
                <a:gd name="adj" fmla="val 9546"/>
              </a:avLst>
            </a:prstGeom>
            <a:solidFill>
              <a:schemeClr val="bg1">
                <a:lumMod val="9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effectLst/>
                  <a:uLnTx/>
                  <a:uFillTx/>
                  <a:latin typeface="+mn-ea"/>
                  <a:cs typeface="+mn-cs"/>
                </a:rPr>
                <a:t>アプリケーション</a:t>
              </a:r>
              <a:endParaRPr kumimoji="0" lang="en-US" altLang="ja-JP" sz="1400" b="0" i="0" u="none" strike="noStrike" kern="0" cap="none" spc="0" normalizeH="0" baseline="0" noProof="0" dirty="0">
                <a:ln>
                  <a:noFill/>
                </a:ln>
                <a:effectLst/>
                <a:uLnTx/>
                <a:uFillTx/>
                <a:latin typeface="+mn-ea"/>
                <a:cs typeface="+mn-cs"/>
              </a:endParaRPr>
            </a:p>
          </p:txBody>
        </p:sp>
        <p:sp>
          <p:nvSpPr>
            <p:cNvPr id="18" name="正方形/長方形 17">
              <a:extLst>
                <a:ext uri="{FF2B5EF4-FFF2-40B4-BE49-F238E27FC236}">
                  <a16:creationId xmlns:a16="http://schemas.microsoft.com/office/drawing/2014/main" id="{3E3F2101-5AE6-F8DD-1DFB-7D98314C17DC}"/>
                </a:ext>
              </a:extLst>
            </p:cNvPr>
            <p:cNvSpPr/>
            <p:nvPr/>
          </p:nvSpPr>
          <p:spPr>
            <a:xfrm>
              <a:off x="508000" y="3912462"/>
              <a:ext cx="347133" cy="234088"/>
            </a:xfrm>
            <a:prstGeom prst="rect">
              <a:avLst/>
            </a:prstGeom>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75" name="グラフィックス 174" descr="モニター 単色塗りつぶし">
              <a:extLst>
                <a:ext uri="{FF2B5EF4-FFF2-40B4-BE49-F238E27FC236}">
                  <a16:creationId xmlns:a16="http://schemas.microsoft.com/office/drawing/2014/main" id="{2D9FF26A-4FC8-24C5-CA68-C1AD1CA223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063" y="3836558"/>
              <a:ext cx="447286" cy="447286"/>
            </a:xfrm>
            <a:prstGeom prst="rect">
              <a:avLst/>
            </a:prstGeom>
          </p:spPr>
        </p:pic>
      </p:grpSp>
      <p:sp>
        <p:nvSpPr>
          <p:cNvPr id="2" name="フッター プレースホルダー 3">
            <a:extLst>
              <a:ext uri="{FF2B5EF4-FFF2-40B4-BE49-F238E27FC236}">
                <a16:creationId xmlns:a16="http://schemas.microsoft.com/office/drawing/2014/main" id="{99E6AE52-D454-7A92-B73C-1978991F351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7" name="スライド番号プレースホルダー 3">
            <a:extLst>
              <a:ext uri="{FF2B5EF4-FFF2-40B4-BE49-F238E27FC236}">
                <a16:creationId xmlns:a16="http://schemas.microsoft.com/office/drawing/2014/main" id="{D6F01337-A09D-DA74-A3BF-ED95C86F821B}"/>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36</a:t>
            </a:fld>
            <a:endParaRPr kumimoji="1" lang="ja-JP" altLang="en-US"/>
          </a:p>
        </p:txBody>
      </p:sp>
    </p:spTree>
    <p:extLst>
      <p:ext uri="{BB962C8B-B14F-4D97-AF65-F5344CB8AC3E}">
        <p14:creationId xmlns:p14="http://schemas.microsoft.com/office/powerpoint/2010/main" val="2402619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DC7EC-5ABA-885E-62CC-4CE21A977539}"/>
            </a:ext>
          </a:extLst>
        </p:cNvPr>
        <p:cNvGrpSpPr/>
        <p:nvPr/>
      </p:nvGrpSpPr>
      <p:grpSpPr>
        <a:xfrm>
          <a:off x="0" y="0"/>
          <a:ext cx="0" cy="0"/>
          <a:chOff x="0" y="0"/>
          <a:chExt cx="0" cy="0"/>
        </a:xfrm>
      </p:grpSpPr>
      <p:sp>
        <p:nvSpPr>
          <p:cNvPr id="13" name="タイトル 12">
            <a:extLst>
              <a:ext uri="{FF2B5EF4-FFF2-40B4-BE49-F238E27FC236}">
                <a16:creationId xmlns:a16="http://schemas.microsoft.com/office/drawing/2014/main" id="{45120C94-C3BD-0D5F-F10E-DA6FFEBFCD50}"/>
              </a:ext>
            </a:extLst>
          </p:cNvPr>
          <p:cNvSpPr>
            <a:spLocks noGrp="1"/>
          </p:cNvSpPr>
          <p:nvPr>
            <p:ph type="title"/>
          </p:nvPr>
        </p:nvSpPr>
        <p:spPr/>
        <p:txBody>
          <a:bodyPr>
            <a:normAutofit fontScale="90000"/>
          </a:bodyPr>
          <a:lstStyle/>
          <a:p>
            <a:r>
              <a:rPr lang="ja-JP" altLang="en-US" dirty="0"/>
              <a:t>参考：</a:t>
            </a:r>
            <a:r>
              <a:rPr lang="en-US" altLang="ja-JP" dirty="0"/>
              <a:t>RAG</a:t>
            </a:r>
            <a:r>
              <a:rPr lang="ja-JP" altLang="en-US" dirty="0"/>
              <a:t>とは</a:t>
            </a:r>
          </a:p>
        </p:txBody>
      </p:sp>
      <p:sp>
        <p:nvSpPr>
          <p:cNvPr id="2" name="正方形/長方形 1">
            <a:extLst>
              <a:ext uri="{FF2B5EF4-FFF2-40B4-BE49-F238E27FC236}">
                <a16:creationId xmlns:a16="http://schemas.microsoft.com/office/drawing/2014/main" id="{F7A6E96D-E75E-BBCF-D182-DC7425D178AF}"/>
              </a:ext>
            </a:extLst>
          </p:cNvPr>
          <p:cNvSpPr/>
          <p:nvPr/>
        </p:nvSpPr>
        <p:spPr>
          <a:xfrm>
            <a:off x="300272" y="952982"/>
            <a:ext cx="6455635" cy="752346"/>
          </a:xfrm>
          <a:prstGeom prst="rect">
            <a:avLst/>
          </a:prstGeom>
          <a:solidFill>
            <a:sysClr val="window" lastClr="FFFFFF"/>
          </a:solidFill>
          <a:ln w="9525" cap="flat" cmpd="sng" algn="ctr">
            <a:solidFill>
              <a:sysClr val="windowText" lastClr="00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effectLst/>
                <a:uLnTx/>
                <a:uFillTx/>
                <a:latin typeface="+mn-ea"/>
              </a:rPr>
              <a:t>RAG</a:t>
            </a:r>
            <a:r>
              <a:rPr kumimoji="1" lang="ja-JP" altLang="en-US" sz="1400" b="1" kern="0" dirty="0">
                <a:latin typeface="+mn-ea"/>
              </a:rPr>
              <a:t>：</a:t>
            </a:r>
            <a:r>
              <a:rPr kumimoji="1" lang="en-US" altLang="ja-JP" sz="1400" b="1" i="0" u="none" strike="noStrike" kern="0" cap="none" spc="0" normalizeH="0" baseline="0" noProof="0" dirty="0">
                <a:ln>
                  <a:noFill/>
                </a:ln>
                <a:effectLst/>
                <a:uLnTx/>
                <a:uFillTx/>
                <a:latin typeface="+mn-ea"/>
              </a:rPr>
              <a:t>Retrieval Augmented Generation </a:t>
            </a:r>
            <a:r>
              <a:rPr kumimoji="1" lang="ja-JP" altLang="en-US" sz="1400" b="1" i="0" u="none" strike="noStrike" kern="0" cap="none" spc="0" normalizeH="0" baseline="0" noProof="0" dirty="0">
                <a:ln>
                  <a:noFill/>
                </a:ln>
                <a:effectLst/>
                <a:uLnTx/>
                <a:uFillTx/>
                <a:latin typeface="+mn-ea"/>
              </a:rPr>
              <a:t>とは</a:t>
            </a:r>
            <a:endParaRPr kumimoji="1" lang="en-US" altLang="ja-JP" sz="1400" b="1"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データソースから関連する情報を取得し</a:t>
            </a:r>
            <a:endParaRPr kumimoji="1" lang="en-US" altLang="ja-JP" sz="1400" i="0" u="none" strike="noStrike" kern="0" cap="none" spc="0" normalizeH="0" baseline="0" noProof="0" dirty="0">
              <a:ln>
                <a:noFill/>
              </a:ln>
              <a:effectLst/>
              <a:uLnTx/>
              <a:uFillTx/>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400" i="0" u="none" strike="noStrike" kern="0" cap="none" spc="0" normalizeH="0" baseline="0" noProof="0" dirty="0">
                <a:ln>
                  <a:noFill/>
                </a:ln>
                <a:effectLst/>
                <a:uLnTx/>
                <a:uFillTx/>
                <a:latin typeface="+mn-ea"/>
              </a:rPr>
              <a:t>その情報をユーザーのプロンプトとともに</a:t>
            </a:r>
            <a:r>
              <a:rPr kumimoji="1" lang="en-US" altLang="ja-JP" sz="1400" i="0" u="none" strike="noStrike" kern="0" cap="none" spc="0" normalizeH="0" baseline="0" noProof="0" dirty="0">
                <a:ln>
                  <a:noFill/>
                </a:ln>
                <a:effectLst/>
                <a:uLnTx/>
                <a:uFillTx/>
                <a:latin typeface="+mn-ea"/>
              </a:rPr>
              <a:t>AI</a:t>
            </a:r>
            <a:r>
              <a:rPr kumimoji="1" lang="ja-JP" altLang="en-US" sz="1400" i="0" u="none" strike="noStrike" kern="0" cap="none" spc="0" normalizeH="0" baseline="0" noProof="0" dirty="0">
                <a:ln>
                  <a:noFill/>
                </a:ln>
                <a:effectLst/>
                <a:uLnTx/>
                <a:uFillTx/>
                <a:latin typeface="+mn-ea"/>
              </a:rPr>
              <a:t>に渡すプロセスのことです。</a:t>
            </a:r>
            <a:endParaRPr kumimoji="1" lang="en-US" altLang="ja-JP" sz="1400" i="0" u="none" strike="noStrike" kern="0" cap="none" spc="0" normalizeH="0" baseline="0" noProof="0" dirty="0">
              <a:ln>
                <a:noFill/>
              </a:ln>
              <a:effectLst/>
              <a:uLnTx/>
              <a:uFillTx/>
              <a:latin typeface="+mn-ea"/>
            </a:endParaRPr>
          </a:p>
        </p:txBody>
      </p:sp>
      <p:grpSp>
        <p:nvGrpSpPr>
          <p:cNvPr id="17" name="グループ化 16">
            <a:extLst>
              <a:ext uri="{FF2B5EF4-FFF2-40B4-BE49-F238E27FC236}">
                <a16:creationId xmlns:a16="http://schemas.microsoft.com/office/drawing/2014/main" id="{034E5E46-072F-C305-23D3-09AB857964D1}"/>
              </a:ext>
            </a:extLst>
          </p:cNvPr>
          <p:cNvGrpSpPr/>
          <p:nvPr/>
        </p:nvGrpSpPr>
        <p:grpSpPr>
          <a:xfrm>
            <a:off x="714836" y="2170576"/>
            <a:ext cx="1109693" cy="1242589"/>
            <a:chOff x="682442" y="1815710"/>
            <a:chExt cx="1109693" cy="1242589"/>
          </a:xfrm>
        </p:grpSpPr>
        <p:pic>
          <p:nvPicPr>
            <p:cNvPr id="22" name="図 21" descr="ウィンドウ, 記号, 挿絵 が含まれている画像&#10;&#10;自動的に生成された説明">
              <a:extLst>
                <a:ext uri="{FF2B5EF4-FFF2-40B4-BE49-F238E27FC236}">
                  <a16:creationId xmlns:a16="http://schemas.microsoft.com/office/drawing/2014/main" id="{FF46F589-78CA-56D5-838C-0379FA1A373B}"/>
                </a:ext>
              </a:extLst>
            </p:cNvPr>
            <p:cNvPicPr>
              <a:picLocks noChangeAspect="1"/>
            </p:cNvPicPr>
            <p:nvPr/>
          </p:nvPicPr>
          <p:blipFill>
            <a:blip r:embed="rId3"/>
            <a:stretch>
              <a:fillRect/>
            </a:stretch>
          </p:blipFill>
          <p:spPr>
            <a:xfrm>
              <a:off x="874713" y="1815710"/>
              <a:ext cx="725152" cy="965590"/>
            </a:xfrm>
            <a:prstGeom prst="rect">
              <a:avLst/>
            </a:prstGeom>
          </p:spPr>
        </p:pic>
        <p:sp>
          <p:nvSpPr>
            <p:cNvPr id="23" name="テキスト ボックス 22">
              <a:extLst>
                <a:ext uri="{FF2B5EF4-FFF2-40B4-BE49-F238E27FC236}">
                  <a16:creationId xmlns:a16="http://schemas.microsoft.com/office/drawing/2014/main" id="{A8038D11-BBF1-8136-200B-B472F8DDC060}"/>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sp>
        <p:nvSpPr>
          <p:cNvPr id="24" name="矢印: 右 23">
            <a:extLst>
              <a:ext uri="{FF2B5EF4-FFF2-40B4-BE49-F238E27FC236}">
                <a16:creationId xmlns:a16="http://schemas.microsoft.com/office/drawing/2014/main" id="{0DC31864-41FC-FE10-ABE8-3C09CA2D3A8B}"/>
              </a:ext>
            </a:extLst>
          </p:cNvPr>
          <p:cNvSpPr/>
          <p:nvPr/>
        </p:nvSpPr>
        <p:spPr>
          <a:xfrm>
            <a:off x="1977674"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5" name="グラフィックス 24" descr="フォルダー 単色塗りつぶし">
            <a:extLst>
              <a:ext uri="{FF2B5EF4-FFF2-40B4-BE49-F238E27FC236}">
                <a16:creationId xmlns:a16="http://schemas.microsoft.com/office/drawing/2014/main" id="{9CA0528D-4F85-C2CE-EA80-A04720B993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13552" y="2332406"/>
            <a:ext cx="725152" cy="725152"/>
          </a:xfrm>
          <a:prstGeom prst="rect">
            <a:avLst/>
          </a:prstGeom>
        </p:spPr>
      </p:pic>
      <p:sp>
        <p:nvSpPr>
          <p:cNvPr id="26" name="矢印: 右 25">
            <a:extLst>
              <a:ext uri="{FF2B5EF4-FFF2-40B4-BE49-F238E27FC236}">
                <a16:creationId xmlns:a16="http://schemas.microsoft.com/office/drawing/2014/main" id="{540FEA50-F875-E615-2036-5C72FE90EA03}"/>
              </a:ext>
            </a:extLst>
          </p:cNvPr>
          <p:cNvSpPr/>
          <p:nvPr/>
        </p:nvSpPr>
        <p:spPr>
          <a:xfrm>
            <a:off x="439430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27" name="グラフィックス 26" descr="データベース 単色塗りつぶし">
            <a:extLst>
              <a:ext uri="{FF2B5EF4-FFF2-40B4-BE49-F238E27FC236}">
                <a16:creationId xmlns:a16="http://schemas.microsoft.com/office/drawing/2014/main" id="{BC24DBF2-56C4-B29F-BE3E-B88E9C4555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3141" y="2281649"/>
            <a:ext cx="845339" cy="823014"/>
          </a:xfrm>
          <a:prstGeom prst="rect">
            <a:avLst/>
          </a:prstGeom>
        </p:spPr>
      </p:pic>
      <p:sp>
        <p:nvSpPr>
          <p:cNvPr id="28" name="矢印: 右 27">
            <a:extLst>
              <a:ext uri="{FF2B5EF4-FFF2-40B4-BE49-F238E27FC236}">
                <a16:creationId xmlns:a16="http://schemas.microsoft.com/office/drawing/2014/main" id="{A6F24196-E591-E795-87C5-213D706B2781}"/>
              </a:ext>
            </a:extLst>
          </p:cNvPr>
          <p:cNvSpPr/>
          <p:nvPr/>
        </p:nvSpPr>
        <p:spPr>
          <a:xfrm>
            <a:off x="7594433" y="2538667"/>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29" name="グループ化 28">
            <a:extLst>
              <a:ext uri="{FF2B5EF4-FFF2-40B4-BE49-F238E27FC236}">
                <a16:creationId xmlns:a16="http://schemas.microsoft.com/office/drawing/2014/main" id="{176A56D6-EE27-5A2E-5359-2FB25404F544}"/>
              </a:ext>
            </a:extLst>
          </p:cNvPr>
          <p:cNvGrpSpPr/>
          <p:nvPr/>
        </p:nvGrpSpPr>
        <p:grpSpPr>
          <a:xfrm>
            <a:off x="5568996" y="2099667"/>
            <a:ext cx="2301643" cy="1114559"/>
            <a:chOff x="5629813" y="2140653"/>
            <a:chExt cx="2301643" cy="1114559"/>
          </a:xfrm>
        </p:grpSpPr>
        <p:pic>
          <p:nvPicPr>
            <p:cNvPr id="30" name="図 29">
              <a:extLst>
                <a:ext uri="{FF2B5EF4-FFF2-40B4-BE49-F238E27FC236}">
                  <a16:creationId xmlns:a16="http://schemas.microsoft.com/office/drawing/2014/main" id="{E1DF3D59-877D-06FA-2F28-4819A89C2E76}"/>
                </a:ext>
              </a:extLst>
            </p:cNvPr>
            <p:cNvPicPr>
              <a:picLocks noChangeAspect="1"/>
            </p:cNvPicPr>
            <p:nvPr/>
          </p:nvPicPr>
          <p:blipFill>
            <a:blip r:embed="rId8"/>
            <a:stretch>
              <a:fillRect/>
            </a:stretch>
          </p:blipFill>
          <p:spPr>
            <a:xfrm>
              <a:off x="5629813" y="2140653"/>
              <a:ext cx="444093" cy="601200"/>
            </a:xfrm>
            <a:prstGeom prst="rect">
              <a:avLst/>
            </a:prstGeom>
          </p:spPr>
        </p:pic>
        <p:pic>
          <p:nvPicPr>
            <p:cNvPr id="31" name="グラフィックス 30" descr="計算機 単色塗りつぶし">
              <a:extLst>
                <a:ext uri="{FF2B5EF4-FFF2-40B4-BE49-F238E27FC236}">
                  <a16:creationId xmlns:a16="http://schemas.microsoft.com/office/drawing/2014/main" id="{8E0A7ECB-209C-F922-DD89-90DE73E492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5879954" y="2492405"/>
              <a:ext cx="593638" cy="593638"/>
            </a:xfrm>
            <a:prstGeom prst="rect">
              <a:avLst/>
            </a:prstGeom>
          </p:spPr>
        </p:pic>
        <p:grpSp>
          <p:nvGrpSpPr>
            <p:cNvPr id="32" name="グループ化 31">
              <a:extLst>
                <a:ext uri="{FF2B5EF4-FFF2-40B4-BE49-F238E27FC236}">
                  <a16:creationId xmlns:a16="http://schemas.microsoft.com/office/drawing/2014/main" id="{176F6538-AF42-DC58-1DDD-E51169568B93}"/>
                </a:ext>
              </a:extLst>
            </p:cNvPr>
            <p:cNvGrpSpPr/>
            <p:nvPr/>
          </p:nvGrpSpPr>
          <p:grpSpPr>
            <a:xfrm>
              <a:off x="6607355" y="2184737"/>
              <a:ext cx="746847" cy="717919"/>
              <a:chOff x="6930395" y="3158254"/>
              <a:chExt cx="1546093" cy="1286944"/>
            </a:xfrm>
          </p:grpSpPr>
          <p:cxnSp>
            <p:nvCxnSpPr>
              <p:cNvPr id="34" name="直線コネクタ 33">
                <a:extLst>
                  <a:ext uri="{FF2B5EF4-FFF2-40B4-BE49-F238E27FC236}">
                    <a16:creationId xmlns:a16="http://schemas.microsoft.com/office/drawing/2014/main" id="{030ADB0D-D5C3-CDB4-B167-92E53E42887C}"/>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ABF420C3-64D7-9FF1-BC8E-249A4A2CE3A5}"/>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534B4F10-92FC-3E99-8FE9-0B699EAE36A3}"/>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4B8455E4-D5C5-6006-5A89-4581A2C04A7B}"/>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A4CD8928-C3BB-2380-6DA5-FB9AFB36F6D5}"/>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687A2508-DA04-1953-584B-3A21D73B13D0}"/>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A92C62FD-61C9-CC12-A882-AEF904DCF02E}"/>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2BA7182B-EB40-A08E-3CAD-14EEB039E901}"/>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423D2C86-B23F-605A-128E-ACC4AC42E0D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85C27629-E2C7-1929-3F93-6040AA937E15}"/>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E6AE56F1-EEC3-B3BD-AE30-FB03227CF37B}"/>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C1039D80-5F14-1BE9-D190-525A5C654178}"/>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DA84648D-E6D3-0F47-75F3-294168465339}"/>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33" name="テキスト ボックス 32">
              <a:extLst>
                <a:ext uri="{FF2B5EF4-FFF2-40B4-BE49-F238E27FC236}">
                  <a16:creationId xmlns:a16="http://schemas.microsoft.com/office/drawing/2014/main" id="{127C6638-9F5E-1F60-10FB-7A84537B1ECF}"/>
                </a:ext>
              </a:extLst>
            </p:cNvPr>
            <p:cNvSpPr txBox="1"/>
            <p:nvPr/>
          </p:nvSpPr>
          <p:spPr>
            <a:xfrm>
              <a:off x="6273990" y="2978213"/>
              <a:ext cx="1657466" cy="276999"/>
            </a:xfrm>
            <a:prstGeom prst="rect">
              <a:avLst/>
            </a:prstGeom>
            <a:noFill/>
          </p:spPr>
          <p:txBody>
            <a:bodyPr wrap="square" rtlCol="0">
              <a:spAutoFit/>
            </a:bodyPr>
            <a:lstStyle/>
            <a:p>
              <a:r>
                <a:rPr kumimoji="1" lang="en-US" altLang="ja-JP" sz="1200" dirty="0">
                  <a:latin typeface="+mn-ea"/>
                </a:rPr>
                <a:t>(0.3,0.2,0.4,0.8…)</a:t>
              </a:r>
              <a:endParaRPr kumimoji="1" lang="ja-JP" altLang="en-US" sz="1200" dirty="0">
                <a:latin typeface="+mn-ea"/>
              </a:endParaRPr>
            </a:p>
          </p:txBody>
        </p:sp>
      </p:grpSp>
      <p:pic>
        <p:nvPicPr>
          <p:cNvPr id="47" name="図 46">
            <a:extLst>
              <a:ext uri="{FF2B5EF4-FFF2-40B4-BE49-F238E27FC236}">
                <a16:creationId xmlns:a16="http://schemas.microsoft.com/office/drawing/2014/main" id="{B2831F46-C6D5-FF2C-AD87-24AB8C681F37}"/>
              </a:ext>
            </a:extLst>
          </p:cNvPr>
          <p:cNvPicPr>
            <a:picLocks noChangeAspect="1"/>
          </p:cNvPicPr>
          <p:nvPr/>
        </p:nvPicPr>
        <p:blipFill>
          <a:blip r:embed="rId11"/>
          <a:stretch>
            <a:fillRect/>
          </a:stretch>
        </p:blipFill>
        <p:spPr>
          <a:xfrm>
            <a:off x="2091417" y="2328754"/>
            <a:ext cx="750398" cy="728804"/>
          </a:xfrm>
          <a:prstGeom prst="rect">
            <a:avLst/>
          </a:prstGeom>
        </p:spPr>
      </p:pic>
      <p:cxnSp>
        <p:nvCxnSpPr>
          <p:cNvPr id="48" name="直線コネクタ 47">
            <a:extLst>
              <a:ext uri="{FF2B5EF4-FFF2-40B4-BE49-F238E27FC236}">
                <a16:creationId xmlns:a16="http://schemas.microsoft.com/office/drawing/2014/main" id="{170EE442-035C-E37B-86C4-4EE64FD85497}"/>
              </a:ext>
            </a:extLst>
          </p:cNvPr>
          <p:cNvCxnSpPr>
            <a:cxnSpLocks/>
          </p:cNvCxnSpPr>
          <p:nvPr/>
        </p:nvCxnSpPr>
        <p:spPr>
          <a:xfrm>
            <a:off x="568660" y="3668938"/>
            <a:ext cx="11192636"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nvGrpSpPr>
          <p:cNvPr id="49" name="グループ化 48">
            <a:extLst>
              <a:ext uri="{FF2B5EF4-FFF2-40B4-BE49-F238E27FC236}">
                <a16:creationId xmlns:a16="http://schemas.microsoft.com/office/drawing/2014/main" id="{4A987C68-59C5-2F07-40A0-11A2DC8F30C7}"/>
              </a:ext>
            </a:extLst>
          </p:cNvPr>
          <p:cNvGrpSpPr/>
          <p:nvPr/>
        </p:nvGrpSpPr>
        <p:grpSpPr>
          <a:xfrm>
            <a:off x="8410441" y="4019194"/>
            <a:ext cx="2232770" cy="1112396"/>
            <a:chOff x="7323914" y="4301526"/>
            <a:chExt cx="2232770" cy="1112396"/>
          </a:xfrm>
        </p:grpSpPr>
        <p:pic>
          <p:nvPicPr>
            <p:cNvPr id="50" name="図 49">
              <a:extLst>
                <a:ext uri="{FF2B5EF4-FFF2-40B4-BE49-F238E27FC236}">
                  <a16:creationId xmlns:a16="http://schemas.microsoft.com/office/drawing/2014/main" id="{54573850-C64E-68EC-84AD-F4A70F6C8FAA}"/>
                </a:ext>
              </a:extLst>
            </p:cNvPr>
            <p:cNvPicPr>
              <a:picLocks noChangeAspect="1"/>
            </p:cNvPicPr>
            <p:nvPr/>
          </p:nvPicPr>
          <p:blipFill>
            <a:blip r:embed="rId8"/>
            <a:stretch>
              <a:fillRect/>
            </a:stretch>
          </p:blipFill>
          <p:spPr>
            <a:xfrm>
              <a:off x="7323914" y="4301526"/>
              <a:ext cx="444093" cy="601200"/>
            </a:xfrm>
            <a:prstGeom prst="rect">
              <a:avLst/>
            </a:prstGeom>
          </p:spPr>
        </p:pic>
        <p:pic>
          <p:nvPicPr>
            <p:cNvPr id="51" name="グラフィックス 50" descr="計算機 単色塗りつぶし">
              <a:extLst>
                <a:ext uri="{FF2B5EF4-FFF2-40B4-BE49-F238E27FC236}">
                  <a16:creationId xmlns:a16="http://schemas.microsoft.com/office/drawing/2014/main" id="{29C0BB05-C2CA-C715-65D8-D8BAC88512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69372">
              <a:off x="7574055" y="4653278"/>
              <a:ext cx="593638" cy="593638"/>
            </a:xfrm>
            <a:prstGeom prst="rect">
              <a:avLst/>
            </a:prstGeom>
          </p:spPr>
        </p:pic>
        <p:grpSp>
          <p:nvGrpSpPr>
            <p:cNvPr id="52" name="グループ化 51">
              <a:extLst>
                <a:ext uri="{FF2B5EF4-FFF2-40B4-BE49-F238E27FC236}">
                  <a16:creationId xmlns:a16="http://schemas.microsoft.com/office/drawing/2014/main" id="{D3B8BA6D-1FD3-22B6-50F9-7B8CFC483D72}"/>
                </a:ext>
              </a:extLst>
            </p:cNvPr>
            <p:cNvGrpSpPr/>
            <p:nvPr/>
          </p:nvGrpSpPr>
          <p:grpSpPr>
            <a:xfrm>
              <a:off x="8255736" y="4345610"/>
              <a:ext cx="746847" cy="717919"/>
              <a:chOff x="6930395" y="3158254"/>
              <a:chExt cx="1546093" cy="1286944"/>
            </a:xfrm>
          </p:grpSpPr>
          <p:cxnSp>
            <p:nvCxnSpPr>
              <p:cNvPr id="54" name="直線コネクタ 53">
                <a:extLst>
                  <a:ext uri="{FF2B5EF4-FFF2-40B4-BE49-F238E27FC236}">
                    <a16:creationId xmlns:a16="http://schemas.microsoft.com/office/drawing/2014/main" id="{E10AB8CD-0E15-914D-6B0B-25CA8E18DDB6}"/>
                  </a:ext>
                </a:extLst>
              </p:cNvPr>
              <p:cNvCxnSpPr>
                <a:cxnSpLocks/>
              </p:cNvCxnSpPr>
              <p:nvPr/>
            </p:nvCxnSpPr>
            <p:spPr>
              <a:xfrm>
                <a:off x="7000499" y="417779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5" name="直線コネクタ 54">
                <a:extLst>
                  <a:ext uri="{FF2B5EF4-FFF2-40B4-BE49-F238E27FC236}">
                    <a16:creationId xmlns:a16="http://schemas.microsoft.com/office/drawing/2014/main" id="{10CD3755-EDCA-0522-0F85-FE04D84C4327}"/>
                  </a:ext>
                </a:extLst>
              </p:cNvPr>
              <p:cNvCxnSpPr>
                <a:cxnSpLocks/>
              </p:cNvCxnSpPr>
              <p:nvPr/>
            </p:nvCxnSpPr>
            <p:spPr>
              <a:xfrm>
                <a:off x="7000499" y="3952536"/>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6" name="直線コネクタ 55">
                <a:extLst>
                  <a:ext uri="{FF2B5EF4-FFF2-40B4-BE49-F238E27FC236}">
                    <a16:creationId xmlns:a16="http://schemas.microsoft.com/office/drawing/2014/main" id="{AA26BCFC-8709-539E-F97C-617A59A63C5C}"/>
                  </a:ext>
                </a:extLst>
              </p:cNvPr>
              <p:cNvCxnSpPr>
                <a:cxnSpLocks/>
              </p:cNvCxnSpPr>
              <p:nvPr/>
            </p:nvCxnSpPr>
            <p:spPr>
              <a:xfrm>
                <a:off x="7000499" y="3727279"/>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7" name="直線コネクタ 56">
                <a:extLst>
                  <a:ext uri="{FF2B5EF4-FFF2-40B4-BE49-F238E27FC236}">
                    <a16:creationId xmlns:a16="http://schemas.microsoft.com/office/drawing/2014/main" id="{1C5DABFF-A70A-4D6C-C772-F35905ADB870}"/>
                  </a:ext>
                </a:extLst>
              </p:cNvPr>
              <p:cNvCxnSpPr>
                <a:cxnSpLocks/>
              </p:cNvCxnSpPr>
              <p:nvPr/>
            </p:nvCxnSpPr>
            <p:spPr>
              <a:xfrm>
                <a:off x="7000499" y="3502022"/>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8" name="直線コネクタ 57">
                <a:extLst>
                  <a:ext uri="{FF2B5EF4-FFF2-40B4-BE49-F238E27FC236}">
                    <a16:creationId xmlns:a16="http://schemas.microsoft.com/office/drawing/2014/main" id="{04642795-82E1-1E1F-EF41-B20B522A502A}"/>
                  </a:ext>
                </a:extLst>
              </p:cNvPr>
              <p:cNvCxnSpPr>
                <a:cxnSpLocks/>
              </p:cNvCxnSpPr>
              <p:nvPr/>
            </p:nvCxnSpPr>
            <p:spPr>
              <a:xfrm>
                <a:off x="7000499" y="3276765"/>
                <a:ext cx="1475989" cy="0"/>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59" name="直線コネクタ 58">
                <a:extLst>
                  <a:ext uri="{FF2B5EF4-FFF2-40B4-BE49-F238E27FC236}">
                    <a16:creationId xmlns:a16="http://schemas.microsoft.com/office/drawing/2014/main" id="{C19770CB-740D-590A-5659-99B0CE3323FD}"/>
                  </a:ext>
                </a:extLst>
              </p:cNvPr>
              <p:cNvCxnSpPr>
                <a:cxnSpLocks/>
              </p:cNvCxnSpPr>
              <p:nvPr/>
            </p:nvCxnSpPr>
            <p:spPr>
              <a:xfrm>
                <a:off x="7213451"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0" name="直線コネクタ 59">
                <a:extLst>
                  <a:ext uri="{FF2B5EF4-FFF2-40B4-BE49-F238E27FC236}">
                    <a16:creationId xmlns:a16="http://schemas.microsoft.com/office/drawing/2014/main" id="{8707ABC8-AE50-6712-6124-34F2230AB20A}"/>
                  </a:ext>
                </a:extLst>
              </p:cNvPr>
              <p:cNvCxnSpPr>
                <a:cxnSpLocks/>
              </p:cNvCxnSpPr>
              <p:nvPr/>
            </p:nvCxnSpPr>
            <p:spPr>
              <a:xfrm>
                <a:off x="7426403" y="316556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1" name="直線コネクタ 60">
                <a:extLst>
                  <a:ext uri="{FF2B5EF4-FFF2-40B4-BE49-F238E27FC236}">
                    <a16:creationId xmlns:a16="http://schemas.microsoft.com/office/drawing/2014/main" id="{382B2BCB-1AD9-3785-C87D-4A4FC1346A88}"/>
                  </a:ext>
                </a:extLst>
              </p:cNvPr>
              <p:cNvCxnSpPr>
                <a:cxnSpLocks/>
              </p:cNvCxnSpPr>
              <p:nvPr/>
            </p:nvCxnSpPr>
            <p:spPr>
              <a:xfrm>
                <a:off x="7639355" y="3176588"/>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2" name="直線コネクタ 61">
                <a:extLst>
                  <a:ext uri="{FF2B5EF4-FFF2-40B4-BE49-F238E27FC236}">
                    <a16:creationId xmlns:a16="http://schemas.microsoft.com/office/drawing/2014/main" id="{D82B16E5-100D-A9F9-CBE6-8D2B238D4152}"/>
                  </a:ext>
                </a:extLst>
              </p:cNvPr>
              <p:cNvCxnSpPr>
                <a:cxnSpLocks/>
              </p:cNvCxnSpPr>
              <p:nvPr/>
            </p:nvCxnSpPr>
            <p:spPr>
              <a:xfrm>
                <a:off x="7852307" y="3158254"/>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63" name="直線コネクタ 62">
                <a:extLst>
                  <a:ext uri="{FF2B5EF4-FFF2-40B4-BE49-F238E27FC236}">
                    <a16:creationId xmlns:a16="http://schemas.microsoft.com/office/drawing/2014/main" id="{23A70CFE-6AEB-2EEE-0BC8-26FC08C5FCCC}"/>
                  </a:ext>
                </a:extLst>
              </p:cNvPr>
              <p:cNvCxnSpPr>
                <a:cxnSpLocks/>
              </p:cNvCxnSpPr>
              <p:nvPr/>
            </p:nvCxnSpPr>
            <p:spPr>
              <a:xfrm>
                <a:off x="8065258" y="3158255"/>
                <a:ext cx="0" cy="1212577"/>
              </a:xfrm>
              <a:prstGeom prst="line">
                <a:avLst/>
              </a:prstGeom>
              <a:ln w="28575">
                <a:solidFill>
                  <a:srgbClr val="D6C2B2"/>
                </a:solidFill>
              </a:ln>
            </p:spPr>
            <p:style>
              <a:lnRef idx="1">
                <a:schemeClr val="dk1"/>
              </a:lnRef>
              <a:fillRef idx="0">
                <a:schemeClr val="dk1"/>
              </a:fillRef>
              <a:effectRef idx="0">
                <a:schemeClr val="dk1"/>
              </a:effectRef>
              <a:fontRef idx="minor">
                <a:schemeClr val="tx1"/>
              </a:fontRef>
            </p:style>
          </p:cxnSp>
          <p:cxnSp>
            <p:nvCxnSpPr>
              <p:cNvPr id="128" name="直線コネクタ 127">
                <a:extLst>
                  <a:ext uri="{FF2B5EF4-FFF2-40B4-BE49-F238E27FC236}">
                    <a16:creationId xmlns:a16="http://schemas.microsoft.com/office/drawing/2014/main" id="{F669650D-7279-2B79-05A8-B1E9BB55234C}"/>
                  </a:ext>
                </a:extLst>
              </p:cNvPr>
              <p:cNvCxnSpPr>
                <a:cxnSpLocks/>
              </p:cNvCxnSpPr>
              <p:nvPr/>
            </p:nvCxnSpPr>
            <p:spPr>
              <a:xfrm flipV="1">
                <a:off x="7000499" y="3236289"/>
                <a:ext cx="1210813" cy="1141853"/>
              </a:xfrm>
              <a:prstGeom prst="line">
                <a:avLst/>
              </a:prstGeom>
              <a:ln w="28575">
                <a:solidFill>
                  <a:schemeClr val="accent2"/>
                </a:solidFill>
              </a:ln>
            </p:spPr>
            <p:style>
              <a:lnRef idx="1">
                <a:schemeClr val="dk1"/>
              </a:lnRef>
              <a:fillRef idx="0">
                <a:schemeClr val="dk1"/>
              </a:fillRef>
              <a:effectRef idx="0">
                <a:schemeClr val="dk1"/>
              </a:effectRef>
              <a:fontRef idx="minor">
                <a:schemeClr val="tx1"/>
              </a:fontRef>
            </p:style>
          </p:cxnSp>
          <p:cxnSp>
            <p:nvCxnSpPr>
              <p:cNvPr id="129" name="直線コネクタ 128">
                <a:extLst>
                  <a:ext uri="{FF2B5EF4-FFF2-40B4-BE49-F238E27FC236}">
                    <a16:creationId xmlns:a16="http://schemas.microsoft.com/office/drawing/2014/main" id="{907A7B5F-F068-77CF-FA9B-8A04E581519D}"/>
                  </a:ext>
                </a:extLst>
              </p:cNvPr>
              <p:cNvCxnSpPr>
                <a:cxnSpLocks/>
              </p:cNvCxnSpPr>
              <p:nvPr/>
            </p:nvCxnSpPr>
            <p:spPr>
              <a:xfrm flipV="1">
                <a:off x="7000499" y="3158255"/>
                <a:ext cx="0" cy="12869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0" name="直線コネクタ 129">
                <a:extLst>
                  <a:ext uri="{FF2B5EF4-FFF2-40B4-BE49-F238E27FC236}">
                    <a16:creationId xmlns:a16="http://schemas.microsoft.com/office/drawing/2014/main" id="{193F1EFD-0DDA-B5C4-736A-9EB5C0AF1981}"/>
                  </a:ext>
                </a:extLst>
              </p:cNvPr>
              <p:cNvCxnSpPr>
                <a:cxnSpLocks/>
              </p:cNvCxnSpPr>
              <p:nvPr/>
            </p:nvCxnSpPr>
            <p:spPr>
              <a:xfrm>
                <a:off x="6930395" y="4370832"/>
                <a:ext cx="1546093"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53" name="テキスト ボックス 52">
              <a:extLst>
                <a:ext uri="{FF2B5EF4-FFF2-40B4-BE49-F238E27FC236}">
                  <a16:creationId xmlns:a16="http://schemas.microsoft.com/office/drawing/2014/main" id="{F9A916EF-4A9B-D4F0-B6F5-4E9E3720AF18}"/>
                </a:ext>
              </a:extLst>
            </p:cNvPr>
            <p:cNvSpPr txBox="1"/>
            <p:nvPr/>
          </p:nvSpPr>
          <p:spPr>
            <a:xfrm>
              <a:off x="7883125" y="5136923"/>
              <a:ext cx="1673559" cy="276999"/>
            </a:xfrm>
            <a:prstGeom prst="rect">
              <a:avLst/>
            </a:prstGeom>
            <a:noFill/>
          </p:spPr>
          <p:txBody>
            <a:bodyPr wrap="square" rtlCol="0">
              <a:spAutoFit/>
            </a:bodyPr>
            <a:lstStyle/>
            <a:p>
              <a:r>
                <a:rPr kumimoji="1" lang="en-US" altLang="ja-JP" sz="1200" dirty="0">
                  <a:latin typeface="+mn-ea"/>
                </a:rPr>
                <a:t>(0.9,0.6,0.4,0.1…)</a:t>
              </a:r>
              <a:endParaRPr kumimoji="1" lang="ja-JP" altLang="en-US" sz="1200" dirty="0">
                <a:latin typeface="+mn-ea"/>
              </a:endParaRPr>
            </a:p>
          </p:txBody>
        </p:sp>
      </p:grpSp>
      <p:pic>
        <p:nvPicPr>
          <p:cNvPr id="131" name="グラフィックス 130" descr="データベース 単色塗りつぶし">
            <a:extLst>
              <a:ext uri="{FF2B5EF4-FFF2-40B4-BE49-F238E27FC236}">
                <a16:creationId xmlns:a16="http://schemas.microsoft.com/office/drawing/2014/main" id="{CA633F50-DC64-CDCA-24C4-F237492F45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93068" y="4850083"/>
            <a:ext cx="845339" cy="823014"/>
          </a:xfrm>
          <a:prstGeom prst="rect">
            <a:avLst/>
          </a:prstGeom>
        </p:spPr>
      </p:pic>
      <p:grpSp>
        <p:nvGrpSpPr>
          <p:cNvPr id="132" name="グループ化 131">
            <a:extLst>
              <a:ext uri="{FF2B5EF4-FFF2-40B4-BE49-F238E27FC236}">
                <a16:creationId xmlns:a16="http://schemas.microsoft.com/office/drawing/2014/main" id="{68CE34FB-1859-A1E9-44FA-D91080729ED4}"/>
              </a:ext>
            </a:extLst>
          </p:cNvPr>
          <p:cNvGrpSpPr/>
          <p:nvPr/>
        </p:nvGrpSpPr>
        <p:grpSpPr>
          <a:xfrm>
            <a:off x="712337" y="4807291"/>
            <a:ext cx="1109693" cy="1242589"/>
            <a:chOff x="682442" y="1815710"/>
            <a:chExt cx="1109693" cy="1242589"/>
          </a:xfrm>
        </p:grpSpPr>
        <p:pic>
          <p:nvPicPr>
            <p:cNvPr id="133" name="図 132" descr="ウィンドウ, 記号, 挿絵 が含まれている画像&#10;&#10;自動的に生成された説明">
              <a:extLst>
                <a:ext uri="{FF2B5EF4-FFF2-40B4-BE49-F238E27FC236}">
                  <a16:creationId xmlns:a16="http://schemas.microsoft.com/office/drawing/2014/main" id="{B65E66A0-80C9-1FE9-3911-B27AE873092E}"/>
                </a:ext>
              </a:extLst>
            </p:cNvPr>
            <p:cNvPicPr>
              <a:picLocks noChangeAspect="1"/>
            </p:cNvPicPr>
            <p:nvPr/>
          </p:nvPicPr>
          <p:blipFill>
            <a:blip r:embed="rId3"/>
            <a:stretch>
              <a:fillRect/>
            </a:stretch>
          </p:blipFill>
          <p:spPr>
            <a:xfrm>
              <a:off x="874713" y="1815710"/>
              <a:ext cx="725152" cy="965590"/>
            </a:xfrm>
            <a:prstGeom prst="rect">
              <a:avLst/>
            </a:prstGeom>
          </p:spPr>
        </p:pic>
        <p:sp>
          <p:nvSpPr>
            <p:cNvPr id="134" name="テキスト ボックス 133">
              <a:extLst>
                <a:ext uri="{FF2B5EF4-FFF2-40B4-BE49-F238E27FC236}">
                  <a16:creationId xmlns:a16="http://schemas.microsoft.com/office/drawing/2014/main" id="{152EE549-062B-24C7-65F3-751539FBBD5A}"/>
                </a:ext>
              </a:extLst>
            </p:cNvPr>
            <p:cNvSpPr txBox="1"/>
            <p:nvPr/>
          </p:nvSpPr>
          <p:spPr>
            <a:xfrm>
              <a:off x="682442" y="2781300"/>
              <a:ext cx="1109693" cy="276999"/>
            </a:xfrm>
            <a:prstGeom prst="rect">
              <a:avLst/>
            </a:prstGeom>
            <a:noFill/>
          </p:spPr>
          <p:txBody>
            <a:bodyPr wrap="square" rtlCol="0">
              <a:spAutoFit/>
            </a:bodyPr>
            <a:lstStyle/>
            <a:p>
              <a:pPr algn="ctr"/>
              <a:r>
                <a:rPr kumimoji="1" lang="ja-JP" altLang="en-US" sz="1200" dirty="0">
                  <a:latin typeface="+mn-ea"/>
                </a:rPr>
                <a:t>ユーザ</a:t>
              </a:r>
            </a:p>
          </p:txBody>
        </p:sp>
      </p:grpSp>
      <p:pic>
        <p:nvPicPr>
          <p:cNvPr id="135" name="グラフィックス 134" descr="チャットの吹き出し 単色塗りつぶし">
            <a:extLst>
              <a:ext uri="{FF2B5EF4-FFF2-40B4-BE49-F238E27FC236}">
                <a16:creationId xmlns:a16="http://schemas.microsoft.com/office/drawing/2014/main" id="{2E617D66-5A6D-4C85-127B-639D57BA9D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8758" y="4691949"/>
            <a:ext cx="638564" cy="638564"/>
          </a:xfrm>
          <a:prstGeom prst="rect">
            <a:avLst/>
          </a:prstGeom>
        </p:spPr>
      </p:pic>
      <p:sp>
        <p:nvSpPr>
          <p:cNvPr id="136" name="矢印: 右 135">
            <a:extLst>
              <a:ext uri="{FF2B5EF4-FFF2-40B4-BE49-F238E27FC236}">
                <a16:creationId xmlns:a16="http://schemas.microsoft.com/office/drawing/2014/main" id="{A246C70B-88A6-A84F-DD2C-845BC156637F}"/>
              </a:ext>
            </a:extLst>
          </p:cNvPr>
          <p:cNvSpPr/>
          <p:nvPr/>
        </p:nvSpPr>
        <p:spPr>
          <a:xfrm>
            <a:off x="2236432" y="4808182"/>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7" name="矢印: 右 136">
            <a:extLst>
              <a:ext uri="{FF2B5EF4-FFF2-40B4-BE49-F238E27FC236}">
                <a16:creationId xmlns:a16="http://schemas.microsoft.com/office/drawing/2014/main" id="{CB9413A4-CC16-D976-EE47-6EDA2F17E421}"/>
              </a:ext>
            </a:extLst>
          </p:cNvPr>
          <p:cNvSpPr/>
          <p:nvPr/>
        </p:nvSpPr>
        <p:spPr>
          <a:xfrm flipH="1">
            <a:off x="2233767" y="5269834"/>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8" name="矢印: 右 137">
            <a:extLst>
              <a:ext uri="{FF2B5EF4-FFF2-40B4-BE49-F238E27FC236}">
                <a16:creationId xmlns:a16="http://schemas.microsoft.com/office/drawing/2014/main" id="{301C7D88-7231-FBC2-2E76-AB52BBD9689F}"/>
              </a:ext>
            </a:extLst>
          </p:cNvPr>
          <p:cNvSpPr/>
          <p:nvPr/>
        </p:nvSpPr>
        <p:spPr>
          <a:xfrm rot="1315144">
            <a:off x="10174664" y="4568208"/>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sp>
        <p:nvSpPr>
          <p:cNvPr id="139" name="矢印: 右 138">
            <a:extLst>
              <a:ext uri="{FF2B5EF4-FFF2-40B4-BE49-F238E27FC236}">
                <a16:creationId xmlns:a16="http://schemas.microsoft.com/office/drawing/2014/main" id="{103B0DCC-060F-3F33-5DA9-DB802B591DA9}"/>
              </a:ext>
            </a:extLst>
          </p:cNvPr>
          <p:cNvSpPr/>
          <p:nvPr/>
        </p:nvSpPr>
        <p:spPr>
          <a:xfrm flipH="1">
            <a:off x="6365821" y="5283917"/>
            <a:ext cx="4827247"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pic>
        <p:nvPicPr>
          <p:cNvPr id="140" name="グラフィックス 139" descr="チャットの吹き出し 単色塗りつぶし">
            <a:extLst>
              <a:ext uri="{FF2B5EF4-FFF2-40B4-BE49-F238E27FC236}">
                <a16:creationId xmlns:a16="http://schemas.microsoft.com/office/drawing/2014/main" id="{7E271E5E-E4FC-AF30-6B41-EC18D6245A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5089" y="4019194"/>
            <a:ext cx="638564" cy="638564"/>
          </a:xfrm>
          <a:prstGeom prst="rect">
            <a:avLst/>
          </a:prstGeom>
        </p:spPr>
      </p:pic>
      <p:sp>
        <p:nvSpPr>
          <p:cNvPr id="141" name="矢印: 右 140">
            <a:extLst>
              <a:ext uri="{FF2B5EF4-FFF2-40B4-BE49-F238E27FC236}">
                <a16:creationId xmlns:a16="http://schemas.microsoft.com/office/drawing/2014/main" id="{660E1ED3-F71F-3D25-47B9-8D5DB77F0F6F}"/>
              </a:ext>
            </a:extLst>
          </p:cNvPr>
          <p:cNvSpPr/>
          <p:nvPr/>
        </p:nvSpPr>
        <p:spPr>
          <a:xfrm rot="20185418">
            <a:off x="6337635" y="4484165"/>
            <a:ext cx="1085039"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cxnSp>
        <p:nvCxnSpPr>
          <p:cNvPr id="142" name="直線矢印コネクタ 141">
            <a:extLst>
              <a:ext uri="{FF2B5EF4-FFF2-40B4-BE49-F238E27FC236}">
                <a16:creationId xmlns:a16="http://schemas.microsoft.com/office/drawing/2014/main" id="{D1A3E551-6D25-1642-C541-F1E7B6987468}"/>
              </a:ext>
            </a:extLst>
          </p:cNvPr>
          <p:cNvCxnSpPr>
            <a:cxnSpLocks/>
          </p:cNvCxnSpPr>
          <p:nvPr/>
        </p:nvCxnSpPr>
        <p:spPr>
          <a:xfrm>
            <a:off x="7974162" y="4323611"/>
            <a:ext cx="385123"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44" name="グラフィックス 143" descr="拡大鏡 単色塗りつぶし">
            <a:extLst>
              <a:ext uri="{FF2B5EF4-FFF2-40B4-BE49-F238E27FC236}">
                <a16:creationId xmlns:a16="http://schemas.microsoft.com/office/drawing/2014/main" id="{75B927AA-FBAA-6972-8A21-13537D5F79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6814" y="4106810"/>
            <a:ext cx="483060" cy="470302"/>
          </a:xfrm>
          <a:prstGeom prst="rect">
            <a:avLst/>
          </a:prstGeom>
        </p:spPr>
      </p:pic>
      <p:sp>
        <p:nvSpPr>
          <p:cNvPr id="145" name="テキスト ボックス 144">
            <a:extLst>
              <a:ext uri="{FF2B5EF4-FFF2-40B4-BE49-F238E27FC236}">
                <a16:creationId xmlns:a16="http://schemas.microsoft.com/office/drawing/2014/main" id="{190468DE-418C-24E7-ECE2-3F65AE6A8DFD}"/>
              </a:ext>
            </a:extLst>
          </p:cNvPr>
          <p:cNvSpPr txBox="1"/>
          <p:nvPr/>
        </p:nvSpPr>
        <p:spPr>
          <a:xfrm>
            <a:off x="7730387" y="1367351"/>
            <a:ext cx="4114420" cy="919401"/>
          </a:xfrm>
          <a:prstGeom prst="wedgeRoundRectCallout">
            <a:avLst>
              <a:gd name="adj1" fmla="val -56678"/>
              <a:gd name="adj2" fmla="val 46516"/>
              <a:gd name="adj3" fmla="val 16667"/>
            </a:avLst>
          </a:prstGeom>
          <a:solidFill>
            <a:srgbClr val="FFFFFF"/>
          </a:solidFill>
          <a:ln>
            <a:solidFill>
              <a:srgbClr val="646464"/>
            </a:solidFill>
          </a:ln>
        </p:spPr>
        <p:txBody>
          <a:bodyPr wrap="square">
            <a:spAutoFit/>
          </a:bodyPr>
          <a:lstStyle/>
          <a:p>
            <a:r>
              <a:rPr lang="ja-JP" altLang="en-US" sz="1200" dirty="0">
                <a:latin typeface="+mn-ea"/>
              </a:rPr>
              <a:t>事前にアップロードされたファイルはテキストを抽出し</a:t>
            </a:r>
            <a:endParaRPr lang="en-US" altLang="ja-JP" sz="1200" dirty="0">
              <a:latin typeface="+mn-ea"/>
            </a:endParaRPr>
          </a:p>
          <a:p>
            <a:r>
              <a:rPr lang="ja-JP" altLang="en-US" sz="1200" dirty="0">
                <a:latin typeface="+mn-ea"/>
              </a:rPr>
              <a:t>適当なサイズに分割</a:t>
            </a:r>
            <a:endParaRPr lang="en-US" altLang="ja-JP" sz="1200" dirty="0">
              <a:latin typeface="+mn-ea"/>
            </a:endParaRPr>
          </a:p>
          <a:p>
            <a:r>
              <a:rPr lang="ja-JP" altLang="en-US" sz="1200" dirty="0">
                <a:latin typeface="+mn-ea"/>
              </a:rPr>
              <a:t>そして数値ベクトルを付与し、ベクトルデータベースに保存</a:t>
            </a:r>
          </a:p>
        </p:txBody>
      </p:sp>
      <p:grpSp>
        <p:nvGrpSpPr>
          <p:cNvPr id="147" name="グループ化 146">
            <a:extLst>
              <a:ext uri="{FF2B5EF4-FFF2-40B4-BE49-F238E27FC236}">
                <a16:creationId xmlns:a16="http://schemas.microsoft.com/office/drawing/2014/main" id="{3F13A8E9-0CD1-EF96-D6B7-1AC62C88EA4A}"/>
              </a:ext>
            </a:extLst>
          </p:cNvPr>
          <p:cNvGrpSpPr/>
          <p:nvPr/>
        </p:nvGrpSpPr>
        <p:grpSpPr>
          <a:xfrm>
            <a:off x="3437229" y="4733509"/>
            <a:ext cx="2754986" cy="968108"/>
            <a:chOff x="3498046" y="4774495"/>
            <a:chExt cx="2754986" cy="968108"/>
          </a:xfrm>
        </p:grpSpPr>
        <p:sp>
          <p:nvSpPr>
            <p:cNvPr id="157" name="矢印: 右 156">
              <a:extLst>
                <a:ext uri="{FF2B5EF4-FFF2-40B4-BE49-F238E27FC236}">
                  <a16:creationId xmlns:a16="http://schemas.microsoft.com/office/drawing/2014/main" id="{011EAEA8-A636-60DA-C6F3-F283D0D9D6DB}"/>
                </a:ext>
              </a:extLst>
            </p:cNvPr>
            <p:cNvSpPr/>
            <p:nvPr/>
          </p:nvSpPr>
          <p:spPr>
            <a:xfrm>
              <a:off x="5152594" y="4774495"/>
              <a:ext cx="670694" cy="367200"/>
            </a:xfrm>
            <a:prstGeom prst="rightArrow">
              <a:avLst>
                <a:gd name="adj1" fmla="val 54948"/>
                <a:gd name="adj2" fmla="val 54949"/>
              </a:avLst>
            </a:prstGeom>
            <a:solidFill>
              <a:srgbClr val="4F81BD"/>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dirty="0">
                <a:ln>
                  <a:noFill/>
                </a:ln>
                <a:solidFill>
                  <a:srgbClr val="646464"/>
                </a:solidFill>
                <a:effectLst/>
                <a:uLnTx/>
                <a:uFillTx/>
                <a:latin typeface="+mn-ea"/>
              </a:endParaRPr>
            </a:p>
          </p:txBody>
        </p:sp>
        <p:grpSp>
          <p:nvGrpSpPr>
            <p:cNvPr id="159" name="グループ化 158">
              <a:extLst>
                <a:ext uri="{FF2B5EF4-FFF2-40B4-BE49-F238E27FC236}">
                  <a16:creationId xmlns:a16="http://schemas.microsoft.com/office/drawing/2014/main" id="{154A9E3B-B487-7B29-E279-7C2639EF2C74}"/>
                </a:ext>
              </a:extLst>
            </p:cNvPr>
            <p:cNvGrpSpPr/>
            <p:nvPr/>
          </p:nvGrpSpPr>
          <p:grpSpPr>
            <a:xfrm>
              <a:off x="3498046" y="4776931"/>
              <a:ext cx="2754986" cy="965672"/>
              <a:chOff x="2954986" y="2286258"/>
              <a:chExt cx="2754986" cy="965672"/>
            </a:xfrm>
          </p:grpSpPr>
          <p:sp>
            <p:nvSpPr>
              <p:cNvPr id="161" name="四角形: 角を丸くする 160">
                <a:extLst>
                  <a:ext uri="{FF2B5EF4-FFF2-40B4-BE49-F238E27FC236}">
                    <a16:creationId xmlns:a16="http://schemas.microsoft.com/office/drawing/2014/main" id="{714C8483-A449-0B8D-95DF-6CF0E01D3755}"/>
                  </a:ext>
                </a:extLst>
              </p:cNvPr>
              <p:cNvSpPr/>
              <p:nvPr/>
            </p:nvSpPr>
            <p:spPr>
              <a:xfrm>
                <a:off x="3405463" y="2286258"/>
                <a:ext cx="2304509" cy="952954"/>
              </a:xfrm>
              <a:prstGeom prst="roundRect">
                <a:avLst>
                  <a:gd name="adj" fmla="val 8949"/>
                </a:avLst>
              </a:prstGeom>
              <a:solidFill>
                <a:srgbClr val="FFDBAB"/>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400" b="0" i="0" u="none" strike="noStrike" kern="0" cap="none" spc="0" normalizeH="0" baseline="0" noProof="0">
                  <a:ln>
                    <a:noFill/>
                  </a:ln>
                  <a:solidFill>
                    <a:srgbClr val="646464"/>
                  </a:solidFill>
                  <a:effectLst/>
                  <a:uLnTx/>
                  <a:uFillTx/>
                  <a:latin typeface="+mn-ea"/>
                </a:endParaRPr>
              </a:p>
            </p:txBody>
          </p:sp>
          <p:grpSp>
            <p:nvGrpSpPr>
              <p:cNvPr id="162" name="グループ化 161">
                <a:extLst>
                  <a:ext uri="{FF2B5EF4-FFF2-40B4-BE49-F238E27FC236}">
                    <a16:creationId xmlns:a16="http://schemas.microsoft.com/office/drawing/2014/main" id="{84903644-89B2-AAA7-765E-A8775E58B5AC}"/>
                  </a:ext>
                </a:extLst>
              </p:cNvPr>
              <p:cNvGrpSpPr/>
              <p:nvPr/>
            </p:nvGrpSpPr>
            <p:grpSpPr>
              <a:xfrm>
                <a:off x="2954986" y="2355620"/>
                <a:ext cx="2754548" cy="896310"/>
                <a:chOff x="5302820" y="2054496"/>
                <a:chExt cx="2754548" cy="896310"/>
              </a:xfrm>
            </p:grpSpPr>
            <p:pic>
              <p:nvPicPr>
                <p:cNvPr id="164" name="図 163" descr="アイコン&#10;&#10;自動的に生成された説明">
                  <a:extLst>
                    <a:ext uri="{FF2B5EF4-FFF2-40B4-BE49-F238E27FC236}">
                      <a16:creationId xmlns:a16="http://schemas.microsoft.com/office/drawing/2014/main" id="{F6DF27B9-51C2-25BD-CE8F-9CF27EADC493}"/>
                    </a:ext>
                  </a:extLst>
                </p:cNvPr>
                <p:cNvPicPr>
                  <a:picLocks noChangeAspect="1"/>
                </p:cNvPicPr>
                <p:nvPr/>
              </p:nvPicPr>
              <p:blipFill>
                <a:blip r:embed="rId16"/>
                <a:srcRect l="24619" t="54203" r="20425"/>
                <a:stretch/>
              </p:blipFill>
              <p:spPr>
                <a:xfrm>
                  <a:off x="5302820" y="2054496"/>
                  <a:ext cx="935489" cy="761069"/>
                </a:xfrm>
                <a:prstGeom prst="rect">
                  <a:avLst/>
                </a:prstGeom>
              </p:spPr>
            </p:pic>
            <p:sp>
              <p:nvSpPr>
                <p:cNvPr id="165" name="テキスト ボックス 164">
                  <a:extLst>
                    <a:ext uri="{FF2B5EF4-FFF2-40B4-BE49-F238E27FC236}">
                      <a16:creationId xmlns:a16="http://schemas.microsoft.com/office/drawing/2014/main" id="{2315B013-AF4C-277D-D3DD-71DE448B0DF5}"/>
                    </a:ext>
                  </a:extLst>
                </p:cNvPr>
                <p:cNvSpPr txBox="1"/>
                <p:nvPr/>
              </p:nvSpPr>
              <p:spPr>
                <a:xfrm>
                  <a:off x="5811192" y="2673807"/>
                  <a:ext cx="224617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i="0" u="none" strike="noStrike" kern="0" cap="none" spc="0" normalizeH="0" baseline="0" noProof="0" dirty="0">
                      <a:ln>
                        <a:noFill/>
                      </a:ln>
                      <a:effectLst/>
                      <a:uLnTx/>
                      <a:uFillTx/>
                      <a:latin typeface="+mn-ea"/>
                    </a:rPr>
                    <a:t>AI</a:t>
                  </a:r>
                  <a:r>
                    <a:rPr kumimoji="1" lang="ja-JP" altLang="en-US" sz="1200" i="0" u="none" strike="noStrike" kern="0" cap="none" spc="0" normalizeH="0" baseline="0" noProof="0" dirty="0">
                      <a:ln>
                        <a:noFill/>
                      </a:ln>
                      <a:effectLst/>
                      <a:uLnTx/>
                      <a:uFillTx/>
                      <a:latin typeface="+mn-ea"/>
                    </a:rPr>
                    <a:t>エージェント</a:t>
                  </a:r>
                </a:p>
              </p:txBody>
            </p:sp>
          </p:grpSp>
          <p:sp>
            <p:nvSpPr>
              <p:cNvPr id="163" name="四角形: 角を丸くする 162">
                <a:extLst>
                  <a:ext uri="{FF2B5EF4-FFF2-40B4-BE49-F238E27FC236}">
                    <a16:creationId xmlns:a16="http://schemas.microsoft.com/office/drawing/2014/main" id="{1ACBA058-7F66-CB97-6CAF-5BDCDC258D38}"/>
                  </a:ext>
                </a:extLst>
              </p:cNvPr>
              <p:cNvSpPr/>
              <p:nvPr/>
            </p:nvSpPr>
            <p:spPr>
              <a:xfrm>
                <a:off x="3936452" y="2492375"/>
                <a:ext cx="1454284" cy="458806"/>
              </a:xfrm>
              <a:prstGeom prst="roundRect">
                <a:avLst>
                  <a:gd name="adj" fmla="val 8949"/>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200" b="0" i="0" u="none" strike="noStrike" kern="0" cap="none" spc="0" normalizeH="0" baseline="0" noProof="0" dirty="0">
                    <a:ln>
                      <a:noFill/>
                    </a:ln>
                    <a:effectLst/>
                    <a:uLnTx/>
                    <a:uFillTx/>
                    <a:latin typeface="+mn-ea"/>
                  </a:rPr>
                  <a:t>LLM</a:t>
                </a:r>
                <a:endParaRPr kumimoji="1" lang="ja-JP" altLang="en-US" sz="1200" b="0" i="0" u="none" strike="noStrike" kern="0" cap="none" spc="0" normalizeH="0" baseline="0" noProof="0" dirty="0">
                  <a:ln>
                    <a:noFill/>
                  </a:ln>
                  <a:effectLst/>
                  <a:uLnTx/>
                  <a:uFillTx/>
                  <a:latin typeface="+mn-ea"/>
                </a:endParaRPr>
              </a:p>
            </p:txBody>
          </p:sp>
        </p:grpSp>
        <p:pic>
          <p:nvPicPr>
            <p:cNvPr id="160" name="図 159" descr="アイコン&#10;&#10;自動的に生成された説明">
              <a:extLst>
                <a:ext uri="{FF2B5EF4-FFF2-40B4-BE49-F238E27FC236}">
                  <a16:creationId xmlns:a16="http://schemas.microsoft.com/office/drawing/2014/main" id="{2373F0F2-6ECA-964B-46CF-A16E62C9EBE5}"/>
                </a:ext>
              </a:extLst>
            </p:cNvPr>
            <p:cNvPicPr>
              <a:picLocks noChangeAspect="1"/>
            </p:cNvPicPr>
            <p:nvPr/>
          </p:nvPicPr>
          <p:blipFill>
            <a:blip r:embed="rId17"/>
            <a:stretch>
              <a:fillRect/>
            </a:stretch>
          </p:blipFill>
          <p:spPr>
            <a:xfrm>
              <a:off x="4563085" y="5052217"/>
              <a:ext cx="264237" cy="298946"/>
            </a:xfrm>
            <a:prstGeom prst="rect">
              <a:avLst/>
            </a:prstGeom>
          </p:spPr>
        </p:pic>
      </p:grpSp>
      <p:pic>
        <p:nvPicPr>
          <p:cNvPr id="166" name="グラフィックス 165" descr="採鉱用工具 単色塗りつぶし">
            <a:extLst>
              <a:ext uri="{FF2B5EF4-FFF2-40B4-BE49-F238E27FC236}">
                <a16:creationId xmlns:a16="http://schemas.microsoft.com/office/drawing/2014/main" id="{4E78796E-B3A1-1753-E63B-4EB22483400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8739" y="4926448"/>
            <a:ext cx="435079" cy="464463"/>
          </a:xfrm>
          <a:prstGeom prst="rect">
            <a:avLst/>
          </a:prstGeom>
        </p:spPr>
      </p:pic>
      <p:sp>
        <p:nvSpPr>
          <p:cNvPr id="143" name="テキスト ボックス 142">
            <a:extLst>
              <a:ext uri="{FF2B5EF4-FFF2-40B4-BE49-F238E27FC236}">
                <a16:creationId xmlns:a16="http://schemas.microsoft.com/office/drawing/2014/main" id="{E0228B0F-F031-D71C-28A5-7DCC90E92B1B}"/>
              </a:ext>
            </a:extLst>
          </p:cNvPr>
          <p:cNvSpPr txBox="1"/>
          <p:nvPr/>
        </p:nvSpPr>
        <p:spPr>
          <a:xfrm>
            <a:off x="5099931" y="5745430"/>
            <a:ext cx="4989180" cy="715089"/>
          </a:xfrm>
          <a:prstGeom prst="wedgeRoundRectCallout">
            <a:avLst>
              <a:gd name="adj1" fmla="val -54937"/>
              <a:gd name="adj2" fmla="val -49388"/>
              <a:gd name="adj3" fmla="val 16667"/>
            </a:avLst>
          </a:prstGeom>
          <a:solidFill>
            <a:srgbClr val="FFFFFF"/>
          </a:solidFill>
          <a:ln>
            <a:solidFill>
              <a:srgbClr val="646464"/>
            </a:solidFill>
          </a:ln>
        </p:spPr>
        <p:txBody>
          <a:bodyPr wrap="square">
            <a:spAutoFit/>
          </a:bodyPr>
          <a:lstStyle/>
          <a:p>
            <a:r>
              <a:rPr lang="ja-JP" altLang="en-US" sz="1200" dirty="0">
                <a:latin typeface="+mn-ea"/>
              </a:rPr>
              <a:t>ユーザからのプロンプト</a:t>
            </a:r>
            <a:r>
              <a:rPr lang="en-US" altLang="ja-JP" sz="1200" b="0" i="0" dirty="0" err="1">
                <a:effectLst/>
                <a:latin typeface="+mn-ea"/>
              </a:rPr>
              <a:t>を受けた</a:t>
            </a:r>
            <a:r>
              <a:rPr lang="ja-JP" altLang="en-US" sz="1200" b="0" i="0" dirty="0">
                <a:effectLst/>
                <a:latin typeface="+mn-ea"/>
              </a:rPr>
              <a:t>後、</a:t>
            </a:r>
            <a:r>
              <a:rPr lang="ja-JP" altLang="en-US" sz="1200" dirty="0">
                <a:latin typeface="+mn-ea"/>
              </a:rPr>
              <a:t>クエリ</a:t>
            </a:r>
            <a:r>
              <a:rPr lang="en-US" altLang="ja-JP" sz="1200" b="0" i="0" dirty="0" err="1">
                <a:effectLst/>
                <a:latin typeface="+mn-ea"/>
              </a:rPr>
              <a:t>をデータベースに投げ</a:t>
            </a:r>
            <a:r>
              <a:rPr lang="ja-JP" altLang="en-US" sz="1200" b="0" i="0" dirty="0">
                <a:effectLst/>
                <a:latin typeface="+mn-ea"/>
              </a:rPr>
              <a:t>、</a:t>
            </a:r>
            <a:endParaRPr lang="en-US" altLang="ja-JP" sz="1200" b="0" i="0" dirty="0">
              <a:effectLst/>
              <a:latin typeface="+mn-ea"/>
            </a:endParaRPr>
          </a:p>
          <a:p>
            <a:r>
              <a:rPr lang="ja-JP" altLang="en-US" sz="1200" b="0" i="0" dirty="0">
                <a:effectLst/>
                <a:latin typeface="+mn-ea"/>
              </a:rPr>
              <a:t>数値ベクトルの近いデータを抽出</a:t>
            </a:r>
            <a:endParaRPr lang="en-US" altLang="ja-JP" sz="1200" b="0" i="0" dirty="0">
              <a:effectLst/>
              <a:latin typeface="+mn-ea"/>
            </a:endParaRPr>
          </a:p>
          <a:p>
            <a:r>
              <a:rPr lang="en-US" altLang="ja-JP" sz="1200" b="0" i="0" dirty="0" err="1">
                <a:effectLst/>
                <a:latin typeface="+mn-ea"/>
              </a:rPr>
              <a:t>その結果と</a:t>
            </a:r>
            <a:r>
              <a:rPr lang="ja-JP" altLang="en-US" sz="1200" dirty="0">
                <a:latin typeface="+mn-ea"/>
              </a:rPr>
              <a:t>プロンプト</a:t>
            </a:r>
            <a:r>
              <a:rPr lang="en-US" altLang="ja-JP" sz="1200" b="0" i="0" dirty="0" err="1">
                <a:effectLst/>
                <a:latin typeface="+mn-ea"/>
              </a:rPr>
              <a:t>を元に文章を生成して、回答</a:t>
            </a:r>
            <a:endParaRPr lang="ja-JP" altLang="en-US" sz="1200" dirty="0">
              <a:latin typeface="+mn-ea"/>
            </a:endParaRPr>
          </a:p>
        </p:txBody>
      </p:sp>
      <p:sp>
        <p:nvSpPr>
          <p:cNvPr id="4" name="フッター プレースホルダー 3">
            <a:extLst>
              <a:ext uri="{FF2B5EF4-FFF2-40B4-BE49-F238E27FC236}">
                <a16:creationId xmlns:a16="http://schemas.microsoft.com/office/drawing/2014/main" id="{046D3F12-559E-0BF7-D3ED-9D2B71D82AB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5" name="スライド番号プレースホルダー 3">
            <a:extLst>
              <a:ext uri="{FF2B5EF4-FFF2-40B4-BE49-F238E27FC236}">
                <a16:creationId xmlns:a16="http://schemas.microsoft.com/office/drawing/2014/main" id="{3A0D40CA-5A99-8B6C-6165-7640EA5BD2AA}"/>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37</a:t>
            </a:fld>
            <a:endParaRPr kumimoji="1" lang="ja-JP" altLang="en-US"/>
          </a:p>
        </p:txBody>
      </p:sp>
    </p:spTree>
    <p:extLst>
      <p:ext uri="{BB962C8B-B14F-4D97-AF65-F5344CB8AC3E}">
        <p14:creationId xmlns:p14="http://schemas.microsoft.com/office/powerpoint/2010/main" val="2625543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AB66092-79DD-44B7-BE8B-D54FA3B67C25}"/>
              </a:ext>
            </a:extLst>
          </p:cNvPr>
          <p:cNvSpPr txBox="1"/>
          <p:nvPr/>
        </p:nvSpPr>
        <p:spPr>
          <a:xfrm>
            <a:off x="2941409" y="854104"/>
            <a:ext cx="7291017" cy="311752"/>
          </a:xfrm>
          <a:prstGeom prst="rect">
            <a:avLst/>
          </a:prstGeom>
          <a:noFill/>
        </p:spPr>
        <p:txBody>
          <a:bodyPr wrap="square" rtlCol="0">
            <a:spAutoFit/>
          </a:bodyPr>
          <a:lstStyle/>
          <a:p>
            <a:endParaRPr lang="en-US" altLang="ja-JP" sz="1426" dirty="0">
              <a:latin typeface="Meiryo" panose="020B0604030504040204" pitchFamily="34" charset="-128"/>
              <a:ea typeface="Meiryo" panose="020B0604030504040204" pitchFamily="34" charset="-128"/>
            </a:endParaRPr>
          </a:p>
        </p:txBody>
      </p:sp>
      <p:sp>
        <p:nvSpPr>
          <p:cNvPr id="13" name="タイトル 12">
            <a:extLst>
              <a:ext uri="{FF2B5EF4-FFF2-40B4-BE49-F238E27FC236}">
                <a16:creationId xmlns:a16="http://schemas.microsoft.com/office/drawing/2014/main" id="{73C59C10-B5F0-C3C2-1F3B-10A1E369CFB9}"/>
              </a:ext>
            </a:extLst>
          </p:cNvPr>
          <p:cNvSpPr>
            <a:spLocks noGrp="1"/>
          </p:cNvSpPr>
          <p:nvPr>
            <p:ph type="title"/>
          </p:nvPr>
        </p:nvSpPr>
        <p:spPr/>
        <p:txBody>
          <a:bodyPr>
            <a:normAutofit fontScale="90000"/>
          </a:bodyPr>
          <a:lstStyle/>
          <a:p>
            <a:r>
              <a:rPr lang="ja-JP" altLang="en-US" sz="2000" dirty="0"/>
              <a:t>参考：システム改善</a:t>
            </a:r>
            <a:r>
              <a:rPr lang="en-US" altLang="ja-JP" sz="2000" dirty="0"/>
              <a:t>(</a:t>
            </a:r>
            <a:r>
              <a:rPr lang="ja-JP" altLang="en-US" sz="2000" dirty="0"/>
              <a:t>評価ツール</a:t>
            </a:r>
            <a:r>
              <a:rPr lang="en-US" altLang="ja-JP" sz="2000" dirty="0"/>
              <a:t>)</a:t>
            </a:r>
            <a:r>
              <a:rPr lang="ja-JP" altLang="en-US" sz="2000" dirty="0"/>
              <a:t>について</a:t>
            </a:r>
            <a:endParaRPr lang="en-US" altLang="ja-JP" sz="2000" dirty="0"/>
          </a:p>
        </p:txBody>
      </p:sp>
      <p:sp>
        <p:nvSpPr>
          <p:cNvPr id="11" name="矢印: 右 10">
            <a:extLst>
              <a:ext uri="{FF2B5EF4-FFF2-40B4-BE49-F238E27FC236}">
                <a16:creationId xmlns:a16="http://schemas.microsoft.com/office/drawing/2014/main" id="{5925A56F-5613-B256-BBF2-57F5E762BFDC}"/>
              </a:ext>
            </a:extLst>
          </p:cNvPr>
          <p:cNvSpPr/>
          <p:nvPr/>
        </p:nvSpPr>
        <p:spPr>
          <a:xfrm>
            <a:off x="4392504" y="3784310"/>
            <a:ext cx="1784814" cy="804056"/>
          </a:xfrm>
          <a:prstGeom prst="rightArrow">
            <a:avLst/>
          </a:prstGeom>
          <a:solidFill>
            <a:schemeClr val="tx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nvGrpSpPr>
          <p:cNvPr id="17" name="グループ化 16">
            <a:extLst>
              <a:ext uri="{FF2B5EF4-FFF2-40B4-BE49-F238E27FC236}">
                <a16:creationId xmlns:a16="http://schemas.microsoft.com/office/drawing/2014/main" id="{C7CE4624-220B-7E1D-084B-3863298E40C5}"/>
              </a:ext>
            </a:extLst>
          </p:cNvPr>
          <p:cNvGrpSpPr/>
          <p:nvPr/>
        </p:nvGrpSpPr>
        <p:grpSpPr>
          <a:xfrm>
            <a:off x="1073769" y="2500745"/>
            <a:ext cx="2950582" cy="3395829"/>
            <a:chOff x="576263" y="1223563"/>
            <a:chExt cx="4874295" cy="5085161"/>
          </a:xfrm>
        </p:grpSpPr>
        <p:sp>
          <p:nvSpPr>
            <p:cNvPr id="4" name="正方形/長方形 3">
              <a:extLst>
                <a:ext uri="{FF2B5EF4-FFF2-40B4-BE49-F238E27FC236}">
                  <a16:creationId xmlns:a16="http://schemas.microsoft.com/office/drawing/2014/main" id="{82BE6389-CBEB-6E17-08AF-D0D09DD1FEE0}"/>
                </a:ext>
              </a:extLst>
            </p:cNvPr>
            <p:cNvSpPr/>
            <p:nvPr/>
          </p:nvSpPr>
          <p:spPr>
            <a:xfrm>
              <a:off x="576263" y="1223563"/>
              <a:ext cx="4874295" cy="5085161"/>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1026" name="Picture 2" descr="Dify.AI · 先進的なAIアプリケーションのためのイノベーションエンジン">
              <a:extLst>
                <a:ext uri="{FF2B5EF4-FFF2-40B4-BE49-F238E27FC236}">
                  <a16:creationId xmlns:a16="http://schemas.microsoft.com/office/drawing/2014/main" id="{075B1610-B4BE-4F7F-C94D-46C5B3011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21" y="1397490"/>
              <a:ext cx="1169470" cy="4872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グループ化 9">
              <a:extLst>
                <a:ext uri="{FF2B5EF4-FFF2-40B4-BE49-F238E27FC236}">
                  <a16:creationId xmlns:a16="http://schemas.microsoft.com/office/drawing/2014/main" id="{84584659-CAFB-2A01-E2FE-E3173AFDD8CD}"/>
                </a:ext>
              </a:extLst>
            </p:cNvPr>
            <p:cNvGrpSpPr/>
            <p:nvPr/>
          </p:nvGrpSpPr>
          <p:grpSpPr>
            <a:xfrm>
              <a:off x="1388914" y="2081020"/>
              <a:ext cx="3248993" cy="2415529"/>
              <a:chOff x="1189140" y="2011815"/>
              <a:chExt cx="3248993" cy="2415529"/>
            </a:xfrm>
          </p:grpSpPr>
          <p:sp>
            <p:nvSpPr>
              <p:cNvPr id="5" name="四角形: 角を丸くする 4">
                <a:extLst>
                  <a:ext uri="{FF2B5EF4-FFF2-40B4-BE49-F238E27FC236}">
                    <a16:creationId xmlns:a16="http://schemas.microsoft.com/office/drawing/2014/main" id="{1CC80BD5-8600-F291-F884-50C3EF0FFA2F}"/>
                  </a:ext>
                </a:extLst>
              </p:cNvPr>
              <p:cNvSpPr/>
              <p:nvPr/>
            </p:nvSpPr>
            <p:spPr>
              <a:xfrm>
                <a:off x="1189140" y="2011815"/>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7" name="四角形: 角を丸くする 6">
                <a:extLst>
                  <a:ext uri="{FF2B5EF4-FFF2-40B4-BE49-F238E27FC236}">
                    <a16:creationId xmlns:a16="http://schemas.microsoft.com/office/drawing/2014/main" id="{C3919CBB-70FA-0516-73CE-0A5459FC97E7}"/>
                  </a:ext>
                </a:extLst>
              </p:cNvPr>
              <p:cNvSpPr/>
              <p:nvPr/>
            </p:nvSpPr>
            <p:spPr>
              <a:xfrm>
                <a:off x="1189140" y="2869531"/>
                <a:ext cx="3200400" cy="635000"/>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8" name="四角形: 角を丸くする 7">
                <a:extLst>
                  <a:ext uri="{FF2B5EF4-FFF2-40B4-BE49-F238E27FC236}">
                    <a16:creationId xmlns:a16="http://schemas.microsoft.com/office/drawing/2014/main" id="{C5B85E0A-8AAB-5396-7B69-43C345A9F837}"/>
                  </a:ext>
                </a:extLst>
              </p:cNvPr>
              <p:cNvSpPr/>
              <p:nvPr/>
            </p:nvSpPr>
            <p:spPr>
              <a:xfrm>
                <a:off x="1237733" y="3792344"/>
                <a:ext cx="3200400" cy="635000"/>
              </a:xfrm>
              <a:prstGeom prst="roundRect">
                <a:avLst/>
              </a:prstGeom>
              <a:solidFill>
                <a:schemeClr val="accent5">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2" name="四角形: 角を丸くする 11">
              <a:extLst>
                <a:ext uri="{FF2B5EF4-FFF2-40B4-BE49-F238E27FC236}">
                  <a16:creationId xmlns:a16="http://schemas.microsoft.com/office/drawing/2014/main" id="{067FA94D-F48F-5AC4-DB90-DA4BC261EB99}"/>
                </a:ext>
              </a:extLst>
            </p:cNvPr>
            <p:cNvSpPr/>
            <p:nvPr/>
          </p:nvSpPr>
          <p:spPr>
            <a:xfrm>
              <a:off x="1437507" y="4863385"/>
              <a:ext cx="3200400" cy="1104278"/>
            </a:xfrm>
            <a:prstGeom prst="round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grpSp>
      <p:sp>
        <p:nvSpPr>
          <p:cNvPr id="18" name="テキスト ボックス 17">
            <a:extLst>
              <a:ext uri="{FF2B5EF4-FFF2-40B4-BE49-F238E27FC236}">
                <a16:creationId xmlns:a16="http://schemas.microsoft.com/office/drawing/2014/main" id="{EB368D30-C043-F5BC-1F69-E4B2E21BAC25}"/>
              </a:ext>
            </a:extLst>
          </p:cNvPr>
          <p:cNvSpPr txBox="1"/>
          <p:nvPr/>
        </p:nvSpPr>
        <p:spPr>
          <a:xfrm>
            <a:off x="345404" y="904103"/>
            <a:ext cx="10964280" cy="1169551"/>
          </a:xfrm>
          <a:prstGeom prst="rect">
            <a:avLst/>
          </a:prstGeom>
          <a:noFill/>
        </p:spPr>
        <p:txBody>
          <a:bodyPr wrap="square" rtlCol="0">
            <a:spAutoFit/>
          </a:bodyPr>
          <a:lstStyle/>
          <a:p>
            <a:r>
              <a:rPr kumimoji="1" lang="en-US" altLang="ja-JP" sz="1400" dirty="0" err="1"/>
              <a:t>Langfuse</a:t>
            </a:r>
            <a:r>
              <a:rPr kumimoji="1" lang="ja-JP" altLang="en-US" sz="1400" dirty="0"/>
              <a:t>で</a:t>
            </a:r>
            <a:r>
              <a:rPr lang="en-US" altLang="ja-JP" sz="1400" dirty="0" err="1"/>
              <a:t>D</a:t>
            </a:r>
            <a:r>
              <a:rPr kumimoji="1" lang="en-US" altLang="ja-JP" sz="1400" dirty="0" err="1"/>
              <a:t>ify</a:t>
            </a:r>
            <a:r>
              <a:rPr kumimoji="1" lang="ja-JP" altLang="en-US" sz="1400" dirty="0"/>
              <a:t>のログを確認し、システム改善を行っていく。</a:t>
            </a:r>
            <a:endParaRPr kumimoji="1" lang="en-US" altLang="ja-JP" sz="1400" dirty="0"/>
          </a:p>
          <a:p>
            <a:endParaRPr kumimoji="1" lang="en-US" altLang="ja-JP" sz="1400" dirty="0"/>
          </a:p>
          <a:p>
            <a:r>
              <a:rPr kumimoji="1" lang="ja-JP" altLang="en-US" sz="1400" b="1" dirty="0"/>
              <a:t>・</a:t>
            </a:r>
            <a:r>
              <a:rPr kumimoji="1" lang="en-US" altLang="ja-JP" sz="1400" b="1" dirty="0" err="1"/>
              <a:t>Langfuse</a:t>
            </a:r>
            <a:endParaRPr lang="en-US" altLang="ja-JP" sz="1400" b="1" dirty="0"/>
          </a:p>
          <a:p>
            <a:r>
              <a:rPr kumimoji="1" lang="ja-JP" altLang="en-US" sz="1400" dirty="0"/>
              <a:t>　評価を自動化することによって、評価の低い対象だけを絞り込むオペレーションができる</a:t>
            </a:r>
            <a:endParaRPr kumimoji="1" lang="en-US" altLang="ja-JP" sz="1400" dirty="0"/>
          </a:p>
          <a:p>
            <a:r>
              <a:rPr lang="ja-JP" altLang="en-US" sz="1400" dirty="0"/>
              <a:t>　⇒</a:t>
            </a:r>
            <a:r>
              <a:rPr kumimoji="1" lang="en-US" altLang="ja-JP" sz="1400" dirty="0"/>
              <a:t>RAG</a:t>
            </a:r>
            <a:r>
              <a:rPr kumimoji="1" lang="ja-JP" altLang="en-US" sz="1400" dirty="0"/>
              <a:t>の改善ができる。　</a:t>
            </a:r>
            <a:endParaRPr kumimoji="1" lang="en-US" altLang="ja-JP" sz="1400" dirty="0"/>
          </a:p>
        </p:txBody>
      </p:sp>
      <p:grpSp>
        <p:nvGrpSpPr>
          <p:cNvPr id="39" name="グループ化 38">
            <a:extLst>
              <a:ext uri="{FF2B5EF4-FFF2-40B4-BE49-F238E27FC236}">
                <a16:creationId xmlns:a16="http://schemas.microsoft.com/office/drawing/2014/main" id="{2D274B03-2A48-0796-ED0A-94C3BA73C881}"/>
              </a:ext>
            </a:extLst>
          </p:cNvPr>
          <p:cNvGrpSpPr/>
          <p:nvPr/>
        </p:nvGrpSpPr>
        <p:grpSpPr>
          <a:xfrm>
            <a:off x="6545472" y="2488424"/>
            <a:ext cx="5070266" cy="3395829"/>
            <a:chOff x="6695951" y="2757819"/>
            <a:chExt cx="5070266" cy="3395829"/>
          </a:xfrm>
        </p:grpSpPr>
        <p:grpSp>
          <p:nvGrpSpPr>
            <p:cNvPr id="28" name="グループ化 27">
              <a:extLst>
                <a:ext uri="{FF2B5EF4-FFF2-40B4-BE49-F238E27FC236}">
                  <a16:creationId xmlns:a16="http://schemas.microsoft.com/office/drawing/2014/main" id="{B8930436-F6A7-7069-B54F-489C3ADB2199}"/>
                </a:ext>
              </a:extLst>
            </p:cNvPr>
            <p:cNvGrpSpPr/>
            <p:nvPr/>
          </p:nvGrpSpPr>
          <p:grpSpPr>
            <a:xfrm>
              <a:off x="6695951" y="2757819"/>
              <a:ext cx="5070266" cy="3395829"/>
              <a:chOff x="6066372" y="2483315"/>
              <a:chExt cx="5070266" cy="3395829"/>
            </a:xfrm>
          </p:grpSpPr>
          <p:sp>
            <p:nvSpPr>
              <p:cNvPr id="27" name="正方形/長方形 26">
                <a:extLst>
                  <a:ext uri="{FF2B5EF4-FFF2-40B4-BE49-F238E27FC236}">
                    <a16:creationId xmlns:a16="http://schemas.microsoft.com/office/drawing/2014/main" id="{E774086F-952A-1DD6-78E2-1EB8AC5D2C9B}"/>
                  </a:ext>
                </a:extLst>
              </p:cNvPr>
              <p:cNvSpPr>
                <a:spLocks/>
              </p:cNvSpPr>
              <p:nvPr/>
            </p:nvSpPr>
            <p:spPr>
              <a:xfrm>
                <a:off x="6066372" y="2483315"/>
                <a:ext cx="5070266" cy="3395829"/>
              </a:xfrm>
              <a:prstGeom prst="rect">
                <a:avLst/>
              </a:prstGeom>
              <a:solidFill>
                <a:schemeClr val="bg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pic>
            <p:nvPicPr>
              <p:cNvPr id="26" name="図 25">
                <a:extLst>
                  <a:ext uri="{FF2B5EF4-FFF2-40B4-BE49-F238E27FC236}">
                    <a16:creationId xmlns:a16="http://schemas.microsoft.com/office/drawing/2014/main" id="{5FCABDBE-DB68-15E3-3504-FDAEECBDDF9F}"/>
                  </a:ext>
                </a:extLst>
              </p:cNvPr>
              <p:cNvPicPr>
                <a:picLocks noChangeAspect="1"/>
              </p:cNvPicPr>
              <p:nvPr/>
            </p:nvPicPr>
            <p:blipFill>
              <a:blip r:embed="rId4">
                <a:clrChange>
                  <a:clrFrom>
                    <a:srgbClr val="FFFFFF"/>
                  </a:clrFrom>
                  <a:clrTo>
                    <a:srgbClr val="FFFFFF">
                      <a:alpha val="0"/>
                    </a:srgbClr>
                  </a:clrTo>
                </a:clrChange>
              </a:blip>
              <a:srcRect t="30313"/>
              <a:stretch/>
            </p:blipFill>
            <p:spPr>
              <a:xfrm>
                <a:off x="6235273" y="2651877"/>
                <a:ext cx="1551565" cy="314210"/>
              </a:xfrm>
              <a:prstGeom prst="rect">
                <a:avLst/>
              </a:prstGeom>
            </p:spPr>
          </p:pic>
        </p:grpSp>
        <p:sp>
          <p:nvSpPr>
            <p:cNvPr id="33" name="四角形: 角を丸くする 32">
              <a:extLst>
                <a:ext uri="{FF2B5EF4-FFF2-40B4-BE49-F238E27FC236}">
                  <a16:creationId xmlns:a16="http://schemas.microsoft.com/office/drawing/2014/main" id="{4FDBEE51-DD0A-08A6-78BE-4525BDDB9F65}"/>
                </a:ext>
              </a:extLst>
            </p:cNvPr>
            <p:cNvSpPr/>
            <p:nvPr/>
          </p:nvSpPr>
          <p:spPr>
            <a:xfrm>
              <a:off x="7237908" y="3328298"/>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ログをセッションごと・ユーザで確認</a:t>
              </a:r>
              <a:endParaRPr kumimoji="1" lang="en-US" altLang="ja-JP" sz="1050" dirty="0">
                <a:solidFill>
                  <a:schemeClr val="dk1"/>
                </a:solidFill>
              </a:endParaRPr>
            </a:p>
            <a:p>
              <a:r>
                <a:rPr lang="ja-JP" altLang="en-US" sz="1050" dirty="0"/>
                <a:t>ダッシュボードでスコアをサマリ</a:t>
              </a:r>
              <a:endParaRPr lang="en-US" altLang="ja-JP" sz="1050" dirty="0"/>
            </a:p>
          </p:txBody>
        </p:sp>
        <p:sp>
          <p:nvSpPr>
            <p:cNvPr id="36" name="四角形: 角を丸くする 35">
              <a:extLst>
                <a:ext uri="{FF2B5EF4-FFF2-40B4-BE49-F238E27FC236}">
                  <a16:creationId xmlns:a16="http://schemas.microsoft.com/office/drawing/2014/main" id="{E12F418F-BC61-C24D-C70C-6B5E37725678}"/>
                </a:ext>
              </a:extLst>
            </p:cNvPr>
            <p:cNvSpPr/>
            <p:nvPr/>
          </p:nvSpPr>
          <p:spPr>
            <a:xfrm>
              <a:off x="7237908" y="4027585"/>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lang="ja-JP" altLang="en-US" sz="1050" dirty="0"/>
                <a:t>それぞれのスコアが出され、</a:t>
              </a:r>
              <a:endParaRPr lang="en-US" altLang="ja-JP" sz="1050" dirty="0"/>
            </a:p>
            <a:p>
              <a:r>
                <a:rPr kumimoji="1" lang="ja-JP" altLang="en-US" sz="1050" dirty="0">
                  <a:solidFill>
                    <a:schemeClr val="dk1"/>
                  </a:solidFill>
                </a:rPr>
                <a:t>質問に回答できているかコメントが出る</a:t>
              </a:r>
              <a:endParaRPr kumimoji="1" lang="en-US" altLang="ja-JP" sz="1050" dirty="0">
                <a:solidFill>
                  <a:schemeClr val="dk1"/>
                </a:solidFill>
              </a:endParaRPr>
            </a:p>
          </p:txBody>
        </p:sp>
        <p:sp>
          <p:nvSpPr>
            <p:cNvPr id="37" name="四角形: 角を丸くする 36">
              <a:extLst>
                <a:ext uri="{FF2B5EF4-FFF2-40B4-BE49-F238E27FC236}">
                  <a16:creationId xmlns:a16="http://schemas.microsoft.com/office/drawing/2014/main" id="{18B4A160-3FF0-107D-307D-5CC8AEA669C7}"/>
                </a:ext>
              </a:extLst>
            </p:cNvPr>
            <p:cNvSpPr/>
            <p:nvPr/>
          </p:nvSpPr>
          <p:spPr>
            <a:xfrm>
              <a:off x="7237908" y="4741080"/>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ja-JP" altLang="en-US" sz="1050" dirty="0">
                  <a:solidFill>
                    <a:schemeClr val="dk1"/>
                  </a:solidFill>
                </a:rPr>
                <a:t>一つ一つのやりとりに関してどれくらい関連性があるのか</a:t>
              </a:r>
              <a:endParaRPr kumimoji="1" lang="en-US" altLang="ja-JP" sz="1050" dirty="0">
                <a:solidFill>
                  <a:schemeClr val="dk1"/>
                </a:solidFill>
              </a:endParaRPr>
            </a:p>
            <a:p>
              <a:r>
                <a:rPr kumimoji="1" lang="ja-JP" altLang="en-US" sz="1050" dirty="0">
                  <a:solidFill>
                    <a:schemeClr val="dk1"/>
                  </a:solidFill>
                </a:rPr>
                <a:t>その結果をチェック</a:t>
              </a:r>
              <a:endParaRPr kumimoji="1" lang="en-US" altLang="ja-JP" sz="1050" dirty="0">
                <a:solidFill>
                  <a:schemeClr val="dk1"/>
                </a:solidFill>
              </a:endParaRPr>
            </a:p>
          </p:txBody>
        </p:sp>
        <p:sp>
          <p:nvSpPr>
            <p:cNvPr id="38" name="四角形: 角を丸くする 37">
              <a:extLst>
                <a:ext uri="{FF2B5EF4-FFF2-40B4-BE49-F238E27FC236}">
                  <a16:creationId xmlns:a16="http://schemas.microsoft.com/office/drawing/2014/main" id="{B53ECD50-815D-D140-B655-323A34C13D31}"/>
                </a:ext>
              </a:extLst>
            </p:cNvPr>
            <p:cNvSpPr/>
            <p:nvPr/>
          </p:nvSpPr>
          <p:spPr>
            <a:xfrm>
              <a:off x="7237908" y="5472836"/>
              <a:ext cx="3971784" cy="555423"/>
            </a:xfrm>
            <a:prstGeom prst="roundRect">
              <a:avLst>
                <a:gd name="adj" fmla="val 13370"/>
              </a:avLst>
            </a:prstGeom>
            <a:solidFill>
              <a:schemeClr val="accent2">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r>
                <a:rPr kumimoji="1" lang="en-US" altLang="ja-JP" sz="1050" dirty="0">
                  <a:solidFill>
                    <a:schemeClr val="dk1"/>
                  </a:solidFill>
                </a:rPr>
                <a:t>Value</a:t>
              </a:r>
              <a:r>
                <a:rPr kumimoji="1" lang="ja-JP" altLang="en-US" sz="1050" dirty="0">
                  <a:solidFill>
                    <a:schemeClr val="dk1"/>
                  </a:solidFill>
                </a:rPr>
                <a:t>で検索をかけ</a:t>
              </a:r>
              <a:r>
                <a:rPr lang="ja-JP" altLang="en-US" sz="1050" dirty="0"/>
                <a:t>ることができるので、</a:t>
              </a:r>
              <a:endParaRPr lang="en-US" altLang="ja-JP" sz="1050" dirty="0"/>
            </a:p>
            <a:p>
              <a:r>
                <a:rPr kumimoji="1" lang="ja-JP" altLang="en-US" sz="1050" dirty="0">
                  <a:solidFill>
                    <a:schemeClr val="dk1"/>
                  </a:solidFill>
                </a:rPr>
                <a:t>ダメだった結果を追うことができる</a:t>
              </a:r>
              <a:endParaRPr kumimoji="1" lang="en-US" altLang="ja-JP" sz="1050" dirty="0">
                <a:solidFill>
                  <a:schemeClr val="dk1"/>
                </a:solidFill>
              </a:endParaRPr>
            </a:p>
          </p:txBody>
        </p:sp>
      </p:grpSp>
      <p:sp>
        <p:nvSpPr>
          <p:cNvPr id="40" name="吹き出し: 角を丸めた四角形 39">
            <a:extLst>
              <a:ext uri="{FF2B5EF4-FFF2-40B4-BE49-F238E27FC236}">
                <a16:creationId xmlns:a16="http://schemas.microsoft.com/office/drawing/2014/main" id="{E3332351-A1FB-4451-FA68-41BE04DF0E2E}"/>
              </a:ext>
            </a:extLst>
          </p:cNvPr>
          <p:cNvSpPr/>
          <p:nvPr/>
        </p:nvSpPr>
        <p:spPr>
          <a:xfrm>
            <a:off x="2590360" y="2253887"/>
            <a:ext cx="2307180" cy="605916"/>
          </a:xfrm>
          <a:prstGeom prst="wedgeRoundRectCallout">
            <a:avLst>
              <a:gd name="adj1" fmla="val -57341"/>
              <a:gd name="adj2" fmla="val 54500"/>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100" dirty="0" err="1">
                <a:solidFill>
                  <a:schemeClr val="dk1"/>
                </a:solidFill>
              </a:rPr>
              <a:t>Dify</a:t>
            </a:r>
            <a:r>
              <a:rPr kumimoji="1" lang="ja-JP" altLang="en-US" sz="1100" dirty="0">
                <a:solidFill>
                  <a:schemeClr val="dk1"/>
                </a:solidFill>
              </a:rPr>
              <a:t>内ではログを</a:t>
            </a:r>
            <a:endParaRPr kumimoji="1" lang="en-US" altLang="ja-JP" sz="1100" dirty="0">
              <a:solidFill>
                <a:schemeClr val="dk1"/>
              </a:solidFill>
            </a:endParaRPr>
          </a:p>
          <a:p>
            <a:pPr algn="ctr"/>
            <a:r>
              <a:rPr kumimoji="1" lang="ja-JP" altLang="en-US" sz="1100" dirty="0">
                <a:solidFill>
                  <a:schemeClr val="dk1"/>
                </a:solidFill>
              </a:rPr>
              <a:t>一件一件確認する必要がある</a:t>
            </a:r>
          </a:p>
        </p:txBody>
      </p:sp>
      <p:sp>
        <p:nvSpPr>
          <p:cNvPr id="42" name="吹き出し: 角を丸めた四角形 41">
            <a:extLst>
              <a:ext uri="{FF2B5EF4-FFF2-40B4-BE49-F238E27FC236}">
                <a16:creationId xmlns:a16="http://schemas.microsoft.com/office/drawing/2014/main" id="{F2FDD25D-035A-549F-D1C8-D5BAEAC4A786}"/>
              </a:ext>
            </a:extLst>
          </p:cNvPr>
          <p:cNvSpPr/>
          <p:nvPr/>
        </p:nvSpPr>
        <p:spPr>
          <a:xfrm>
            <a:off x="4649071" y="4773280"/>
            <a:ext cx="1528247" cy="605916"/>
          </a:xfrm>
          <a:prstGeom prst="wedgeRoundRectCallout">
            <a:avLst>
              <a:gd name="adj1" fmla="val -39059"/>
              <a:gd name="adj2" fmla="val -93617"/>
              <a:gd name="adj3" fmla="val 16667"/>
            </a:avLst>
          </a:prstGeom>
          <a:solidFill>
            <a:schemeClr val="accent1">
              <a:lumMod val="20000"/>
              <a:lumOff val="80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100" dirty="0"/>
              <a:t>外部ツールに</a:t>
            </a:r>
            <a:endParaRPr lang="en-US" altLang="ja-JP" sz="1100" dirty="0"/>
          </a:p>
          <a:p>
            <a:pPr algn="ctr"/>
            <a:r>
              <a:rPr lang="ja-JP" altLang="en-US" sz="1100" dirty="0"/>
              <a:t>ログを送って管理</a:t>
            </a:r>
            <a:endParaRPr kumimoji="1" lang="ja-JP" altLang="en-US" sz="1100" dirty="0">
              <a:solidFill>
                <a:schemeClr val="dk1"/>
              </a:solidFill>
            </a:endParaRPr>
          </a:p>
        </p:txBody>
      </p:sp>
      <p:sp>
        <p:nvSpPr>
          <p:cNvPr id="9" name="フッター プレースホルダー 3">
            <a:extLst>
              <a:ext uri="{FF2B5EF4-FFF2-40B4-BE49-F238E27FC236}">
                <a16:creationId xmlns:a16="http://schemas.microsoft.com/office/drawing/2014/main" id="{B95A702D-33ED-918F-E1BA-995F4A122BF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14" name="スライド番号プレースホルダー 3">
            <a:extLst>
              <a:ext uri="{FF2B5EF4-FFF2-40B4-BE49-F238E27FC236}">
                <a16:creationId xmlns:a16="http://schemas.microsoft.com/office/drawing/2014/main" id="{335120C7-2669-2012-0359-3068B6016AB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38</a:t>
            </a:fld>
            <a:endParaRPr kumimoji="1" lang="ja-JP" altLang="en-US"/>
          </a:p>
        </p:txBody>
      </p:sp>
    </p:spTree>
    <p:extLst>
      <p:ext uri="{BB962C8B-B14F-4D97-AF65-F5344CB8AC3E}">
        <p14:creationId xmlns:p14="http://schemas.microsoft.com/office/powerpoint/2010/main" val="137726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8C1CB24C-2799-FFB7-701F-E15D63F907E5}"/>
              </a:ext>
            </a:extLst>
          </p:cNvPr>
          <p:cNvSpPr>
            <a:spLocks noGrp="1"/>
          </p:cNvSpPr>
          <p:nvPr>
            <p:ph type="ctrTitle"/>
          </p:nvPr>
        </p:nvSpPr>
        <p:spPr/>
        <p:txBody>
          <a:bodyPr/>
          <a:lstStyle/>
          <a:p>
            <a:r>
              <a:rPr lang="ja-JP" altLang="en-US" dirty="0"/>
              <a:t>セクション</a:t>
            </a:r>
            <a:r>
              <a:rPr lang="en-US" altLang="ja-JP" dirty="0"/>
              <a:t>5</a:t>
            </a:r>
            <a:r>
              <a:rPr lang="ja-JP" altLang="en-US" dirty="0"/>
              <a:t>：テストシナリオ作成</a:t>
            </a:r>
          </a:p>
        </p:txBody>
      </p:sp>
      <p:sp>
        <p:nvSpPr>
          <p:cNvPr id="4" name="スライド番号プレースホルダー 3">
            <a:extLst>
              <a:ext uri="{FF2B5EF4-FFF2-40B4-BE49-F238E27FC236}">
                <a16:creationId xmlns:a16="http://schemas.microsoft.com/office/drawing/2014/main" id="{03B841C5-EC65-D519-F267-263BA0D2A0F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0AF7E18D-A281-EF4E-83EF-D7811667EA6C}" type="slidenum">
              <a:rPr kumimoji="1" lang="ja-JP" altLang="en-US" sz="10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1" lang="ja-JP" altLang="en-US" sz="10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 name="テキスト プレースホルダー 6">
            <a:extLst>
              <a:ext uri="{FF2B5EF4-FFF2-40B4-BE49-F238E27FC236}">
                <a16:creationId xmlns:a16="http://schemas.microsoft.com/office/drawing/2014/main" id="{25B82B4C-A420-A1B1-9021-C3A498762175}"/>
              </a:ext>
            </a:extLst>
          </p:cNvPr>
          <p:cNvSpPr>
            <a:spLocks noGrp="1"/>
          </p:cNvSpPr>
          <p:nvPr>
            <p:ph type="body" sz="quarter" idx="13"/>
          </p:nvPr>
        </p:nvSpPr>
        <p:spPr>
          <a:xfrm>
            <a:off x="1955800" y="3640138"/>
            <a:ext cx="6675171" cy="307777"/>
          </a:xfrm>
        </p:spPr>
        <p:txBody>
          <a:bodyPr/>
          <a:lstStyle/>
          <a:p>
            <a:r>
              <a:rPr lang="ja-JP" altLang="en-US" dirty="0"/>
              <a:t>要件の</a:t>
            </a:r>
            <a:r>
              <a:rPr lang="ja-JP" altLang="en-US"/>
              <a:t>深掘り・テストシナリオ</a:t>
            </a:r>
            <a:r>
              <a:rPr lang="ja-JP" altLang="en-US" dirty="0"/>
              <a:t>概略検討・設計・作成</a:t>
            </a:r>
          </a:p>
        </p:txBody>
      </p:sp>
      <p:sp>
        <p:nvSpPr>
          <p:cNvPr id="2" name="フッター プレースホルダー 3">
            <a:extLst>
              <a:ext uri="{FF2B5EF4-FFF2-40B4-BE49-F238E27FC236}">
                <a16:creationId xmlns:a16="http://schemas.microsoft.com/office/drawing/2014/main" id="{94F12A10-7C6C-5588-75A9-50907FD3F68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Tree>
    <p:extLst>
      <p:ext uri="{BB962C8B-B14F-4D97-AF65-F5344CB8AC3E}">
        <p14:creationId xmlns:p14="http://schemas.microsoft.com/office/powerpoint/2010/main" val="7148650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BC57-4A62-A216-FE0D-436C637E6397}"/>
            </a:ext>
          </a:extLst>
        </p:cNvPr>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0CB2197E-A14F-F345-81DA-E840379B2BC4}"/>
              </a:ext>
            </a:extLst>
          </p:cNvPr>
          <p:cNvSpPr/>
          <p:nvPr/>
        </p:nvSpPr>
        <p:spPr>
          <a:xfrm>
            <a:off x="235974" y="908050"/>
            <a:ext cx="11710220" cy="4051201"/>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4" name="タイトル 1">
            <a:extLst>
              <a:ext uri="{FF2B5EF4-FFF2-40B4-BE49-F238E27FC236}">
                <a16:creationId xmlns:a16="http://schemas.microsoft.com/office/drawing/2014/main" id="{EA0F8656-9190-DE42-83D7-F2892F25D833}"/>
              </a:ext>
            </a:extLst>
          </p:cNvPr>
          <p:cNvSpPr>
            <a:spLocks noGrp="1"/>
          </p:cNvSpPr>
          <p:nvPr>
            <p:ph type="title"/>
          </p:nvPr>
        </p:nvSpPr>
        <p:spPr>
          <a:xfrm>
            <a:off x="345404" y="407406"/>
            <a:ext cx="11512163" cy="388990"/>
          </a:xfrm>
        </p:spPr>
        <p:txBody>
          <a:bodyPr>
            <a:normAutofit fontScale="90000"/>
          </a:bodyPr>
          <a:lstStyle/>
          <a:p>
            <a:r>
              <a:rPr kumimoji="1" lang="ja-JP" altLang="en-US" dirty="0"/>
              <a:t>要件の深掘りとテストシナリオの概略</a:t>
            </a:r>
          </a:p>
        </p:txBody>
      </p:sp>
      <p:sp>
        <p:nvSpPr>
          <p:cNvPr id="3" name="テキスト ボックス 2">
            <a:extLst>
              <a:ext uri="{FF2B5EF4-FFF2-40B4-BE49-F238E27FC236}">
                <a16:creationId xmlns:a16="http://schemas.microsoft.com/office/drawing/2014/main" id="{23DE82ED-FE41-6537-3C48-7E1529FDB2AD}"/>
              </a:ext>
            </a:extLst>
          </p:cNvPr>
          <p:cNvSpPr txBox="1"/>
          <p:nvPr/>
        </p:nvSpPr>
        <p:spPr>
          <a:xfrm>
            <a:off x="345404" y="967873"/>
            <a:ext cx="11511634" cy="338554"/>
          </a:xfrm>
          <a:prstGeom prst="rect">
            <a:avLst/>
          </a:prstGeom>
          <a:noFill/>
        </p:spPr>
        <p:txBody>
          <a:bodyPr wrap="square" rtlCol="0">
            <a:spAutoFit/>
          </a:bodyPr>
          <a:lstStyle/>
          <a:p>
            <a:r>
              <a:rPr kumimoji="1" lang="ja-JP" altLang="en-US" sz="1600" b="1" dirty="0">
                <a:solidFill>
                  <a:srgbClr val="202569"/>
                </a:solidFill>
              </a:rPr>
              <a:t>なぜテストシナリオを作成するのか</a:t>
            </a:r>
          </a:p>
        </p:txBody>
      </p:sp>
      <p:sp>
        <p:nvSpPr>
          <p:cNvPr id="9" name="テキスト ボックス 8">
            <a:extLst>
              <a:ext uri="{FF2B5EF4-FFF2-40B4-BE49-F238E27FC236}">
                <a16:creationId xmlns:a16="http://schemas.microsoft.com/office/drawing/2014/main" id="{85742327-4965-9F7F-B308-7BCC856BA306}"/>
              </a:ext>
            </a:extLst>
          </p:cNvPr>
          <p:cNvSpPr txBox="1"/>
          <p:nvPr/>
        </p:nvSpPr>
        <p:spPr>
          <a:xfrm>
            <a:off x="675812" y="1266297"/>
            <a:ext cx="5892089" cy="307777"/>
          </a:xfrm>
          <a:prstGeom prst="rect">
            <a:avLst/>
          </a:prstGeom>
          <a:noFill/>
        </p:spPr>
        <p:txBody>
          <a:bodyPr wrap="square">
            <a:spAutoFit/>
          </a:bodyPr>
          <a:lstStyle/>
          <a:p>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エージェントならではのテストの要点</a:t>
            </a:r>
            <a:endParaRPr lang="en-US" altLang="ja-JP" sz="1400" dirty="0">
              <a:solidFill>
                <a:schemeClr val="tx1">
                  <a:lumMod val="95000"/>
                  <a:lumOff val="5000"/>
                </a:schemeClr>
              </a:solidFill>
            </a:endParaRPr>
          </a:p>
        </p:txBody>
      </p:sp>
      <p:sp>
        <p:nvSpPr>
          <p:cNvPr id="56" name="四角形: 角を丸くする 55">
            <a:extLst>
              <a:ext uri="{FF2B5EF4-FFF2-40B4-BE49-F238E27FC236}">
                <a16:creationId xmlns:a16="http://schemas.microsoft.com/office/drawing/2014/main" id="{A8643D67-C3F0-3461-7933-E3446E171B29}"/>
              </a:ext>
            </a:extLst>
          </p:cNvPr>
          <p:cNvSpPr/>
          <p:nvPr/>
        </p:nvSpPr>
        <p:spPr>
          <a:xfrm>
            <a:off x="245806" y="5043444"/>
            <a:ext cx="11710220" cy="1423118"/>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solidFill>
                <a:schemeClr val="dk1"/>
              </a:solidFill>
            </a:endParaRPr>
          </a:p>
        </p:txBody>
      </p:sp>
      <p:sp>
        <p:nvSpPr>
          <p:cNvPr id="14" name="テキスト ボックス 13">
            <a:extLst>
              <a:ext uri="{FF2B5EF4-FFF2-40B4-BE49-F238E27FC236}">
                <a16:creationId xmlns:a16="http://schemas.microsoft.com/office/drawing/2014/main" id="{5806F2E1-F0D7-9A50-57C8-846A6FE341F2}"/>
              </a:ext>
            </a:extLst>
          </p:cNvPr>
          <p:cNvSpPr txBox="1"/>
          <p:nvPr/>
        </p:nvSpPr>
        <p:spPr>
          <a:xfrm>
            <a:off x="350320" y="5104776"/>
            <a:ext cx="11511634" cy="338554"/>
          </a:xfrm>
          <a:prstGeom prst="rect">
            <a:avLst/>
          </a:prstGeom>
          <a:noFill/>
        </p:spPr>
        <p:txBody>
          <a:bodyPr wrap="square" rtlCol="0">
            <a:spAutoFit/>
          </a:bodyPr>
          <a:lstStyle/>
          <a:p>
            <a:r>
              <a:rPr lang="en-US" altLang="ja-JP" sz="1600" b="1" dirty="0">
                <a:solidFill>
                  <a:srgbClr val="202569"/>
                </a:solidFill>
              </a:rPr>
              <a:t>2</a:t>
            </a:r>
            <a:r>
              <a:rPr kumimoji="1" lang="en-US" altLang="ja-JP" sz="1600" b="1" dirty="0">
                <a:solidFill>
                  <a:srgbClr val="202569"/>
                </a:solidFill>
              </a:rPr>
              <a:t>.</a:t>
            </a:r>
            <a:r>
              <a:rPr kumimoji="1" lang="ja-JP" altLang="en-US" sz="1600" b="1" dirty="0">
                <a:solidFill>
                  <a:srgbClr val="202569"/>
                </a:solidFill>
              </a:rPr>
              <a:t>複雑なインタラクションを整理できる</a:t>
            </a:r>
          </a:p>
        </p:txBody>
      </p:sp>
      <p:sp>
        <p:nvSpPr>
          <p:cNvPr id="20" name="フッター プレースホルダー 3">
            <a:extLst>
              <a:ext uri="{FF2B5EF4-FFF2-40B4-BE49-F238E27FC236}">
                <a16:creationId xmlns:a16="http://schemas.microsoft.com/office/drawing/2014/main" id="{1D8C2A70-83C1-3A47-920C-0FC49DBD919F}"/>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14D17F58-A487-033E-F6E4-BBEB430A063E}"/>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5</a:t>
            </a:fld>
            <a:endParaRPr kumimoji="1" lang="ja-JP" altLang="en-US"/>
          </a:p>
        </p:txBody>
      </p:sp>
      <p:pic>
        <p:nvPicPr>
          <p:cNvPr id="13" name="図 12">
            <a:extLst>
              <a:ext uri="{FF2B5EF4-FFF2-40B4-BE49-F238E27FC236}">
                <a16:creationId xmlns:a16="http://schemas.microsoft.com/office/drawing/2014/main" id="{938DD303-397C-6A9F-2BD8-B1EF4B404D1C}"/>
              </a:ext>
            </a:extLst>
          </p:cNvPr>
          <p:cNvPicPr>
            <a:picLocks noChangeAspect="1"/>
          </p:cNvPicPr>
          <p:nvPr/>
        </p:nvPicPr>
        <p:blipFill>
          <a:blip r:embed="rId2"/>
          <a:srcRect/>
          <a:stretch/>
        </p:blipFill>
        <p:spPr>
          <a:xfrm>
            <a:off x="675812" y="5443330"/>
            <a:ext cx="1340469" cy="786942"/>
          </a:xfrm>
          <a:prstGeom prst="rect">
            <a:avLst/>
          </a:prstGeom>
        </p:spPr>
      </p:pic>
      <p:grpSp>
        <p:nvGrpSpPr>
          <p:cNvPr id="28" name="グループ化 27">
            <a:extLst>
              <a:ext uri="{FF2B5EF4-FFF2-40B4-BE49-F238E27FC236}">
                <a16:creationId xmlns:a16="http://schemas.microsoft.com/office/drawing/2014/main" id="{B32EAD3C-A800-531B-42D9-B76CB2F00AE8}"/>
              </a:ext>
            </a:extLst>
          </p:cNvPr>
          <p:cNvGrpSpPr/>
          <p:nvPr/>
        </p:nvGrpSpPr>
        <p:grpSpPr>
          <a:xfrm>
            <a:off x="1102009" y="5697991"/>
            <a:ext cx="1324734" cy="1089053"/>
            <a:chOff x="4730160" y="3810009"/>
            <a:chExt cx="1579789" cy="1402485"/>
          </a:xfrm>
        </p:grpSpPr>
        <p:pic>
          <p:nvPicPr>
            <p:cNvPr id="29" name="図 28" descr="アイコン&#10;&#10;自動的に生成された説明">
              <a:extLst>
                <a:ext uri="{FF2B5EF4-FFF2-40B4-BE49-F238E27FC236}">
                  <a16:creationId xmlns:a16="http://schemas.microsoft.com/office/drawing/2014/main" id="{B3562DBB-B9B0-5076-2EAD-6B5ACB5D2C03}"/>
                </a:ext>
              </a:extLst>
            </p:cNvPr>
            <p:cNvPicPr>
              <a:picLocks noChangeAspect="1"/>
            </p:cNvPicPr>
            <p:nvPr/>
          </p:nvPicPr>
          <p:blipFill>
            <a:blip r:embed="rId3"/>
            <a:stretch>
              <a:fillRect/>
            </a:stretch>
          </p:blipFill>
          <p:spPr>
            <a:xfrm flipH="1">
              <a:off x="5107610" y="3810009"/>
              <a:ext cx="991511" cy="1013426"/>
            </a:xfrm>
            <a:prstGeom prst="rect">
              <a:avLst/>
            </a:prstGeom>
          </p:spPr>
        </p:pic>
        <p:sp>
          <p:nvSpPr>
            <p:cNvPr id="36" name="テキスト ボックス 35">
              <a:extLst>
                <a:ext uri="{FF2B5EF4-FFF2-40B4-BE49-F238E27FC236}">
                  <a16:creationId xmlns:a16="http://schemas.microsoft.com/office/drawing/2014/main" id="{5885C8C0-FEFB-06A9-9ACF-FC386835727E}"/>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ユーザー</a:t>
              </a:r>
              <a:endParaRPr lang="en-US" altLang="ja-JP" sz="1100" dirty="0">
                <a:solidFill>
                  <a:schemeClr val="tx1">
                    <a:lumMod val="65000"/>
                    <a:lumOff val="35000"/>
                  </a:schemeClr>
                </a:solidFill>
              </a:endParaRPr>
            </a:p>
          </p:txBody>
        </p:sp>
      </p:grpSp>
      <p:sp>
        <p:nvSpPr>
          <p:cNvPr id="15" name="テキスト ボックス 14">
            <a:extLst>
              <a:ext uri="{FF2B5EF4-FFF2-40B4-BE49-F238E27FC236}">
                <a16:creationId xmlns:a16="http://schemas.microsoft.com/office/drawing/2014/main" id="{DD12611C-70A1-A2F3-E2F8-2F9AF26795B6}"/>
              </a:ext>
            </a:extLst>
          </p:cNvPr>
          <p:cNvSpPr txBox="1"/>
          <p:nvPr/>
        </p:nvSpPr>
        <p:spPr>
          <a:xfrm>
            <a:off x="2001595" y="1685728"/>
            <a:ext cx="1598531" cy="307777"/>
          </a:xfrm>
          <a:prstGeom prst="rect">
            <a:avLst/>
          </a:prstGeom>
          <a:noFill/>
        </p:spPr>
        <p:txBody>
          <a:bodyPr wrap="square">
            <a:spAutoFit/>
          </a:bodyPr>
          <a:lstStyle/>
          <a:p>
            <a:pPr algn="ctr"/>
            <a:r>
              <a:rPr lang="en-US" altLang="ja-JP" sz="1400" dirty="0">
                <a:solidFill>
                  <a:schemeClr val="tx1">
                    <a:lumMod val="95000"/>
                    <a:lumOff val="5000"/>
                  </a:schemeClr>
                </a:solidFill>
              </a:rPr>
              <a:t>AI</a:t>
            </a:r>
            <a:r>
              <a:rPr lang="ja-JP" altLang="en-US" sz="1400" dirty="0">
                <a:solidFill>
                  <a:schemeClr val="tx1">
                    <a:lumMod val="95000"/>
                    <a:lumOff val="5000"/>
                  </a:schemeClr>
                </a:solidFill>
              </a:rPr>
              <a:t>エージェント</a:t>
            </a:r>
            <a:endParaRPr lang="en-US" altLang="ja-JP" sz="1400" dirty="0">
              <a:solidFill>
                <a:schemeClr val="tx1">
                  <a:lumMod val="95000"/>
                  <a:lumOff val="5000"/>
                </a:schemeClr>
              </a:solidFill>
            </a:endParaRPr>
          </a:p>
        </p:txBody>
      </p:sp>
      <p:sp>
        <p:nvSpPr>
          <p:cNvPr id="16" name="テキスト ボックス 15">
            <a:extLst>
              <a:ext uri="{FF2B5EF4-FFF2-40B4-BE49-F238E27FC236}">
                <a16:creationId xmlns:a16="http://schemas.microsoft.com/office/drawing/2014/main" id="{3C4264F3-CDEB-70AD-FCD9-F87185A19BB4}"/>
              </a:ext>
            </a:extLst>
          </p:cNvPr>
          <p:cNvSpPr txBox="1"/>
          <p:nvPr/>
        </p:nvSpPr>
        <p:spPr>
          <a:xfrm>
            <a:off x="7644827" y="1685728"/>
            <a:ext cx="1598531" cy="307777"/>
          </a:xfrm>
          <a:prstGeom prst="rect">
            <a:avLst/>
          </a:prstGeom>
          <a:noFill/>
        </p:spPr>
        <p:txBody>
          <a:bodyPr wrap="square">
            <a:spAutoFit/>
          </a:bodyPr>
          <a:lstStyle/>
          <a:p>
            <a:pPr algn="ctr"/>
            <a:r>
              <a:rPr lang="ja-JP" altLang="en-US" sz="1400" dirty="0">
                <a:solidFill>
                  <a:schemeClr val="tx1">
                    <a:lumMod val="95000"/>
                    <a:lumOff val="5000"/>
                  </a:schemeClr>
                </a:solidFill>
              </a:rPr>
              <a:t>通常のシステム</a:t>
            </a:r>
            <a:endParaRPr lang="en-US" altLang="ja-JP" sz="1400" dirty="0">
              <a:solidFill>
                <a:schemeClr val="tx1">
                  <a:lumMod val="95000"/>
                  <a:lumOff val="5000"/>
                </a:schemeClr>
              </a:solidFill>
            </a:endParaRPr>
          </a:p>
        </p:txBody>
      </p:sp>
    </p:spTree>
    <p:extLst>
      <p:ext uri="{BB962C8B-B14F-4D97-AF65-F5344CB8AC3E}">
        <p14:creationId xmlns:p14="http://schemas.microsoft.com/office/powerpoint/2010/main" val="3553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DA8FB-2DB2-8E9A-940D-4DEBDFCC9D39}"/>
            </a:ext>
          </a:extLst>
        </p:cNvPr>
        <p:cNvGrpSpPr/>
        <p:nvPr/>
      </p:nvGrpSpPr>
      <p:grpSpPr>
        <a:xfrm>
          <a:off x="0" y="0"/>
          <a:ext cx="0" cy="0"/>
          <a:chOff x="0" y="0"/>
          <a:chExt cx="0" cy="0"/>
        </a:xfrm>
      </p:grpSpPr>
      <p:sp>
        <p:nvSpPr>
          <p:cNvPr id="103" name="四角形: 角を丸くする 102">
            <a:extLst>
              <a:ext uri="{FF2B5EF4-FFF2-40B4-BE49-F238E27FC236}">
                <a16:creationId xmlns:a16="http://schemas.microsoft.com/office/drawing/2014/main" id="{B69074C4-792E-A7A3-08BC-9C2FF26ED783}"/>
              </a:ext>
            </a:extLst>
          </p:cNvPr>
          <p:cNvSpPr/>
          <p:nvPr/>
        </p:nvSpPr>
        <p:spPr>
          <a:xfrm>
            <a:off x="255912" y="4086968"/>
            <a:ext cx="11710220" cy="2363625"/>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13" name="四角形: 角を丸くする 12">
            <a:extLst>
              <a:ext uri="{FF2B5EF4-FFF2-40B4-BE49-F238E27FC236}">
                <a16:creationId xmlns:a16="http://schemas.microsoft.com/office/drawing/2014/main" id="{EB67EF4B-BFD2-DC50-8087-FFBBC996BA2F}"/>
              </a:ext>
            </a:extLst>
          </p:cNvPr>
          <p:cNvSpPr/>
          <p:nvPr/>
        </p:nvSpPr>
        <p:spPr>
          <a:xfrm>
            <a:off x="245806" y="908049"/>
            <a:ext cx="11710220" cy="3061925"/>
          </a:xfrm>
          <a:prstGeom prst="roundRect">
            <a:avLst>
              <a:gd name="adj" fmla="val 2121"/>
            </a:avLst>
          </a:prstGeom>
          <a:solidFill>
            <a:schemeClr val="accent1">
              <a:lumMod val="20000"/>
              <a:lumOff val="80000"/>
            </a:schemeClr>
          </a:solidFill>
          <a:ln w="9525">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4" name="タイトル 1">
            <a:extLst>
              <a:ext uri="{FF2B5EF4-FFF2-40B4-BE49-F238E27FC236}">
                <a16:creationId xmlns:a16="http://schemas.microsoft.com/office/drawing/2014/main" id="{2C6527ED-5FCA-B7F2-819D-16EE465FCF13}"/>
              </a:ext>
            </a:extLst>
          </p:cNvPr>
          <p:cNvSpPr>
            <a:spLocks noGrp="1"/>
          </p:cNvSpPr>
          <p:nvPr>
            <p:ph type="title"/>
          </p:nvPr>
        </p:nvSpPr>
        <p:spPr>
          <a:xfrm>
            <a:off x="345404" y="407406"/>
            <a:ext cx="11512163" cy="388990"/>
          </a:xfrm>
        </p:spPr>
        <p:txBody>
          <a:bodyPr>
            <a:normAutofit fontScale="90000"/>
          </a:bodyPr>
          <a:lstStyle/>
          <a:p>
            <a:r>
              <a:rPr lang="en-US" altLang="ja-JP" dirty="0"/>
              <a:t>RAG</a:t>
            </a:r>
            <a:r>
              <a:rPr lang="ja-JP" altLang="en-US" dirty="0"/>
              <a:t>設計の重要性と </a:t>
            </a:r>
            <a:r>
              <a:rPr lang="en-US" altLang="ja-JP" dirty="0"/>
              <a:t>knowledge </a:t>
            </a:r>
            <a:r>
              <a:rPr lang="ja-JP" altLang="en-US" dirty="0"/>
              <a:t>蓄積（保管）方法</a:t>
            </a:r>
            <a:endParaRPr kumimoji="1" lang="ja-JP" altLang="en-US" dirty="0"/>
          </a:p>
        </p:txBody>
      </p:sp>
      <p:sp>
        <p:nvSpPr>
          <p:cNvPr id="3" name="テキスト ボックス 2">
            <a:extLst>
              <a:ext uri="{FF2B5EF4-FFF2-40B4-BE49-F238E27FC236}">
                <a16:creationId xmlns:a16="http://schemas.microsoft.com/office/drawing/2014/main" id="{602346D8-D573-AC45-068C-E0177A4C2FD1}"/>
              </a:ext>
            </a:extLst>
          </p:cNvPr>
          <p:cNvSpPr txBox="1"/>
          <p:nvPr/>
        </p:nvSpPr>
        <p:spPr>
          <a:xfrm>
            <a:off x="345404" y="967873"/>
            <a:ext cx="11511634" cy="338554"/>
          </a:xfrm>
          <a:prstGeom prst="rect">
            <a:avLst/>
          </a:prstGeom>
          <a:noFill/>
        </p:spPr>
        <p:txBody>
          <a:bodyPr wrap="square" rtlCol="0">
            <a:spAutoFit/>
          </a:bodyPr>
          <a:lstStyle/>
          <a:p>
            <a:r>
              <a:rPr kumimoji="1" lang="ja-JP" altLang="en-US" sz="1600" b="1" dirty="0">
                <a:solidFill>
                  <a:srgbClr val="202569"/>
                </a:solidFill>
              </a:rPr>
              <a:t>①</a:t>
            </a:r>
            <a:r>
              <a:rPr kumimoji="1" lang="en-US" altLang="ja-JP" sz="1600" b="1" dirty="0">
                <a:solidFill>
                  <a:srgbClr val="202569"/>
                </a:solidFill>
              </a:rPr>
              <a:t>AI</a:t>
            </a:r>
            <a:r>
              <a:rPr kumimoji="1" lang="ja-JP" altLang="en-US" sz="1600" b="1" dirty="0">
                <a:solidFill>
                  <a:srgbClr val="202569"/>
                </a:solidFill>
              </a:rPr>
              <a:t>エージェントが </a:t>
            </a:r>
            <a:r>
              <a:rPr kumimoji="1" lang="en-US" altLang="ja-JP" sz="1600" b="1" dirty="0">
                <a:solidFill>
                  <a:srgbClr val="202569"/>
                </a:solidFill>
              </a:rPr>
              <a:t>knowledge </a:t>
            </a:r>
            <a:r>
              <a:rPr kumimoji="1" lang="ja-JP" altLang="en-US" sz="1600" b="1" dirty="0">
                <a:solidFill>
                  <a:srgbClr val="202569"/>
                </a:solidFill>
              </a:rPr>
              <a:t>参照するまでのフローを確認する</a:t>
            </a:r>
          </a:p>
        </p:txBody>
      </p:sp>
      <p:sp>
        <p:nvSpPr>
          <p:cNvPr id="20" name="フッター プレースホルダー 3">
            <a:extLst>
              <a:ext uri="{FF2B5EF4-FFF2-40B4-BE49-F238E27FC236}">
                <a16:creationId xmlns:a16="http://schemas.microsoft.com/office/drawing/2014/main" id="{8044A85B-45D0-3D80-6B39-893862074266}"/>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AFE9C352-9AA3-230B-C974-75F26A09AF64}"/>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6</a:t>
            </a:fld>
            <a:endParaRPr kumimoji="1" lang="ja-JP" altLang="en-US"/>
          </a:p>
        </p:txBody>
      </p:sp>
      <p:pic>
        <p:nvPicPr>
          <p:cNvPr id="16" name="図 15" descr="アイコン&#10;&#10;自動的に生成された説明">
            <a:extLst>
              <a:ext uri="{FF2B5EF4-FFF2-40B4-BE49-F238E27FC236}">
                <a16:creationId xmlns:a16="http://schemas.microsoft.com/office/drawing/2014/main" id="{6992B816-AA59-759D-44F7-3677636E7D82}"/>
              </a:ext>
            </a:extLst>
          </p:cNvPr>
          <p:cNvPicPr>
            <a:picLocks noChangeAspect="1"/>
          </p:cNvPicPr>
          <p:nvPr/>
        </p:nvPicPr>
        <p:blipFill>
          <a:blip r:embed="rId2"/>
          <a:srcRect l="24619" t="54203" r="20425"/>
          <a:stretch/>
        </p:blipFill>
        <p:spPr>
          <a:xfrm>
            <a:off x="3375828" y="1346523"/>
            <a:ext cx="1381052" cy="1123556"/>
          </a:xfrm>
          <a:prstGeom prst="rect">
            <a:avLst/>
          </a:prstGeom>
        </p:spPr>
      </p:pic>
      <p:grpSp>
        <p:nvGrpSpPr>
          <p:cNvPr id="17" name="グループ化 16">
            <a:extLst>
              <a:ext uri="{FF2B5EF4-FFF2-40B4-BE49-F238E27FC236}">
                <a16:creationId xmlns:a16="http://schemas.microsoft.com/office/drawing/2014/main" id="{C087ED60-C8DC-9164-D6B1-193A866E7A53}"/>
              </a:ext>
            </a:extLst>
          </p:cNvPr>
          <p:cNvGrpSpPr/>
          <p:nvPr/>
        </p:nvGrpSpPr>
        <p:grpSpPr>
          <a:xfrm>
            <a:off x="8803253" y="1514759"/>
            <a:ext cx="2029555" cy="1551400"/>
            <a:chOff x="4458943" y="4172783"/>
            <a:chExt cx="2490339" cy="1578593"/>
          </a:xfrm>
        </p:grpSpPr>
        <p:sp>
          <p:nvSpPr>
            <p:cNvPr id="21" name="正方形/長方形 20">
              <a:extLst>
                <a:ext uri="{FF2B5EF4-FFF2-40B4-BE49-F238E27FC236}">
                  <a16:creationId xmlns:a16="http://schemas.microsoft.com/office/drawing/2014/main" id="{13635314-DCC4-0820-9EA2-8B8DF1C18D73}"/>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23" name="グループ化 22">
              <a:extLst>
                <a:ext uri="{FF2B5EF4-FFF2-40B4-BE49-F238E27FC236}">
                  <a16:creationId xmlns:a16="http://schemas.microsoft.com/office/drawing/2014/main" id="{DE6EA3B8-DC20-8B5A-AA20-3B3226E33845}"/>
                </a:ext>
              </a:extLst>
            </p:cNvPr>
            <p:cNvGrpSpPr/>
            <p:nvPr/>
          </p:nvGrpSpPr>
          <p:grpSpPr>
            <a:xfrm>
              <a:off x="4823118" y="4530164"/>
              <a:ext cx="1769176" cy="1036319"/>
              <a:chOff x="6408862" y="5168029"/>
              <a:chExt cx="1769176" cy="1036319"/>
            </a:xfrm>
          </p:grpSpPr>
          <p:sp>
            <p:nvSpPr>
              <p:cNvPr id="26" name="四角形: 角を丸くする 25">
                <a:extLst>
                  <a:ext uri="{FF2B5EF4-FFF2-40B4-BE49-F238E27FC236}">
                    <a16:creationId xmlns:a16="http://schemas.microsoft.com/office/drawing/2014/main" id="{F90CFFBB-A9F9-92F4-E392-FD1C6B921A03}"/>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30" name="四角形: 角を丸くする 29">
                <a:extLst>
                  <a:ext uri="{FF2B5EF4-FFF2-40B4-BE49-F238E27FC236}">
                    <a16:creationId xmlns:a16="http://schemas.microsoft.com/office/drawing/2014/main" id="{1F020F7D-D567-1A08-BBB6-556E309DB372}"/>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32" name="グラフィックス 31" descr="データベース 単色塗りつぶし">
                <a:extLst>
                  <a:ext uri="{FF2B5EF4-FFF2-40B4-BE49-F238E27FC236}">
                    <a16:creationId xmlns:a16="http://schemas.microsoft.com/office/drawing/2014/main" id="{C4F68413-DAFF-E240-5DAC-73BD563A32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980" y="5554775"/>
                <a:ext cx="482400" cy="482400"/>
              </a:xfrm>
              <a:prstGeom prst="rect">
                <a:avLst/>
              </a:prstGeom>
            </p:spPr>
          </p:pic>
        </p:grpSp>
      </p:grpSp>
      <p:grpSp>
        <p:nvGrpSpPr>
          <p:cNvPr id="34" name="グループ化 33">
            <a:extLst>
              <a:ext uri="{FF2B5EF4-FFF2-40B4-BE49-F238E27FC236}">
                <a16:creationId xmlns:a16="http://schemas.microsoft.com/office/drawing/2014/main" id="{4EF4FB41-247D-3474-E279-D2D8480C8E05}"/>
              </a:ext>
            </a:extLst>
          </p:cNvPr>
          <p:cNvGrpSpPr/>
          <p:nvPr/>
        </p:nvGrpSpPr>
        <p:grpSpPr>
          <a:xfrm>
            <a:off x="5798582" y="1514759"/>
            <a:ext cx="1962969" cy="955320"/>
            <a:chOff x="4753962" y="2714342"/>
            <a:chExt cx="1962969" cy="955320"/>
          </a:xfrm>
        </p:grpSpPr>
        <p:sp>
          <p:nvSpPr>
            <p:cNvPr id="35" name="四角形: 角を丸くする 34">
              <a:extLst>
                <a:ext uri="{FF2B5EF4-FFF2-40B4-BE49-F238E27FC236}">
                  <a16:creationId xmlns:a16="http://schemas.microsoft.com/office/drawing/2014/main" id="{AAD4FF1E-96F8-415C-954F-95D9C2F0C76C}"/>
                </a:ext>
              </a:extLst>
            </p:cNvPr>
            <p:cNvSpPr/>
            <p:nvPr/>
          </p:nvSpPr>
          <p:spPr>
            <a:xfrm>
              <a:off x="4903287" y="2714342"/>
              <a:ext cx="1813644" cy="955320"/>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ja-JP" altLang="en-US" sz="1200" dirty="0">
                  <a:solidFill>
                    <a:srgbClr val="646464"/>
                  </a:solidFill>
                  <a:latin typeface="+mn-ea"/>
                </a:rPr>
                <a:t>ツール</a:t>
              </a:r>
              <a:endParaRPr kumimoji="1" lang="en-US" altLang="ja-JP" sz="1200" dirty="0">
                <a:solidFill>
                  <a:srgbClr val="646464"/>
                </a:solidFill>
                <a:latin typeface="+mn-ea"/>
              </a:endParaRPr>
            </a:p>
          </p:txBody>
        </p:sp>
        <p:pic>
          <p:nvPicPr>
            <p:cNvPr id="65" name="グラフィックス 64" descr="採鉱用工具 単色塗りつぶし">
              <a:extLst>
                <a:ext uri="{FF2B5EF4-FFF2-40B4-BE49-F238E27FC236}">
                  <a16:creationId xmlns:a16="http://schemas.microsoft.com/office/drawing/2014/main" id="{2FD38D92-63CF-0142-4C41-5935D9EC9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3962" y="3041264"/>
              <a:ext cx="312440" cy="338121"/>
            </a:xfrm>
            <a:prstGeom prst="rect">
              <a:avLst/>
            </a:prstGeom>
          </p:spPr>
        </p:pic>
        <p:grpSp>
          <p:nvGrpSpPr>
            <p:cNvPr id="66" name="グループ化 65">
              <a:extLst>
                <a:ext uri="{FF2B5EF4-FFF2-40B4-BE49-F238E27FC236}">
                  <a16:creationId xmlns:a16="http://schemas.microsoft.com/office/drawing/2014/main" id="{09ED079D-418A-2586-9815-B7307778D8C2}"/>
                </a:ext>
              </a:extLst>
            </p:cNvPr>
            <p:cNvGrpSpPr/>
            <p:nvPr/>
          </p:nvGrpSpPr>
          <p:grpSpPr>
            <a:xfrm>
              <a:off x="5171990" y="3060315"/>
              <a:ext cx="1186326" cy="419652"/>
              <a:chOff x="5862529" y="3078100"/>
              <a:chExt cx="1773499" cy="580593"/>
            </a:xfrm>
          </p:grpSpPr>
          <p:sp>
            <p:nvSpPr>
              <p:cNvPr id="72" name="四角形: 角を丸くする 71">
                <a:extLst>
                  <a:ext uri="{FF2B5EF4-FFF2-40B4-BE49-F238E27FC236}">
                    <a16:creationId xmlns:a16="http://schemas.microsoft.com/office/drawing/2014/main" id="{806D3273-0F80-C269-2784-4FDFFC539B9E}"/>
                  </a:ext>
                </a:extLst>
              </p:cNvPr>
              <p:cNvSpPr/>
              <p:nvPr/>
            </p:nvSpPr>
            <p:spPr>
              <a:xfrm>
                <a:off x="5862529"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3" name="四角形: 角を丸くする 72">
                <a:extLst>
                  <a:ext uri="{FF2B5EF4-FFF2-40B4-BE49-F238E27FC236}">
                    <a16:creationId xmlns:a16="http://schemas.microsoft.com/office/drawing/2014/main" id="{B16EACB2-6EC4-C53F-4DF3-AD009979B5E4}"/>
                  </a:ext>
                </a:extLst>
              </p:cNvPr>
              <p:cNvSpPr/>
              <p:nvPr/>
            </p:nvSpPr>
            <p:spPr>
              <a:xfrm>
                <a:off x="6522466" y="3078100"/>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4" name="四角形: 角を丸くする 73">
                <a:extLst>
                  <a:ext uri="{FF2B5EF4-FFF2-40B4-BE49-F238E27FC236}">
                    <a16:creationId xmlns:a16="http://schemas.microsoft.com/office/drawing/2014/main" id="{138AEA6C-8E78-47A9-6523-4EA7EC17CEF9}"/>
                  </a:ext>
                </a:extLst>
              </p:cNvPr>
              <p:cNvSpPr/>
              <p:nvPr/>
            </p:nvSpPr>
            <p:spPr>
              <a:xfrm>
                <a:off x="6522466"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sp>
            <p:nvSpPr>
              <p:cNvPr id="75" name="四角形: 角を丸くする 74">
                <a:extLst>
                  <a:ext uri="{FF2B5EF4-FFF2-40B4-BE49-F238E27FC236}">
                    <a16:creationId xmlns:a16="http://schemas.microsoft.com/office/drawing/2014/main" id="{48066302-63AD-1348-D21A-E34341E48CE8}"/>
                  </a:ext>
                </a:extLst>
              </p:cNvPr>
              <p:cNvSpPr/>
              <p:nvPr/>
            </p:nvSpPr>
            <p:spPr>
              <a:xfrm>
                <a:off x="7167107" y="3407973"/>
                <a:ext cx="468921" cy="250720"/>
              </a:xfrm>
              <a:prstGeom prst="roundRect">
                <a:avLst/>
              </a:prstGeom>
              <a:solidFill>
                <a:srgbClr val="FFEDD7"/>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solidFill>
                    <a:srgbClr val="646464"/>
                  </a:solidFill>
                  <a:latin typeface="+mn-ea"/>
                </a:endParaRPr>
              </a:p>
            </p:txBody>
          </p:sp>
          <p:cxnSp>
            <p:nvCxnSpPr>
              <p:cNvPr id="76" name="直線矢印コネクタ 75">
                <a:extLst>
                  <a:ext uri="{FF2B5EF4-FFF2-40B4-BE49-F238E27FC236}">
                    <a16:creationId xmlns:a16="http://schemas.microsoft.com/office/drawing/2014/main" id="{6E03A5D4-F512-C891-717A-A7DA9DA88062}"/>
                  </a:ext>
                </a:extLst>
              </p:cNvPr>
              <p:cNvCxnSpPr>
                <a:cxnSpLocks/>
                <a:stCxn id="72" idx="3"/>
                <a:endCxn id="73" idx="1"/>
              </p:cNvCxnSpPr>
              <p:nvPr/>
            </p:nvCxnSpPr>
            <p:spPr>
              <a:xfrm>
                <a:off x="6331450" y="3203460"/>
                <a:ext cx="191016"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77" name="直線矢印コネクタ 76">
                <a:extLst>
                  <a:ext uri="{FF2B5EF4-FFF2-40B4-BE49-F238E27FC236}">
                    <a16:creationId xmlns:a16="http://schemas.microsoft.com/office/drawing/2014/main" id="{B82F597D-4BAD-CA0A-754A-BDFB6F11BF33}"/>
                  </a:ext>
                </a:extLst>
              </p:cNvPr>
              <p:cNvCxnSpPr>
                <a:cxnSpLocks/>
                <a:stCxn id="74" idx="1"/>
                <a:endCxn id="72" idx="2"/>
              </p:cNvCxnSpPr>
              <p:nvPr/>
            </p:nvCxnSpPr>
            <p:spPr>
              <a:xfrm flipH="1" flipV="1">
                <a:off x="6096990" y="3328820"/>
                <a:ext cx="425476" cy="204513"/>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C6E969EE-53B1-7B99-0B57-F271FD62B708}"/>
                  </a:ext>
                </a:extLst>
              </p:cNvPr>
              <p:cNvCxnSpPr>
                <a:cxnSpLocks/>
                <a:stCxn id="74" idx="3"/>
                <a:endCxn id="75" idx="1"/>
              </p:cNvCxnSpPr>
              <p:nvPr/>
            </p:nvCxnSpPr>
            <p:spPr>
              <a:xfrm>
                <a:off x="6991387" y="3533333"/>
                <a:ext cx="175720" cy="0"/>
              </a:xfrm>
              <a:prstGeom prst="straightConnector1">
                <a:avLst/>
              </a:prstGeom>
              <a:ln w="19050">
                <a:solidFill>
                  <a:srgbClr val="A85C00"/>
                </a:solidFill>
                <a:tailEnd type="none"/>
              </a:ln>
            </p:spPr>
            <p:style>
              <a:lnRef idx="1">
                <a:schemeClr val="accent1"/>
              </a:lnRef>
              <a:fillRef idx="0">
                <a:schemeClr val="accent1"/>
              </a:fillRef>
              <a:effectRef idx="0">
                <a:schemeClr val="accent1"/>
              </a:effectRef>
              <a:fontRef idx="minor">
                <a:schemeClr val="tx1"/>
              </a:fontRef>
            </p:style>
          </p:cxnSp>
          <p:pic>
            <p:nvPicPr>
              <p:cNvPr id="79" name="図 78" descr="アイコン&#10;&#10;自動的に生成された説明">
                <a:extLst>
                  <a:ext uri="{FF2B5EF4-FFF2-40B4-BE49-F238E27FC236}">
                    <a16:creationId xmlns:a16="http://schemas.microsoft.com/office/drawing/2014/main" id="{0F64853F-1C1B-BA73-2B10-C906073CC32F}"/>
                  </a:ext>
                </a:extLst>
              </p:cNvPr>
              <p:cNvPicPr>
                <a:picLocks noChangeAspect="1"/>
              </p:cNvPicPr>
              <p:nvPr/>
            </p:nvPicPr>
            <p:blipFill>
              <a:blip r:embed="rId7"/>
              <a:stretch>
                <a:fillRect/>
              </a:stretch>
            </p:blipFill>
            <p:spPr>
              <a:xfrm>
                <a:off x="6582062" y="3455948"/>
                <a:ext cx="136800" cy="154770"/>
              </a:xfrm>
              <a:prstGeom prst="rect">
                <a:avLst/>
              </a:prstGeom>
            </p:spPr>
          </p:pic>
          <p:pic>
            <p:nvPicPr>
              <p:cNvPr id="80" name="図 79" descr="時計 が含まれている画像&#10;&#10;自動的に生成された説明">
                <a:extLst>
                  <a:ext uri="{FF2B5EF4-FFF2-40B4-BE49-F238E27FC236}">
                    <a16:creationId xmlns:a16="http://schemas.microsoft.com/office/drawing/2014/main" id="{4FD3DB7F-BA57-4CFE-43FF-AAFA04E26843}"/>
                  </a:ext>
                </a:extLst>
              </p:cNvPr>
              <p:cNvPicPr>
                <a:picLocks noChangeAspect="1"/>
              </p:cNvPicPr>
              <p:nvPr/>
            </p:nvPicPr>
            <p:blipFill>
              <a:blip r:embed="rId8"/>
              <a:stretch>
                <a:fillRect/>
              </a:stretch>
            </p:blipFill>
            <p:spPr>
              <a:xfrm>
                <a:off x="5897706" y="3122422"/>
                <a:ext cx="137005" cy="147600"/>
              </a:xfrm>
              <a:prstGeom prst="rect">
                <a:avLst/>
              </a:prstGeom>
            </p:spPr>
          </p:pic>
          <p:pic>
            <p:nvPicPr>
              <p:cNvPr id="81" name="図 80" descr="アイコン&#10;&#10;自動的に生成された説明">
                <a:extLst>
                  <a:ext uri="{FF2B5EF4-FFF2-40B4-BE49-F238E27FC236}">
                    <a16:creationId xmlns:a16="http://schemas.microsoft.com/office/drawing/2014/main" id="{A6AA8765-5A3A-2830-307E-A5CE795835A7}"/>
                  </a:ext>
                </a:extLst>
              </p:cNvPr>
              <p:cNvPicPr>
                <a:picLocks noChangeAspect="1"/>
              </p:cNvPicPr>
              <p:nvPr/>
            </p:nvPicPr>
            <p:blipFill>
              <a:blip r:embed="rId9"/>
              <a:stretch>
                <a:fillRect/>
              </a:stretch>
            </p:blipFill>
            <p:spPr>
              <a:xfrm>
                <a:off x="6581514" y="3131231"/>
                <a:ext cx="131968" cy="124586"/>
              </a:xfrm>
              <a:prstGeom prst="rect">
                <a:avLst/>
              </a:prstGeom>
            </p:spPr>
          </p:pic>
          <p:pic>
            <p:nvPicPr>
              <p:cNvPr id="82" name="図 81" descr="アイコン&#10;&#10;自動的に生成された説明">
                <a:extLst>
                  <a:ext uri="{FF2B5EF4-FFF2-40B4-BE49-F238E27FC236}">
                    <a16:creationId xmlns:a16="http://schemas.microsoft.com/office/drawing/2014/main" id="{74A7C3F4-6B51-3ED3-D458-6C306F95B52E}"/>
                  </a:ext>
                </a:extLst>
              </p:cNvPr>
              <p:cNvPicPr>
                <a:picLocks noChangeAspect="1"/>
              </p:cNvPicPr>
              <p:nvPr/>
            </p:nvPicPr>
            <p:blipFill>
              <a:blip r:embed="rId9"/>
              <a:stretch>
                <a:fillRect/>
              </a:stretch>
            </p:blipFill>
            <p:spPr>
              <a:xfrm>
                <a:off x="7203615" y="3471040"/>
                <a:ext cx="131968" cy="124586"/>
              </a:xfrm>
              <a:prstGeom prst="rect">
                <a:avLst/>
              </a:prstGeom>
            </p:spPr>
          </p:pic>
        </p:grpSp>
      </p:grpSp>
      <p:sp>
        <p:nvSpPr>
          <p:cNvPr id="83" name="矢印: 下 82">
            <a:extLst>
              <a:ext uri="{FF2B5EF4-FFF2-40B4-BE49-F238E27FC236}">
                <a16:creationId xmlns:a16="http://schemas.microsoft.com/office/drawing/2014/main" id="{32FA1762-88CD-8FED-5061-FA266872DFA4}"/>
              </a:ext>
            </a:extLst>
          </p:cNvPr>
          <p:cNvSpPr/>
          <p:nvPr/>
        </p:nvSpPr>
        <p:spPr>
          <a:xfrm rot="16200000">
            <a:off x="5202373" y="1360562"/>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4" name="矢印: 下 83">
            <a:extLst>
              <a:ext uri="{FF2B5EF4-FFF2-40B4-BE49-F238E27FC236}">
                <a16:creationId xmlns:a16="http://schemas.microsoft.com/office/drawing/2014/main" id="{6090E5FA-EBF0-A231-A2B9-F99C4CC09DAD}"/>
              </a:ext>
            </a:extLst>
          </p:cNvPr>
          <p:cNvSpPr/>
          <p:nvPr/>
        </p:nvSpPr>
        <p:spPr>
          <a:xfrm rot="16200000">
            <a:off x="8200846" y="1360562"/>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85" name="円弧 84">
            <a:extLst>
              <a:ext uri="{FF2B5EF4-FFF2-40B4-BE49-F238E27FC236}">
                <a16:creationId xmlns:a16="http://schemas.microsoft.com/office/drawing/2014/main" id="{9AC67806-84DB-02BD-11E3-53F1E8BBA502}"/>
              </a:ext>
            </a:extLst>
          </p:cNvPr>
          <p:cNvSpPr/>
          <p:nvPr/>
        </p:nvSpPr>
        <p:spPr>
          <a:xfrm rot="7391842">
            <a:off x="7905374" y="1895554"/>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86" name="円弧 85">
            <a:extLst>
              <a:ext uri="{FF2B5EF4-FFF2-40B4-BE49-F238E27FC236}">
                <a16:creationId xmlns:a16="http://schemas.microsoft.com/office/drawing/2014/main" id="{ECBEE901-431F-DD20-CAB7-381C8A2FDE6B}"/>
              </a:ext>
            </a:extLst>
          </p:cNvPr>
          <p:cNvSpPr/>
          <p:nvPr/>
        </p:nvSpPr>
        <p:spPr>
          <a:xfrm rot="7391842">
            <a:off x="4900704" y="1912673"/>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grpSp>
        <p:nvGrpSpPr>
          <p:cNvPr id="87" name="グループ化 86">
            <a:extLst>
              <a:ext uri="{FF2B5EF4-FFF2-40B4-BE49-F238E27FC236}">
                <a16:creationId xmlns:a16="http://schemas.microsoft.com/office/drawing/2014/main" id="{028F8964-8802-DDEC-F471-D145FC39033E}"/>
              </a:ext>
            </a:extLst>
          </p:cNvPr>
          <p:cNvGrpSpPr/>
          <p:nvPr/>
        </p:nvGrpSpPr>
        <p:grpSpPr>
          <a:xfrm>
            <a:off x="595183" y="1412786"/>
            <a:ext cx="1324734" cy="1089053"/>
            <a:chOff x="4730160" y="3810009"/>
            <a:chExt cx="1579789" cy="1402485"/>
          </a:xfrm>
        </p:grpSpPr>
        <p:pic>
          <p:nvPicPr>
            <p:cNvPr id="88" name="図 87" descr="アイコン&#10;&#10;自動的に生成された説明">
              <a:extLst>
                <a:ext uri="{FF2B5EF4-FFF2-40B4-BE49-F238E27FC236}">
                  <a16:creationId xmlns:a16="http://schemas.microsoft.com/office/drawing/2014/main" id="{6532E731-0E40-5ABA-BD42-B7ED0938B9D8}"/>
                </a:ext>
              </a:extLst>
            </p:cNvPr>
            <p:cNvPicPr>
              <a:picLocks noChangeAspect="1"/>
            </p:cNvPicPr>
            <p:nvPr/>
          </p:nvPicPr>
          <p:blipFill>
            <a:blip r:embed="rId10"/>
            <a:stretch>
              <a:fillRect/>
            </a:stretch>
          </p:blipFill>
          <p:spPr>
            <a:xfrm flipH="1">
              <a:off x="5107610" y="3810009"/>
              <a:ext cx="991511" cy="1013426"/>
            </a:xfrm>
            <a:prstGeom prst="rect">
              <a:avLst/>
            </a:prstGeom>
          </p:spPr>
        </p:pic>
        <p:sp>
          <p:nvSpPr>
            <p:cNvPr id="89" name="テキスト ボックス 88">
              <a:extLst>
                <a:ext uri="{FF2B5EF4-FFF2-40B4-BE49-F238E27FC236}">
                  <a16:creationId xmlns:a16="http://schemas.microsoft.com/office/drawing/2014/main" id="{3003A69B-27BA-2ED5-97BB-B7F01F9DE985}"/>
                </a:ext>
              </a:extLst>
            </p:cNvPr>
            <p:cNvSpPr txBox="1"/>
            <p:nvPr/>
          </p:nvSpPr>
          <p:spPr>
            <a:xfrm>
              <a:off x="4730160" y="4875592"/>
              <a:ext cx="1579789" cy="336902"/>
            </a:xfrm>
            <a:prstGeom prst="rect">
              <a:avLst/>
            </a:prstGeom>
            <a:noFill/>
          </p:spPr>
          <p:txBody>
            <a:bodyPr wrap="square" rtlCol="0">
              <a:spAutoFit/>
            </a:bodyPr>
            <a:lstStyle/>
            <a:p>
              <a:pPr algn="ctr"/>
              <a:r>
                <a:rPr lang="ja-JP" altLang="en-US" sz="1100" dirty="0">
                  <a:solidFill>
                    <a:schemeClr val="tx1">
                      <a:lumMod val="65000"/>
                      <a:lumOff val="35000"/>
                    </a:schemeClr>
                  </a:solidFill>
                </a:rPr>
                <a:t>ユーザー</a:t>
              </a:r>
              <a:endParaRPr lang="en-US" altLang="ja-JP" sz="1100" dirty="0">
                <a:solidFill>
                  <a:schemeClr val="tx1">
                    <a:lumMod val="65000"/>
                    <a:lumOff val="35000"/>
                  </a:schemeClr>
                </a:solidFill>
              </a:endParaRPr>
            </a:p>
          </p:txBody>
        </p:sp>
      </p:grpSp>
      <p:sp>
        <p:nvSpPr>
          <p:cNvPr id="90" name="矢印: 下 89">
            <a:extLst>
              <a:ext uri="{FF2B5EF4-FFF2-40B4-BE49-F238E27FC236}">
                <a16:creationId xmlns:a16="http://schemas.microsoft.com/office/drawing/2014/main" id="{66873B73-4F95-81A0-8FA5-0C5CAE0B8F99}"/>
              </a:ext>
            </a:extLst>
          </p:cNvPr>
          <p:cNvSpPr/>
          <p:nvPr/>
        </p:nvSpPr>
        <p:spPr>
          <a:xfrm rot="16200000">
            <a:off x="2496103" y="1353018"/>
            <a:ext cx="150715" cy="849625"/>
          </a:xfrm>
          <a:prstGeom prst="downArrow">
            <a:avLst>
              <a:gd name="adj1" fmla="val 50000"/>
              <a:gd name="adj2" fmla="val 46158"/>
            </a:avLst>
          </a:prstGeom>
          <a:solidFill>
            <a:schemeClr val="tx1">
              <a:lumMod val="65000"/>
              <a:lumOff val="35000"/>
            </a:schemeClr>
          </a:solidFill>
          <a:ln w="9525">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91" name="円弧 90">
            <a:extLst>
              <a:ext uri="{FF2B5EF4-FFF2-40B4-BE49-F238E27FC236}">
                <a16:creationId xmlns:a16="http://schemas.microsoft.com/office/drawing/2014/main" id="{CDDD2FE2-F0B7-552A-2879-BB89A8211AA2}"/>
              </a:ext>
            </a:extLst>
          </p:cNvPr>
          <p:cNvSpPr/>
          <p:nvPr/>
        </p:nvSpPr>
        <p:spPr>
          <a:xfrm rot="7391842">
            <a:off x="2194434" y="1905129"/>
            <a:ext cx="852009" cy="755572"/>
          </a:xfrm>
          <a:prstGeom prst="arc">
            <a:avLst>
              <a:gd name="adj1" fmla="val 16200000"/>
              <a:gd name="adj2" fmla="val 1456384"/>
            </a:avLst>
          </a:prstGeom>
          <a:ln w="28575">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92" name="吹き出し: 角を丸めた四角形 91">
            <a:extLst>
              <a:ext uri="{FF2B5EF4-FFF2-40B4-BE49-F238E27FC236}">
                <a16:creationId xmlns:a16="http://schemas.microsoft.com/office/drawing/2014/main" id="{CAB4CE1E-A16D-BE96-BF62-40B1E08CE190}"/>
              </a:ext>
            </a:extLst>
          </p:cNvPr>
          <p:cNvSpPr/>
          <p:nvPr/>
        </p:nvSpPr>
        <p:spPr>
          <a:xfrm>
            <a:off x="2333803" y="3125780"/>
            <a:ext cx="2091478" cy="646179"/>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kumimoji="1" lang="en-US" altLang="ja-JP" sz="1100" dirty="0">
                <a:solidFill>
                  <a:schemeClr val="dk1"/>
                </a:solidFill>
              </a:rPr>
              <a:t>AI</a:t>
            </a:r>
            <a:r>
              <a:rPr kumimoji="1" lang="ja-JP" altLang="en-US" sz="1100" dirty="0">
                <a:solidFill>
                  <a:schemeClr val="dk1"/>
                </a:solidFill>
              </a:rPr>
              <a:t>エージェントがユーザーの</a:t>
            </a:r>
            <a:endParaRPr kumimoji="1" lang="en-US" altLang="ja-JP" sz="1100" dirty="0">
              <a:solidFill>
                <a:schemeClr val="dk1"/>
              </a:solidFill>
            </a:endParaRPr>
          </a:p>
          <a:p>
            <a:pPr>
              <a:lnSpc>
                <a:spcPts val="1400"/>
              </a:lnSpc>
            </a:pPr>
            <a:r>
              <a:rPr kumimoji="1" lang="ja-JP" altLang="en-US" sz="1100" dirty="0">
                <a:solidFill>
                  <a:schemeClr val="dk1"/>
                </a:solidFill>
              </a:rPr>
              <a:t>入力を分析し、</a:t>
            </a:r>
            <a:r>
              <a:rPr lang="ja-JP" altLang="en-US" sz="1100" dirty="0"/>
              <a:t>適切なツール・</a:t>
            </a:r>
            <a:r>
              <a:rPr lang="en-US" altLang="ja-JP" sz="1100" dirty="0"/>
              <a:t>knowledge </a:t>
            </a:r>
            <a:r>
              <a:rPr lang="ja-JP" altLang="en-US" sz="1100" dirty="0"/>
              <a:t>を判断</a:t>
            </a:r>
            <a:endParaRPr kumimoji="1" lang="ja-JP" altLang="en-US" sz="1100" dirty="0">
              <a:solidFill>
                <a:schemeClr val="dk1"/>
              </a:solidFill>
            </a:endParaRPr>
          </a:p>
        </p:txBody>
      </p:sp>
      <p:sp>
        <p:nvSpPr>
          <p:cNvPr id="93" name="吹き出し: 角を丸めた四角形 92">
            <a:extLst>
              <a:ext uri="{FF2B5EF4-FFF2-40B4-BE49-F238E27FC236}">
                <a16:creationId xmlns:a16="http://schemas.microsoft.com/office/drawing/2014/main" id="{C20CDE56-69C6-1058-8C43-AF185E1A0A2A}"/>
              </a:ext>
            </a:extLst>
          </p:cNvPr>
          <p:cNvSpPr/>
          <p:nvPr/>
        </p:nvSpPr>
        <p:spPr>
          <a:xfrm>
            <a:off x="5327706" y="3180639"/>
            <a:ext cx="2091478" cy="536460"/>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dirty="0"/>
              <a:t>ツールを介して </a:t>
            </a:r>
            <a:r>
              <a:rPr lang="en-US" altLang="ja-JP" sz="1100" dirty="0"/>
              <a:t>knowledge </a:t>
            </a:r>
            <a:r>
              <a:rPr lang="ja-JP" altLang="en-US" sz="1100" dirty="0"/>
              <a:t>を</a:t>
            </a:r>
            <a:endParaRPr lang="en-US" altLang="ja-JP" sz="1100" dirty="0"/>
          </a:p>
          <a:p>
            <a:pPr>
              <a:lnSpc>
                <a:spcPts val="1400"/>
              </a:lnSpc>
            </a:pPr>
            <a:r>
              <a:rPr kumimoji="1" lang="ja-JP" altLang="en-US" sz="1100" dirty="0">
                <a:solidFill>
                  <a:schemeClr val="dk1"/>
                </a:solidFill>
              </a:rPr>
              <a:t>取得</a:t>
            </a:r>
          </a:p>
        </p:txBody>
      </p:sp>
      <p:grpSp>
        <p:nvGrpSpPr>
          <p:cNvPr id="94" name="グループ化 93">
            <a:extLst>
              <a:ext uri="{FF2B5EF4-FFF2-40B4-BE49-F238E27FC236}">
                <a16:creationId xmlns:a16="http://schemas.microsoft.com/office/drawing/2014/main" id="{A1227C81-2362-463E-FBD3-B6045204A9B8}"/>
              </a:ext>
            </a:extLst>
          </p:cNvPr>
          <p:cNvGrpSpPr/>
          <p:nvPr/>
        </p:nvGrpSpPr>
        <p:grpSpPr>
          <a:xfrm>
            <a:off x="726141" y="4810161"/>
            <a:ext cx="1530837" cy="1170178"/>
            <a:chOff x="4458943" y="4172783"/>
            <a:chExt cx="2490339" cy="1578593"/>
          </a:xfrm>
        </p:grpSpPr>
        <p:sp>
          <p:nvSpPr>
            <p:cNvPr id="95" name="正方形/長方形 94">
              <a:extLst>
                <a:ext uri="{FF2B5EF4-FFF2-40B4-BE49-F238E27FC236}">
                  <a16:creationId xmlns:a16="http://schemas.microsoft.com/office/drawing/2014/main" id="{C08E61C8-3773-3FF9-794D-A9D5DFACC429}"/>
                </a:ext>
              </a:extLst>
            </p:cNvPr>
            <p:cNvSpPr/>
            <p:nvPr/>
          </p:nvSpPr>
          <p:spPr>
            <a:xfrm>
              <a:off x="4458943" y="4172783"/>
              <a:ext cx="2490339" cy="1578593"/>
            </a:xfrm>
            <a:prstGeom prst="rect">
              <a:avLst/>
            </a:prstGeom>
            <a:solidFill>
              <a:srgbClr val="FFDBAB"/>
            </a:solidFill>
            <a:ln>
              <a:solidFill>
                <a:srgbClr val="A85C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200" dirty="0">
                  <a:solidFill>
                    <a:schemeClr val="tx1"/>
                  </a:solidFill>
                  <a:latin typeface="+mn-ea"/>
                </a:rPr>
                <a:t>Knowledge</a:t>
              </a:r>
              <a:r>
                <a:rPr kumimoji="1" lang="ja-JP" altLang="en-US" sz="1200" dirty="0">
                  <a:solidFill>
                    <a:schemeClr val="tx1"/>
                  </a:solidFill>
                  <a:latin typeface="+mn-ea"/>
                </a:rPr>
                <a:t>ベース</a:t>
              </a:r>
              <a:endParaRPr kumimoji="1" lang="en-US" altLang="ja-JP" sz="1200" dirty="0">
                <a:solidFill>
                  <a:schemeClr val="tx1"/>
                </a:solidFill>
                <a:latin typeface="+mn-ea"/>
              </a:endParaRPr>
            </a:p>
            <a:p>
              <a:pPr algn="ctr"/>
              <a:endParaRPr kumimoji="1" lang="en-US" altLang="ja-JP" sz="1200" dirty="0">
                <a:solidFill>
                  <a:schemeClr val="tx1"/>
                </a:solidFill>
                <a:latin typeface="+mn-ea"/>
              </a:endParaRPr>
            </a:p>
          </p:txBody>
        </p:sp>
        <p:grpSp>
          <p:nvGrpSpPr>
            <p:cNvPr id="96" name="グループ化 95">
              <a:extLst>
                <a:ext uri="{FF2B5EF4-FFF2-40B4-BE49-F238E27FC236}">
                  <a16:creationId xmlns:a16="http://schemas.microsoft.com/office/drawing/2014/main" id="{642A185B-34C1-1DDA-97BB-92012DD2FD2D}"/>
                </a:ext>
              </a:extLst>
            </p:cNvPr>
            <p:cNvGrpSpPr/>
            <p:nvPr/>
          </p:nvGrpSpPr>
          <p:grpSpPr>
            <a:xfrm>
              <a:off x="4823118" y="4530164"/>
              <a:ext cx="1769176" cy="1036319"/>
              <a:chOff x="6408862" y="5168029"/>
              <a:chExt cx="1769176" cy="1036319"/>
            </a:xfrm>
          </p:grpSpPr>
          <p:sp>
            <p:nvSpPr>
              <p:cNvPr id="97" name="四角形: 角を丸くする 96">
                <a:extLst>
                  <a:ext uri="{FF2B5EF4-FFF2-40B4-BE49-F238E27FC236}">
                    <a16:creationId xmlns:a16="http://schemas.microsoft.com/office/drawing/2014/main" id="{236CADBE-C786-42A7-3C66-4414489473F5}"/>
                  </a:ext>
                </a:extLst>
              </p:cNvPr>
              <p:cNvSpPr/>
              <p:nvPr/>
            </p:nvSpPr>
            <p:spPr>
              <a:xfrm>
                <a:off x="6408862" y="5168029"/>
                <a:ext cx="1769176" cy="1036319"/>
              </a:xfrm>
              <a:prstGeom prst="roundRect">
                <a:avLst/>
              </a:prstGeom>
              <a:solidFill>
                <a:srgbClr val="FFFAF3"/>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rgbClr val="646464"/>
                    </a:solidFill>
                    <a:latin typeface="+mn-ea"/>
                  </a:rPr>
                  <a:t>RAG</a:t>
                </a:r>
              </a:p>
              <a:p>
                <a:pPr algn="ctr"/>
                <a:endParaRPr kumimoji="1" lang="en-US" altLang="ja-JP" sz="1400" dirty="0">
                  <a:solidFill>
                    <a:srgbClr val="646464"/>
                  </a:solidFill>
                  <a:latin typeface="+mn-ea"/>
                </a:endParaRPr>
              </a:p>
              <a:p>
                <a:pPr algn="ctr"/>
                <a:endParaRPr kumimoji="1" lang="en-US" altLang="ja-JP" sz="1400" dirty="0">
                  <a:solidFill>
                    <a:srgbClr val="646464"/>
                  </a:solidFill>
                  <a:latin typeface="+mn-ea"/>
                </a:endParaRPr>
              </a:p>
            </p:txBody>
          </p:sp>
          <p:sp>
            <p:nvSpPr>
              <p:cNvPr id="98" name="四角形: 角を丸くする 97">
                <a:extLst>
                  <a:ext uri="{FF2B5EF4-FFF2-40B4-BE49-F238E27FC236}">
                    <a16:creationId xmlns:a16="http://schemas.microsoft.com/office/drawing/2014/main" id="{91910224-F4D3-D6F4-F2AB-007130868AF6}"/>
                  </a:ext>
                </a:extLst>
              </p:cNvPr>
              <p:cNvSpPr/>
              <p:nvPr/>
            </p:nvSpPr>
            <p:spPr>
              <a:xfrm>
                <a:off x="6739903" y="5554775"/>
                <a:ext cx="1107093" cy="507357"/>
              </a:xfrm>
              <a:prstGeom prst="roundRect">
                <a:avLst/>
              </a:prstGeom>
              <a:solidFill>
                <a:srgbClr val="FFDBAB"/>
              </a:solidFill>
              <a:ln>
                <a:solidFill>
                  <a:srgbClr val="A85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646464"/>
                    </a:solidFill>
                    <a:latin typeface="+mn-ea"/>
                  </a:rPr>
                  <a:t>DB</a:t>
                </a:r>
              </a:p>
            </p:txBody>
          </p:sp>
          <p:pic>
            <p:nvPicPr>
              <p:cNvPr id="99" name="グラフィックス 98" descr="データベース 単色塗りつぶし">
                <a:extLst>
                  <a:ext uri="{FF2B5EF4-FFF2-40B4-BE49-F238E27FC236}">
                    <a16:creationId xmlns:a16="http://schemas.microsoft.com/office/drawing/2014/main" id="{393A7DCC-601D-E580-CD9B-1EC8D74D6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6980" y="5554775"/>
                <a:ext cx="482400" cy="482400"/>
              </a:xfrm>
              <a:prstGeom prst="rect">
                <a:avLst/>
              </a:prstGeom>
            </p:spPr>
          </p:pic>
        </p:grpSp>
      </p:grpSp>
      <p:sp>
        <p:nvSpPr>
          <p:cNvPr id="100" name="吹き出し: 角を丸めた四角形 99">
            <a:extLst>
              <a:ext uri="{FF2B5EF4-FFF2-40B4-BE49-F238E27FC236}">
                <a16:creationId xmlns:a16="http://schemas.microsoft.com/office/drawing/2014/main" id="{59607FF9-6782-7AD1-1114-853683EF76AF}"/>
              </a:ext>
            </a:extLst>
          </p:cNvPr>
          <p:cNvSpPr/>
          <p:nvPr/>
        </p:nvSpPr>
        <p:spPr>
          <a:xfrm>
            <a:off x="8985716" y="3125614"/>
            <a:ext cx="2091478" cy="646178"/>
          </a:xfrm>
          <a:prstGeom prst="wedgeRoundRectCallout">
            <a:avLst>
              <a:gd name="adj1" fmla="val -31418"/>
              <a:gd name="adj2" fmla="val -99656"/>
              <a:gd name="adj3" fmla="val 16667"/>
            </a:avLst>
          </a:prstGeom>
          <a:ln w="952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36000" rIns="36000" rtlCol="0" anchor="t"/>
          <a:lstStyle/>
          <a:p>
            <a:pPr>
              <a:lnSpc>
                <a:spcPts val="1400"/>
              </a:lnSpc>
            </a:pPr>
            <a:r>
              <a:rPr lang="ja-JP" altLang="en-US" sz="1100" dirty="0"/>
              <a:t>登録される </a:t>
            </a:r>
            <a:r>
              <a:rPr lang="en-US" altLang="ja-JP" sz="1100" dirty="0"/>
              <a:t>knowledge</a:t>
            </a:r>
            <a:r>
              <a:rPr lang="ja-JP" altLang="en-US" sz="1100" dirty="0"/>
              <a:t> の情報やフォーマットによって適切な</a:t>
            </a:r>
            <a:r>
              <a:rPr lang="en-US" altLang="ja-JP" sz="1100" dirty="0"/>
              <a:t>RAG </a:t>
            </a:r>
            <a:r>
              <a:rPr lang="ja-JP" altLang="en-US" sz="1100" dirty="0"/>
              <a:t>の形式が異なる</a:t>
            </a:r>
            <a:endParaRPr kumimoji="1" lang="ja-JP" altLang="en-US" sz="1100" dirty="0">
              <a:solidFill>
                <a:schemeClr val="dk1"/>
              </a:solidFill>
            </a:endParaRPr>
          </a:p>
        </p:txBody>
      </p:sp>
      <p:sp>
        <p:nvSpPr>
          <p:cNvPr id="104" name="テキスト ボックス 103">
            <a:extLst>
              <a:ext uri="{FF2B5EF4-FFF2-40B4-BE49-F238E27FC236}">
                <a16:creationId xmlns:a16="http://schemas.microsoft.com/office/drawing/2014/main" id="{3F1AB218-7DA8-35EA-360B-B43715B1CC4E}"/>
              </a:ext>
            </a:extLst>
          </p:cNvPr>
          <p:cNvSpPr txBox="1"/>
          <p:nvPr/>
        </p:nvSpPr>
        <p:spPr>
          <a:xfrm>
            <a:off x="345404" y="4146670"/>
            <a:ext cx="11511634" cy="338554"/>
          </a:xfrm>
          <a:prstGeom prst="rect">
            <a:avLst/>
          </a:prstGeom>
          <a:noFill/>
        </p:spPr>
        <p:txBody>
          <a:bodyPr wrap="square" rtlCol="0">
            <a:spAutoFit/>
          </a:bodyPr>
          <a:lstStyle/>
          <a:p>
            <a:r>
              <a:rPr lang="ja-JP" altLang="en-US" sz="1600" b="1" dirty="0">
                <a:solidFill>
                  <a:srgbClr val="202569"/>
                </a:solidFill>
              </a:rPr>
              <a:t>②</a:t>
            </a:r>
            <a:r>
              <a:rPr lang="en-US" altLang="ja-JP" sz="1600" b="1" dirty="0">
                <a:solidFill>
                  <a:srgbClr val="202569"/>
                </a:solidFill>
              </a:rPr>
              <a:t>RAG</a:t>
            </a:r>
            <a:r>
              <a:rPr lang="ja-JP" altLang="en-US" sz="1600" b="1" dirty="0">
                <a:solidFill>
                  <a:srgbClr val="202569"/>
                </a:solidFill>
              </a:rPr>
              <a:t> の形式（</a:t>
            </a:r>
            <a:r>
              <a:rPr lang="en-US" altLang="ja-JP" sz="1600" b="1" dirty="0">
                <a:solidFill>
                  <a:srgbClr val="202569"/>
                </a:solidFill>
              </a:rPr>
              <a:t>knowledge </a:t>
            </a:r>
            <a:r>
              <a:rPr lang="ja-JP" altLang="en-US" sz="1600" b="1" dirty="0">
                <a:solidFill>
                  <a:srgbClr val="202569"/>
                </a:solidFill>
              </a:rPr>
              <a:t>の参照方法）を確認する</a:t>
            </a:r>
            <a:endParaRPr kumimoji="1" lang="ja-JP" altLang="en-US" sz="1600" b="1" dirty="0">
              <a:solidFill>
                <a:srgbClr val="202569"/>
              </a:solidFill>
            </a:endParaRPr>
          </a:p>
        </p:txBody>
      </p:sp>
      <p:sp>
        <p:nvSpPr>
          <p:cNvPr id="105" name="四角形: 角を丸くする 104">
            <a:extLst>
              <a:ext uri="{FF2B5EF4-FFF2-40B4-BE49-F238E27FC236}">
                <a16:creationId xmlns:a16="http://schemas.microsoft.com/office/drawing/2014/main" id="{71271FC8-6ABD-43B7-E241-8F6D9D4FAD23}"/>
              </a:ext>
            </a:extLst>
          </p:cNvPr>
          <p:cNvSpPr/>
          <p:nvPr/>
        </p:nvSpPr>
        <p:spPr>
          <a:xfrm>
            <a:off x="2727207" y="4485052"/>
            <a:ext cx="9016558" cy="1891592"/>
          </a:xfrm>
          <a:prstGeom prst="roundRect">
            <a:avLst>
              <a:gd name="adj" fmla="val 2121"/>
            </a:avLst>
          </a:prstGeom>
          <a:solidFill>
            <a:schemeClr val="bg1"/>
          </a:solidFill>
          <a:ln w="9525">
            <a:solidFill>
              <a:schemeClr val="bg1"/>
            </a:solidFill>
          </a:ln>
        </p:spPr>
        <p:style>
          <a:lnRef idx="2">
            <a:schemeClr val="dk1"/>
          </a:lnRef>
          <a:fillRef idx="1">
            <a:schemeClr val="lt1"/>
          </a:fillRef>
          <a:effectRef idx="0">
            <a:schemeClr val="dk1"/>
          </a:effectRef>
          <a:fontRef idx="minor">
            <a:schemeClr val="dk1"/>
          </a:fontRef>
        </p:style>
        <p:txBody>
          <a:bodyPr rtlCol="0" anchor="t"/>
          <a:lstStyle/>
          <a:p>
            <a:r>
              <a:rPr lang="ja-JP" altLang="en-US" sz="1200" b="1" dirty="0">
                <a:solidFill>
                  <a:schemeClr val="tx1"/>
                </a:solidFill>
              </a:rPr>
              <a:t>①ベクトル検索（</a:t>
            </a:r>
            <a:r>
              <a:rPr lang="en-US" altLang="ja-JP" sz="1200" b="1" dirty="0" err="1">
                <a:solidFill>
                  <a:schemeClr val="tx1"/>
                </a:solidFill>
              </a:rPr>
              <a:t>Dify</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検索クエリと検索対象の文書を数値表現（ベクトル）に変換し、両者の距離の近さ（類似度）を</a:t>
            </a:r>
            <a:endParaRPr lang="en-US" altLang="ja-JP" sz="1200" dirty="0">
              <a:solidFill>
                <a:schemeClr val="tx1"/>
              </a:solidFill>
            </a:endParaRPr>
          </a:p>
          <a:p>
            <a:r>
              <a:rPr lang="ja-JP" altLang="en-US" sz="1200" dirty="0">
                <a:solidFill>
                  <a:schemeClr val="tx1"/>
                </a:solidFill>
              </a:rPr>
              <a:t>　　測ることで</a:t>
            </a:r>
            <a:r>
              <a:rPr lang="en-US" altLang="ja-JP" sz="1200" dirty="0">
                <a:solidFill>
                  <a:schemeClr val="tx1"/>
                </a:solidFill>
              </a:rPr>
              <a:t>knowledge </a:t>
            </a:r>
            <a:r>
              <a:rPr lang="ja-JP" altLang="en-US" sz="1200" dirty="0">
                <a:solidFill>
                  <a:schemeClr val="tx1"/>
                </a:solidFill>
              </a:rPr>
              <a:t>ベースから適切な情報を探す</a:t>
            </a:r>
            <a:endParaRPr lang="en-US" altLang="ja-JP" sz="1200" dirty="0">
              <a:solidFill>
                <a:schemeClr val="tx1"/>
              </a:solidFill>
            </a:endParaRPr>
          </a:p>
          <a:p>
            <a:r>
              <a:rPr lang="ja-JP" altLang="en-US" sz="1200" dirty="0">
                <a:solidFill>
                  <a:schemeClr val="tx1"/>
                </a:solidFill>
              </a:rPr>
              <a:t>　　　　　　⇒ 例：事例ごとに区切ってデータを登録する場合</a:t>
            </a:r>
            <a:endParaRPr lang="en-US" altLang="ja-JP" sz="1200" dirty="0">
              <a:solidFill>
                <a:schemeClr val="tx1"/>
              </a:solidFill>
            </a:endParaRPr>
          </a:p>
          <a:p>
            <a:r>
              <a:rPr lang="ja-JP" altLang="en-US" sz="1200" b="1" dirty="0">
                <a:solidFill>
                  <a:schemeClr val="tx1"/>
                </a:solidFill>
              </a:rPr>
              <a:t>②</a:t>
            </a:r>
            <a:r>
              <a:rPr lang="en-US" altLang="ja-JP" sz="1200" b="1" dirty="0">
                <a:solidFill>
                  <a:schemeClr val="tx1"/>
                </a:solidFill>
              </a:rPr>
              <a:t>Long Context</a:t>
            </a:r>
            <a:r>
              <a:rPr lang="ja-JP" altLang="en-US" sz="1200" b="1" dirty="0">
                <a:solidFill>
                  <a:schemeClr val="tx1"/>
                </a:solidFill>
              </a:rPr>
              <a:t>（</a:t>
            </a:r>
            <a:r>
              <a:rPr lang="en-US" altLang="ja-JP" sz="1200" b="1" dirty="0" err="1">
                <a:solidFill>
                  <a:schemeClr val="tx1"/>
                </a:solidFill>
              </a:rPr>
              <a:t>Dify</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a:t>
            </a:r>
            <a:r>
              <a:rPr lang="en-US" altLang="ja-JP" sz="1200" dirty="0">
                <a:solidFill>
                  <a:schemeClr val="tx1"/>
                </a:solidFill>
              </a:rPr>
              <a:t>knowledge </a:t>
            </a:r>
            <a:r>
              <a:rPr lang="ja-JP" altLang="en-US" sz="1200" dirty="0">
                <a:solidFill>
                  <a:schemeClr val="tx1"/>
                </a:solidFill>
              </a:rPr>
              <a:t>ベースにある特定ドキュメントの全文を</a:t>
            </a:r>
            <a:r>
              <a:rPr lang="en-US" altLang="ja-JP" sz="1200" dirty="0">
                <a:solidFill>
                  <a:schemeClr val="tx1"/>
                </a:solidFill>
              </a:rPr>
              <a:t>AI</a:t>
            </a:r>
            <a:r>
              <a:rPr lang="ja-JP" altLang="en-US" sz="1200" dirty="0">
                <a:solidFill>
                  <a:schemeClr val="tx1"/>
                </a:solidFill>
              </a:rPr>
              <a:t>エージェントに取得・回答を生成させる</a:t>
            </a:r>
            <a:endParaRPr lang="en-US" altLang="ja-JP" sz="1200" dirty="0">
              <a:solidFill>
                <a:schemeClr val="tx1"/>
              </a:solidFill>
            </a:endParaRPr>
          </a:p>
          <a:p>
            <a:r>
              <a:rPr lang="ja-JP" altLang="en-US" sz="1200" dirty="0">
                <a:solidFill>
                  <a:schemeClr val="tx1"/>
                </a:solidFill>
              </a:rPr>
              <a:t>　　　　　　⇒ 例：回答の際に</a:t>
            </a:r>
            <a:r>
              <a:rPr lang="en-US" altLang="ja-JP" sz="1200" dirty="0">
                <a:solidFill>
                  <a:schemeClr val="tx1"/>
                </a:solidFill>
              </a:rPr>
              <a:t>AI</a:t>
            </a:r>
            <a:r>
              <a:rPr lang="ja-JP" altLang="en-US" sz="1200" dirty="0">
                <a:solidFill>
                  <a:schemeClr val="tx1"/>
                </a:solidFill>
              </a:rPr>
              <a:t>エージェントが前提知識としてもっておくべき資料がドキュメントで登録される場合</a:t>
            </a:r>
            <a:endParaRPr lang="en-US" altLang="ja-JP" sz="1200" dirty="0">
              <a:solidFill>
                <a:schemeClr val="tx1"/>
              </a:solidFill>
            </a:endParaRPr>
          </a:p>
          <a:p>
            <a:r>
              <a:rPr lang="ja-JP" altLang="en-US" sz="1200" b="1" dirty="0">
                <a:solidFill>
                  <a:schemeClr val="tx1"/>
                </a:solidFill>
              </a:rPr>
              <a:t>③</a:t>
            </a:r>
            <a:r>
              <a:rPr lang="en-US" altLang="ja-JP" sz="1200" b="1" dirty="0">
                <a:solidFill>
                  <a:schemeClr val="tx1"/>
                </a:solidFill>
              </a:rPr>
              <a:t>SQL </a:t>
            </a:r>
            <a:r>
              <a:rPr lang="ja-JP" altLang="en-US" sz="1200" b="1" dirty="0">
                <a:solidFill>
                  <a:schemeClr val="tx1"/>
                </a:solidFill>
              </a:rPr>
              <a:t>検索（</a:t>
            </a:r>
            <a:r>
              <a:rPr lang="en-US" altLang="ja-JP" sz="1200" b="1" dirty="0">
                <a:solidFill>
                  <a:schemeClr val="tx1"/>
                </a:solidFill>
              </a:rPr>
              <a:t>MySQL</a:t>
            </a:r>
            <a:r>
              <a:rPr lang="ja-JP" altLang="en-US" sz="1200" b="1" dirty="0">
                <a:solidFill>
                  <a:schemeClr val="tx1"/>
                </a:solidFill>
              </a:rPr>
              <a:t>、</a:t>
            </a:r>
            <a:r>
              <a:rPr lang="en-US" altLang="ja-JP" sz="1200" b="1" dirty="0">
                <a:solidFill>
                  <a:schemeClr val="tx1"/>
                </a:solidFill>
              </a:rPr>
              <a:t>Oracle</a:t>
            </a:r>
            <a:r>
              <a:rPr lang="ja-JP" altLang="en-US" sz="1200" b="1" dirty="0">
                <a:solidFill>
                  <a:schemeClr val="tx1"/>
                </a:solidFill>
              </a:rPr>
              <a:t>、</a:t>
            </a:r>
            <a:r>
              <a:rPr lang="en-US" altLang="ja-JP" sz="1200" b="1" dirty="0">
                <a:solidFill>
                  <a:schemeClr val="tx1"/>
                </a:solidFill>
              </a:rPr>
              <a:t>PostgreSQL</a:t>
            </a:r>
            <a:r>
              <a:rPr lang="ja-JP" altLang="en-US" sz="1200" b="1" dirty="0">
                <a:solidFill>
                  <a:schemeClr val="tx1"/>
                </a:solidFill>
              </a:rPr>
              <a:t>、</a:t>
            </a:r>
            <a:r>
              <a:rPr lang="en-US" altLang="ja-JP" sz="1200" b="1" dirty="0">
                <a:solidFill>
                  <a:schemeClr val="tx1"/>
                </a:solidFill>
              </a:rPr>
              <a:t>etc...</a:t>
            </a:r>
            <a:r>
              <a:rPr lang="ja-JP" altLang="en-US" sz="1200" b="1" dirty="0">
                <a:solidFill>
                  <a:schemeClr val="tx1"/>
                </a:solidFill>
              </a:rPr>
              <a:t>）</a:t>
            </a:r>
            <a:endParaRPr lang="en-US" altLang="ja-JP" sz="1200" b="1" dirty="0">
              <a:solidFill>
                <a:schemeClr val="tx1"/>
              </a:solidFill>
            </a:endParaRPr>
          </a:p>
          <a:p>
            <a:r>
              <a:rPr lang="ja-JP" altLang="en-US" sz="1200" dirty="0">
                <a:solidFill>
                  <a:schemeClr val="tx1"/>
                </a:solidFill>
              </a:rPr>
              <a:t>　　ユーザーの入力に対して適切な </a:t>
            </a:r>
            <a:r>
              <a:rPr lang="en-US" altLang="ja-JP" sz="1200" dirty="0">
                <a:solidFill>
                  <a:schemeClr val="tx1"/>
                </a:solidFill>
              </a:rPr>
              <a:t>SQL </a:t>
            </a:r>
            <a:r>
              <a:rPr lang="ja-JP" altLang="en-US" sz="1200" dirty="0">
                <a:solidFill>
                  <a:schemeClr val="tx1"/>
                </a:solidFill>
              </a:rPr>
              <a:t>を</a:t>
            </a:r>
            <a:r>
              <a:rPr lang="en-US" altLang="ja-JP" sz="1200" dirty="0">
                <a:solidFill>
                  <a:schemeClr val="tx1"/>
                </a:solidFill>
              </a:rPr>
              <a:t>AI</a:t>
            </a:r>
            <a:r>
              <a:rPr lang="ja-JP" altLang="en-US" sz="1200" dirty="0">
                <a:solidFill>
                  <a:schemeClr val="tx1"/>
                </a:solidFill>
              </a:rPr>
              <a:t>エージェントが発行し、クエリ実行により適切な情報を取得する</a:t>
            </a:r>
            <a:endParaRPr lang="en-US" altLang="ja-JP" sz="1200" dirty="0">
              <a:solidFill>
                <a:schemeClr val="tx1"/>
              </a:solidFill>
            </a:endParaRPr>
          </a:p>
          <a:p>
            <a:r>
              <a:rPr lang="ja-JP" altLang="en-US" sz="1200" dirty="0">
                <a:solidFill>
                  <a:schemeClr val="tx1"/>
                </a:solidFill>
              </a:rPr>
              <a:t>　　　　　　⇒ 例：登録するデータのフォーマット（カラム、テーブル等）を厳格化し、取得結果をより確実にしたい場合</a:t>
            </a:r>
            <a:endParaRPr lang="en-US" altLang="ja-JP" sz="1200" dirty="0">
              <a:solidFill>
                <a:schemeClr val="tx1"/>
              </a:solidFill>
            </a:endParaRPr>
          </a:p>
        </p:txBody>
      </p:sp>
      <p:sp>
        <p:nvSpPr>
          <p:cNvPr id="2" name="正方形/長方形 1">
            <a:extLst>
              <a:ext uri="{FF2B5EF4-FFF2-40B4-BE49-F238E27FC236}">
                <a16:creationId xmlns:a16="http://schemas.microsoft.com/office/drawing/2014/main" id="{C44368AC-01D3-2F3D-52D3-FB974C32EB48}"/>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141843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202E-0B81-86DA-BACD-72B782228F3E}"/>
            </a:ext>
          </a:extLst>
        </p:cNvPr>
        <p:cNvGrpSpPr/>
        <p:nvPr/>
      </p:nvGrpSpPr>
      <p:grpSpPr>
        <a:xfrm>
          <a:off x="0" y="0"/>
          <a:ext cx="0" cy="0"/>
          <a:chOff x="0" y="0"/>
          <a:chExt cx="0" cy="0"/>
        </a:xfrm>
      </p:grpSpPr>
      <p:sp>
        <p:nvSpPr>
          <p:cNvPr id="127" name="正方形/長方形 126">
            <a:extLst>
              <a:ext uri="{FF2B5EF4-FFF2-40B4-BE49-F238E27FC236}">
                <a16:creationId xmlns:a16="http://schemas.microsoft.com/office/drawing/2014/main" id="{294E7ECC-95E7-6DBA-A144-5DBC34248D34}"/>
              </a:ext>
            </a:extLst>
          </p:cNvPr>
          <p:cNvSpPr/>
          <p:nvPr/>
        </p:nvSpPr>
        <p:spPr>
          <a:xfrm>
            <a:off x="250504" y="2907739"/>
            <a:ext cx="5467775" cy="3597815"/>
          </a:xfrm>
          <a:prstGeom prst="rect">
            <a:avLst/>
          </a:prstGeom>
          <a:solidFill>
            <a:schemeClr val="accent1">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err="1">
                <a:solidFill>
                  <a:schemeClr val="accent1">
                    <a:lumMod val="50000"/>
                  </a:schemeClr>
                </a:solidFill>
              </a:rPr>
              <a:t>LongContext</a:t>
            </a:r>
            <a:endParaRPr kumimoji="1" lang="ja-JP" altLang="en-US" b="1" dirty="0">
              <a:solidFill>
                <a:schemeClr val="accent1">
                  <a:lumMod val="50000"/>
                </a:schemeClr>
              </a:solidFill>
            </a:endParaRPr>
          </a:p>
        </p:txBody>
      </p:sp>
      <p:sp>
        <p:nvSpPr>
          <p:cNvPr id="126" name="正方形/長方形 125">
            <a:extLst>
              <a:ext uri="{FF2B5EF4-FFF2-40B4-BE49-F238E27FC236}">
                <a16:creationId xmlns:a16="http://schemas.microsoft.com/office/drawing/2014/main" id="{9617ACA0-93D3-4BDA-7013-B313203F7EA7}"/>
              </a:ext>
            </a:extLst>
          </p:cNvPr>
          <p:cNvSpPr/>
          <p:nvPr/>
        </p:nvSpPr>
        <p:spPr>
          <a:xfrm>
            <a:off x="5943600" y="2908541"/>
            <a:ext cx="5467775" cy="3602795"/>
          </a:xfrm>
          <a:prstGeom prst="rect">
            <a:avLst/>
          </a:prstGeom>
          <a:solidFill>
            <a:schemeClr val="accent3">
              <a:lumMod val="20000"/>
              <a:lumOff val="80000"/>
              <a:alpha val="57000"/>
            </a:schemeClr>
          </a:solidFill>
          <a:ln w="9525">
            <a:solidFill>
              <a:srgbClr val="FFFFFF"/>
            </a:solidFill>
          </a:ln>
        </p:spPr>
        <p:style>
          <a:lnRef idx="2">
            <a:schemeClr val="dk1"/>
          </a:lnRef>
          <a:fillRef idx="1">
            <a:schemeClr val="lt1"/>
          </a:fillRef>
          <a:effectRef idx="0">
            <a:schemeClr val="dk1"/>
          </a:effectRef>
          <a:fontRef idx="minor">
            <a:schemeClr val="dk1"/>
          </a:fontRef>
        </p:style>
        <p:txBody>
          <a:bodyPr rtlCol="0" anchor="b"/>
          <a:lstStyle/>
          <a:p>
            <a:r>
              <a:rPr kumimoji="1" lang="en-US" altLang="ja-JP" b="1" dirty="0">
                <a:solidFill>
                  <a:schemeClr val="accent3">
                    <a:lumMod val="50000"/>
                  </a:schemeClr>
                </a:solidFill>
              </a:rPr>
              <a:t>RAG</a:t>
            </a:r>
            <a:endParaRPr kumimoji="1" lang="ja-JP" altLang="en-US" b="1" dirty="0">
              <a:solidFill>
                <a:schemeClr val="accent3">
                  <a:lumMod val="50000"/>
                </a:schemeClr>
              </a:solidFill>
            </a:endParaRPr>
          </a:p>
        </p:txBody>
      </p:sp>
      <p:sp>
        <p:nvSpPr>
          <p:cNvPr id="6" name="タイトル 5">
            <a:extLst>
              <a:ext uri="{FF2B5EF4-FFF2-40B4-BE49-F238E27FC236}">
                <a16:creationId xmlns:a16="http://schemas.microsoft.com/office/drawing/2014/main" id="{7CA8028E-3346-8CAF-08AE-F630B3C101FF}"/>
              </a:ext>
            </a:extLst>
          </p:cNvPr>
          <p:cNvSpPr>
            <a:spLocks noGrp="1"/>
          </p:cNvSpPr>
          <p:nvPr>
            <p:ph type="title"/>
          </p:nvPr>
        </p:nvSpPr>
        <p:spPr/>
        <p:txBody>
          <a:bodyPr>
            <a:normAutofit fontScale="90000"/>
          </a:bodyPr>
          <a:lstStyle/>
          <a:p>
            <a:r>
              <a:rPr lang="en-US" altLang="ja-JP" dirty="0"/>
              <a:t>Knowledge </a:t>
            </a:r>
            <a:r>
              <a:rPr lang="ja-JP" altLang="en-US" dirty="0"/>
              <a:t>の参照方法（ベクトル検索・</a:t>
            </a:r>
            <a:r>
              <a:rPr lang="en-US" altLang="ja-JP" dirty="0"/>
              <a:t>Long Context</a:t>
            </a:r>
            <a:r>
              <a:rPr lang="ja-JP" altLang="en-US" dirty="0"/>
              <a:t>）</a:t>
            </a:r>
          </a:p>
        </p:txBody>
      </p:sp>
      <p:sp>
        <p:nvSpPr>
          <p:cNvPr id="4" name="スライド番号プレースホルダー 3">
            <a:extLst>
              <a:ext uri="{FF2B5EF4-FFF2-40B4-BE49-F238E27FC236}">
                <a16:creationId xmlns:a16="http://schemas.microsoft.com/office/drawing/2014/main" id="{5D6C0CD6-2FFD-A1AE-3DF9-C076CE78AFAD}"/>
              </a:ext>
            </a:extLst>
          </p:cNvPr>
          <p:cNvSpPr>
            <a:spLocks noGrp="1"/>
          </p:cNvSpPr>
          <p:nvPr>
            <p:ph type="sldNum" sz="quarter" idx="12"/>
          </p:nvPr>
        </p:nvSpPr>
        <p:spPr/>
        <p:txBody>
          <a:bodyPr/>
          <a:lstStyle/>
          <a:p>
            <a:fld id="{0AF7E18D-A281-EF4E-83EF-D7811667EA6C}" type="slidenum">
              <a:rPr kumimoji="1" lang="ja-JP" altLang="en-US" smtClean="0"/>
              <a:t>7</a:t>
            </a:fld>
            <a:endParaRPr kumimoji="1" lang="ja-JP" altLang="en-US"/>
          </a:p>
        </p:txBody>
      </p:sp>
      <p:sp>
        <p:nvSpPr>
          <p:cNvPr id="7" name="フッター プレースホルダー 3">
            <a:extLst>
              <a:ext uri="{FF2B5EF4-FFF2-40B4-BE49-F238E27FC236}">
                <a16:creationId xmlns:a16="http://schemas.microsoft.com/office/drawing/2014/main" id="{59A86051-9B54-E128-CC18-8D2791ECB7F0}"/>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11" name="図 10">
            <a:extLst>
              <a:ext uri="{FF2B5EF4-FFF2-40B4-BE49-F238E27FC236}">
                <a16:creationId xmlns:a16="http://schemas.microsoft.com/office/drawing/2014/main" id="{2F8CCC00-6BD1-0EFC-61E2-EE3B9DC08260}"/>
              </a:ext>
            </a:extLst>
          </p:cNvPr>
          <p:cNvPicPr>
            <a:picLocks noChangeAspect="1"/>
          </p:cNvPicPr>
          <p:nvPr/>
        </p:nvPicPr>
        <p:blipFill>
          <a:blip r:embed="rId2"/>
          <a:stretch>
            <a:fillRect/>
          </a:stretch>
        </p:blipFill>
        <p:spPr>
          <a:xfrm>
            <a:off x="319323" y="1555216"/>
            <a:ext cx="750398" cy="728804"/>
          </a:xfrm>
          <a:prstGeom prst="rect">
            <a:avLst/>
          </a:prstGeom>
        </p:spPr>
      </p:pic>
      <p:sp>
        <p:nvSpPr>
          <p:cNvPr id="12" name="テキスト ボックス 11">
            <a:extLst>
              <a:ext uri="{FF2B5EF4-FFF2-40B4-BE49-F238E27FC236}">
                <a16:creationId xmlns:a16="http://schemas.microsoft.com/office/drawing/2014/main" id="{40C8B5F1-634E-67C2-28A5-5941CFE60A32}"/>
              </a:ext>
            </a:extLst>
          </p:cNvPr>
          <p:cNvSpPr txBox="1"/>
          <p:nvPr/>
        </p:nvSpPr>
        <p:spPr>
          <a:xfrm>
            <a:off x="133502" y="2343913"/>
            <a:ext cx="1122040" cy="276999"/>
          </a:xfrm>
          <a:prstGeom prst="rect">
            <a:avLst/>
          </a:prstGeom>
          <a:noFill/>
        </p:spPr>
        <p:txBody>
          <a:bodyPr wrap="square" rtlCol="0">
            <a:spAutoFit/>
          </a:bodyPr>
          <a:lstStyle/>
          <a:p>
            <a:pPr algn="ctr"/>
            <a:r>
              <a:rPr kumimoji="1" lang="ja-JP" altLang="en-US" sz="1200" dirty="0"/>
              <a:t>参考ファイル</a:t>
            </a:r>
          </a:p>
        </p:txBody>
      </p:sp>
      <p:sp>
        <p:nvSpPr>
          <p:cNvPr id="14" name="テキスト ボックス 13">
            <a:extLst>
              <a:ext uri="{FF2B5EF4-FFF2-40B4-BE49-F238E27FC236}">
                <a16:creationId xmlns:a16="http://schemas.microsoft.com/office/drawing/2014/main" id="{8B12C806-800A-18E5-C9ED-EEFF204B3735}"/>
              </a:ext>
            </a:extLst>
          </p:cNvPr>
          <p:cNvSpPr txBox="1"/>
          <p:nvPr/>
        </p:nvSpPr>
        <p:spPr>
          <a:xfrm>
            <a:off x="1147299" y="1498889"/>
            <a:ext cx="1262162" cy="461665"/>
          </a:xfrm>
          <a:prstGeom prst="rect">
            <a:avLst/>
          </a:prstGeom>
          <a:noFill/>
        </p:spPr>
        <p:txBody>
          <a:bodyPr wrap="square" rtlCol="0">
            <a:spAutoFit/>
          </a:bodyPr>
          <a:lstStyle/>
          <a:p>
            <a:pPr algn="ctr"/>
            <a:r>
              <a:rPr lang="ja-JP" altLang="en-US" sz="1200" dirty="0"/>
              <a:t>ルールに従って</a:t>
            </a:r>
            <a:endParaRPr lang="en-US" altLang="ja-JP" sz="1200" dirty="0"/>
          </a:p>
          <a:p>
            <a:pPr algn="ctr"/>
            <a:r>
              <a:rPr kumimoji="1" lang="ja-JP" altLang="en-US" sz="1200" dirty="0"/>
              <a:t>名づけ</a:t>
            </a:r>
            <a:endParaRPr kumimoji="1" lang="en-US" altLang="ja-JP" sz="1200" dirty="0"/>
          </a:p>
        </p:txBody>
      </p:sp>
      <p:pic>
        <p:nvPicPr>
          <p:cNvPr id="15" name="図 14" descr="時計 が含まれている画像&#10;&#10;自動的に生成された説明">
            <a:extLst>
              <a:ext uri="{FF2B5EF4-FFF2-40B4-BE49-F238E27FC236}">
                <a16:creationId xmlns:a16="http://schemas.microsoft.com/office/drawing/2014/main" id="{BFC3753D-C974-DBD2-3341-AF64F541ACFC}"/>
              </a:ext>
            </a:extLst>
          </p:cNvPr>
          <p:cNvPicPr>
            <a:picLocks noChangeAspect="1"/>
          </p:cNvPicPr>
          <p:nvPr/>
        </p:nvPicPr>
        <p:blipFill rotWithShape="1">
          <a:blip r:embed="rId3"/>
          <a:srcRect r="59736" b="63537"/>
          <a:stretch/>
        </p:blipFill>
        <p:spPr>
          <a:xfrm>
            <a:off x="2874939" y="1665288"/>
            <a:ext cx="703609" cy="594269"/>
          </a:xfrm>
          <a:prstGeom prst="rect">
            <a:avLst/>
          </a:prstGeom>
        </p:spPr>
      </p:pic>
      <p:sp>
        <p:nvSpPr>
          <p:cNvPr id="16" name="テキスト ボックス 15">
            <a:extLst>
              <a:ext uri="{FF2B5EF4-FFF2-40B4-BE49-F238E27FC236}">
                <a16:creationId xmlns:a16="http://schemas.microsoft.com/office/drawing/2014/main" id="{585D30FB-654C-D43A-AD6D-68C69DD2B970}"/>
              </a:ext>
            </a:extLst>
          </p:cNvPr>
          <p:cNvSpPr txBox="1"/>
          <p:nvPr/>
        </p:nvSpPr>
        <p:spPr>
          <a:xfrm>
            <a:off x="2665723" y="2306444"/>
            <a:ext cx="1122040" cy="461665"/>
          </a:xfrm>
          <a:prstGeom prst="rect">
            <a:avLst/>
          </a:prstGeom>
          <a:noFill/>
        </p:spPr>
        <p:txBody>
          <a:bodyPr wrap="square" rtlCol="0">
            <a:spAutoFit/>
          </a:bodyPr>
          <a:lstStyle/>
          <a:p>
            <a:pPr algn="ctr"/>
            <a:r>
              <a:rPr kumimoji="1" lang="ja-JP" altLang="en-US" sz="1200" dirty="0"/>
              <a:t>名づけされた</a:t>
            </a:r>
            <a:endParaRPr kumimoji="1" lang="en-US" altLang="ja-JP" sz="1200" dirty="0"/>
          </a:p>
          <a:p>
            <a:pPr algn="ctr"/>
            <a:r>
              <a:rPr kumimoji="1" lang="ja-JP" altLang="en-US" sz="1200" dirty="0"/>
              <a:t>ファイル群</a:t>
            </a:r>
          </a:p>
        </p:txBody>
      </p:sp>
      <p:cxnSp>
        <p:nvCxnSpPr>
          <p:cNvPr id="17" name="直線矢印コネクタ 16">
            <a:extLst>
              <a:ext uri="{FF2B5EF4-FFF2-40B4-BE49-F238E27FC236}">
                <a16:creationId xmlns:a16="http://schemas.microsoft.com/office/drawing/2014/main" id="{494ECF81-8331-C4B5-922E-0F3C2A829639}"/>
              </a:ext>
            </a:extLst>
          </p:cNvPr>
          <p:cNvCxnSpPr>
            <a:cxnSpLocks/>
          </p:cNvCxnSpPr>
          <p:nvPr/>
        </p:nvCxnSpPr>
        <p:spPr>
          <a:xfrm flipH="1" flipV="1">
            <a:off x="3935108" y="1968182"/>
            <a:ext cx="4494765" cy="6789"/>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E2E7F952-CFE0-CA31-8801-C97CBA069862}"/>
              </a:ext>
            </a:extLst>
          </p:cNvPr>
          <p:cNvSpPr txBox="1"/>
          <p:nvPr/>
        </p:nvSpPr>
        <p:spPr>
          <a:xfrm>
            <a:off x="4977718" y="1682966"/>
            <a:ext cx="2447443" cy="276999"/>
          </a:xfrm>
          <a:prstGeom prst="rect">
            <a:avLst/>
          </a:prstGeom>
          <a:noFill/>
        </p:spPr>
        <p:txBody>
          <a:bodyPr wrap="square" rtlCol="0">
            <a:spAutoFit/>
          </a:bodyPr>
          <a:lstStyle/>
          <a:p>
            <a:pPr algn="ctr"/>
            <a:r>
              <a:rPr kumimoji="1" lang="ja-JP" altLang="en-US" sz="1200" dirty="0"/>
              <a:t>チャンク分割</a:t>
            </a:r>
            <a:r>
              <a:rPr lang="ja-JP" altLang="en-US" sz="1200" dirty="0"/>
              <a:t>・ベクトル化</a:t>
            </a:r>
            <a:endParaRPr kumimoji="1" lang="en-US" altLang="ja-JP" sz="1200" dirty="0"/>
          </a:p>
        </p:txBody>
      </p:sp>
      <p:grpSp>
        <p:nvGrpSpPr>
          <p:cNvPr id="99" name="グループ化 98">
            <a:extLst>
              <a:ext uri="{FF2B5EF4-FFF2-40B4-BE49-F238E27FC236}">
                <a16:creationId xmlns:a16="http://schemas.microsoft.com/office/drawing/2014/main" id="{B65F7567-A074-AE3D-BA94-2CE18C7CD3A5}"/>
              </a:ext>
            </a:extLst>
          </p:cNvPr>
          <p:cNvGrpSpPr/>
          <p:nvPr/>
        </p:nvGrpSpPr>
        <p:grpSpPr>
          <a:xfrm>
            <a:off x="8314131" y="1495003"/>
            <a:ext cx="1122040" cy="1140233"/>
            <a:chOff x="9383979" y="1495003"/>
            <a:chExt cx="1122040" cy="1140233"/>
          </a:xfrm>
        </p:grpSpPr>
        <p:pic>
          <p:nvPicPr>
            <p:cNvPr id="19" name="グラフィックス 18" descr="データベース 単色塗りつぶし">
              <a:extLst>
                <a:ext uri="{FF2B5EF4-FFF2-40B4-BE49-F238E27FC236}">
                  <a16:creationId xmlns:a16="http://schemas.microsoft.com/office/drawing/2014/main" id="{10A1E1A9-F867-F658-B33D-9F3885DBF8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2330" y="1495003"/>
              <a:ext cx="845339" cy="823014"/>
            </a:xfrm>
            <a:prstGeom prst="rect">
              <a:avLst/>
            </a:prstGeom>
          </p:spPr>
        </p:pic>
        <p:sp>
          <p:nvSpPr>
            <p:cNvPr id="20" name="テキスト ボックス 19">
              <a:extLst>
                <a:ext uri="{FF2B5EF4-FFF2-40B4-BE49-F238E27FC236}">
                  <a16:creationId xmlns:a16="http://schemas.microsoft.com/office/drawing/2014/main" id="{956C8D4E-2F3F-E3D6-0F37-5CA1F5773CE0}"/>
                </a:ext>
              </a:extLst>
            </p:cNvPr>
            <p:cNvSpPr txBox="1"/>
            <p:nvPr/>
          </p:nvSpPr>
          <p:spPr>
            <a:xfrm>
              <a:off x="9383979" y="2358237"/>
              <a:ext cx="1122040" cy="276999"/>
            </a:xfrm>
            <a:prstGeom prst="rect">
              <a:avLst/>
            </a:prstGeom>
            <a:noFill/>
          </p:spPr>
          <p:txBody>
            <a:bodyPr wrap="square" rtlCol="0">
              <a:spAutoFit/>
            </a:bodyPr>
            <a:lstStyle/>
            <a:p>
              <a:pPr algn="ctr"/>
              <a:r>
                <a:rPr kumimoji="1" lang="ja-JP" altLang="en-US" sz="1200" dirty="0"/>
                <a:t>ベクトル</a:t>
              </a:r>
              <a:r>
                <a:rPr kumimoji="1" lang="en-US" altLang="ja-JP" sz="1200" dirty="0"/>
                <a:t>DB</a:t>
              </a:r>
              <a:endParaRPr kumimoji="1" lang="ja-JP" altLang="en-US" sz="1200" dirty="0"/>
            </a:p>
          </p:txBody>
        </p:sp>
      </p:grpSp>
      <p:sp>
        <p:nvSpPr>
          <p:cNvPr id="21" name="正方形/長方形 20">
            <a:extLst>
              <a:ext uri="{FF2B5EF4-FFF2-40B4-BE49-F238E27FC236}">
                <a16:creationId xmlns:a16="http://schemas.microsoft.com/office/drawing/2014/main" id="{6A411F19-597D-799E-CDB4-3977B2157A1D}"/>
              </a:ext>
            </a:extLst>
          </p:cNvPr>
          <p:cNvSpPr/>
          <p:nvPr/>
        </p:nvSpPr>
        <p:spPr>
          <a:xfrm>
            <a:off x="2377442" y="1342397"/>
            <a:ext cx="7753998" cy="1456205"/>
          </a:xfrm>
          <a:prstGeom prst="rect">
            <a:avLst/>
          </a:prstGeom>
          <a:noFill/>
          <a:ln w="28575">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rtlCol="0" anchor="t"/>
          <a:lstStyle/>
          <a:p>
            <a:r>
              <a:rPr kumimoji="1" lang="en-US" altLang="ja-JP" sz="1400" dirty="0">
                <a:solidFill>
                  <a:schemeClr val="accent6">
                    <a:lumMod val="75000"/>
                  </a:schemeClr>
                </a:solidFill>
              </a:rPr>
              <a:t>knowledge</a:t>
            </a:r>
            <a:endParaRPr kumimoji="1" lang="ja-JP" altLang="en-US" sz="1400" dirty="0">
              <a:solidFill>
                <a:schemeClr val="accent6">
                  <a:lumMod val="75000"/>
                </a:schemeClr>
              </a:solidFill>
            </a:endParaRPr>
          </a:p>
        </p:txBody>
      </p:sp>
      <p:grpSp>
        <p:nvGrpSpPr>
          <p:cNvPr id="72" name="グループ化 71">
            <a:extLst>
              <a:ext uri="{FF2B5EF4-FFF2-40B4-BE49-F238E27FC236}">
                <a16:creationId xmlns:a16="http://schemas.microsoft.com/office/drawing/2014/main" id="{6FA1074E-A60D-C6B0-3C42-00B23EA60756}"/>
              </a:ext>
            </a:extLst>
          </p:cNvPr>
          <p:cNvGrpSpPr/>
          <p:nvPr/>
        </p:nvGrpSpPr>
        <p:grpSpPr>
          <a:xfrm>
            <a:off x="388017" y="3773628"/>
            <a:ext cx="1143806" cy="1273301"/>
            <a:chOff x="388017" y="3782772"/>
            <a:chExt cx="1143806" cy="1273301"/>
          </a:xfrm>
        </p:grpSpPr>
        <p:sp>
          <p:nvSpPr>
            <p:cNvPr id="24" name="四角形: メモ 23">
              <a:extLst>
                <a:ext uri="{FF2B5EF4-FFF2-40B4-BE49-F238E27FC236}">
                  <a16:creationId xmlns:a16="http://schemas.microsoft.com/office/drawing/2014/main" id="{EF8AD348-AF54-53E5-3FB1-BB8D2F1C5C6B}"/>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23" name="図 22" descr="ウィンドウ, 記号, 挿絵 が含まれている画像&#10;&#10;自動的に生成された説明">
              <a:extLst>
                <a:ext uri="{FF2B5EF4-FFF2-40B4-BE49-F238E27FC236}">
                  <a16:creationId xmlns:a16="http://schemas.microsoft.com/office/drawing/2014/main" id="{AC59CBEF-2D8A-C0E5-52B8-A882D155E82E}"/>
                </a:ext>
              </a:extLst>
            </p:cNvPr>
            <p:cNvPicPr>
              <a:picLocks noChangeAspect="1"/>
            </p:cNvPicPr>
            <p:nvPr/>
          </p:nvPicPr>
          <p:blipFill>
            <a:blip r:embed="rId6"/>
            <a:stretch>
              <a:fillRect/>
            </a:stretch>
          </p:blipFill>
          <p:spPr>
            <a:xfrm>
              <a:off x="388017" y="3782772"/>
              <a:ext cx="376491" cy="501324"/>
            </a:xfrm>
            <a:prstGeom prst="rect">
              <a:avLst/>
            </a:prstGeom>
          </p:spPr>
        </p:pic>
        <p:sp>
          <p:nvSpPr>
            <p:cNvPr id="25" name="テキスト ボックス 24">
              <a:extLst>
                <a:ext uri="{FF2B5EF4-FFF2-40B4-BE49-F238E27FC236}">
                  <a16:creationId xmlns:a16="http://schemas.microsoft.com/office/drawing/2014/main" id="{0ACCAA26-35B1-4E07-50DA-690F974E2C97}"/>
                </a:ext>
              </a:extLst>
            </p:cNvPr>
            <p:cNvSpPr txBox="1"/>
            <p:nvPr/>
          </p:nvSpPr>
          <p:spPr>
            <a:xfrm>
              <a:off x="409783" y="4779074"/>
              <a:ext cx="1122040" cy="276999"/>
            </a:xfrm>
            <a:prstGeom prst="rect">
              <a:avLst/>
            </a:prstGeom>
            <a:noFill/>
          </p:spPr>
          <p:txBody>
            <a:bodyPr wrap="square" rtlCol="0">
              <a:spAutoFit/>
            </a:bodyPr>
            <a:lstStyle/>
            <a:p>
              <a:pPr algn="ctr"/>
              <a:r>
                <a:rPr kumimoji="1" lang="ja-JP" altLang="en-US" sz="1200" dirty="0"/>
                <a:t>質問</a:t>
              </a:r>
            </a:p>
          </p:txBody>
        </p:sp>
      </p:grpSp>
      <p:cxnSp>
        <p:nvCxnSpPr>
          <p:cNvPr id="26" name="直線矢印コネクタ 25">
            <a:extLst>
              <a:ext uri="{FF2B5EF4-FFF2-40B4-BE49-F238E27FC236}">
                <a16:creationId xmlns:a16="http://schemas.microsoft.com/office/drawing/2014/main" id="{1E310A56-4B28-BC87-A405-E4C8B235D54A}"/>
              </a:ext>
            </a:extLst>
          </p:cNvPr>
          <p:cNvCxnSpPr>
            <a:cxnSpLocks/>
          </p:cNvCxnSpPr>
          <p:nvPr/>
        </p:nvCxnSpPr>
        <p:spPr>
          <a:xfrm flipH="1">
            <a:off x="1446485" y="2713667"/>
            <a:ext cx="1380946" cy="158302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D03553E4-FA51-606E-365F-279439E99D76}"/>
              </a:ext>
            </a:extLst>
          </p:cNvPr>
          <p:cNvSpPr txBox="1"/>
          <p:nvPr/>
        </p:nvSpPr>
        <p:spPr>
          <a:xfrm>
            <a:off x="1442421" y="3406281"/>
            <a:ext cx="1727981" cy="461665"/>
          </a:xfrm>
          <a:prstGeom prst="rect">
            <a:avLst/>
          </a:prstGeom>
          <a:solidFill>
            <a:schemeClr val="bg1"/>
          </a:solidFill>
        </p:spPr>
        <p:txBody>
          <a:bodyPr wrap="square" rtlCol="0">
            <a:spAutoFit/>
          </a:bodyPr>
          <a:lstStyle/>
          <a:p>
            <a:pPr algn="ctr"/>
            <a:r>
              <a:rPr kumimoji="1" lang="ja-JP" altLang="en-US" sz="1200" dirty="0"/>
              <a:t>名づけルール</a:t>
            </a:r>
            <a:r>
              <a:rPr lang="ja-JP" altLang="en-US" sz="1200" dirty="0"/>
              <a:t>従って</a:t>
            </a:r>
            <a:endParaRPr lang="en-US" altLang="ja-JP" sz="1200" dirty="0"/>
          </a:p>
          <a:p>
            <a:pPr algn="ctr"/>
            <a:r>
              <a:rPr lang="ja-JP" altLang="en-US" sz="1200" dirty="0"/>
              <a:t>ファイル選択</a:t>
            </a:r>
            <a:endParaRPr kumimoji="1" lang="en-US" altLang="ja-JP" sz="1200" dirty="0"/>
          </a:p>
        </p:txBody>
      </p:sp>
      <p:sp>
        <p:nvSpPr>
          <p:cNvPr id="29" name="テキスト ボックス 28">
            <a:extLst>
              <a:ext uri="{FF2B5EF4-FFF2-40B4-BE49-F238E27FC236}">
                <a16:creationId xmlns:a16="http://schemas.microsoft.com/office/drawing/2014/main" id="{48FC27C3-BC79-B7CD-4BA3-B77786A4DB7E}"/>
              </a:ext>
            </a:extLst>
          </p:cNvPr>
          <p:cNvSpPr txBox="1"/>
          <p:nvPr/>
        </p:nvSpPr>
        <p:spPr>
          <a:xfrm>
            <a:off x="3347407" y="3804854"/>
            <a:ext cx="1122040" cy="461665"/>
          </a:xfrm>
          <a:prstGeom prst="rect">
            <a:avLst/>
          </a:prstGeom>
          <a:noFill/>
        </p:spPr>
        <p:txBody>
          <a:bodyPr wrap="square" rtlCol="0">
            <a:spAutoFit/>
          </a:bodyPr>
          <a:lstStyle/>
          <a:p>
            <a:pPr algn="ctr"/>
            <a:r>
              <a:rPr kumimoji="1" lang="ja-JP" altLang="en-US" sz="1200" dirty="0"/>
              <a:t>選択した</a:t>
            </a:r>
            <a:endParaRPr kumimoji="1" lang="en-US" altLang="ja-JP" sz="1200" dirty="0"/>
          </a:p>
          <a:p>
            <a:pPr algn="ctr"/>
            <a:r>
              <a:rPr kumimoji="1" lang="ja-JP" altLang="en-US" sz="1200" dirty="0"/>
              <a:t>ファイル</a:t>
            </a:r>
          </a:p>
        </p:txBody>
      </p:sp>
      <p:pic>
        <p:nvPicPr>
          <p:cNvPr id="34" name="図 33">
            <a:extLst>
              <a:ext uri="{FF2B5EF4-FFF2-40B4-BE49-F238E27FC236}">
                <a16:creationId xmlns:a16="http://schemas.microsoft.com/office/drawing/2014/main" id="{908AAC90-B38F-F34A-FD06-C506248FB9A2}"/>
              </a:ext>
            </a:extLst>
          </p:cNvPr>
          <p:cNvPicPr>
            <a:picLocks noChangeAspect="1"/>
          </p:cNvPicPr>
          <p:nvPr/>
        </p:nvPicPr>
        <p:blipFill>
          <a:blip r:embed="rId2"/>
          <a:stretch>
            <a:fillRect/>
          </a:stretch>
        </p:blipFill>
        <p:spPr>
          <a:xfrm>
            <a:off x="3548237" y="3109621"/>
            <a:ext cx="750398" cy="728804"/>
          </a:xfrm>
          <a:prstGeom prst="rect">
            <a:avLst/>
          </a:prstGeom>
        </p:spPr>
      </p:pic>
      <p:cxnSp>
        <p:nvCxnSpPr>
          <p:cNvPr id="40" name="直線矢印コネクタ 39">
            <a:extLst>
              <a:ext uri="{FF2B5EF4-FFF2-40B4-BE49-F238E27FC236}">
                <a16:creationId xmlns:a16="http://schemas.microsoft.com/office/drawing/2014/main" id="{0396C2BB-D058-D46A-F399-F1DDEA6AF8FE}"/>
              </a:ext>
            </a:extLst>
          </p:cNvPr>
          <p:cNvCxnSpPr>
            <a:cxnSpLocks/>
          </p:cNvCxnSpPr>
          <p:nvPr/>
        </p:nvCxnSpPr>
        <p:spPr>
          <a:xfrm flipH="1" flipV="1">
            <a:off x="1401301" y="4498863"/>
            <a:ext cx="2777944" cy="7628"/>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1" name="テキスト ボックス 40">
            <a:extLst>
              <a:ext uri="{FF2B5EF4-FFF2-40B4-BE49-F238E27FC236}">
                <a16:creationId xmlns:a16="http://schemas.microsoft.com/office/drawing/2014/main" id="{69024072-FE79-E2BF-5681-DC54E6B7B458}"/>
              </a:ext>
            </a:extLst>
          </p:cNvPr>
          <p:cNvSpPr txBox="1"/>
          <p:nvPr/>
        </p:nvSpPr>
        <p:spPr>
          <a:xfrm>
            <a:off x="4420367" y="3706689"/>
            <a:ext cx="1262162" cy="276999"/>
          </a:xfrm>
          <a:prstGeom prst="rect">
            <a:avLst/>
          </a:prstGeom>
          <a:noFill/>
        </p:spPr>
        <p:txBody>
          <a:bodyPr wrap="square" rtlCol="0">
            <a:spAutoFit/>
          </a:bodyPr>
          <a:lstStyle/>
          <a:p>
            <a:pPr algn="ctr"/>
            <a:r>
              <a:rPr kumimoji="1" lang="en-US" altLang="ja-JP" sz="1200" dirty="0"/>
              <a:t>LLM</a:t>
            </a:r>
            <a:r>
              <a:rPr kumimoji="1" lang="ja-JP" altLang="en-US" sz="1200" dirty="0"/>
              <a:t>に全文投入</a:t>
            </a:r>
            <a:endParaRPr kumimoji="1" lang="en-US" altLang="ja-JP" sz="1200" dirty="0"/>
          </a:p>
        </p:txBody>
      </p:sp>
      <p:cxnSp>
        <p:nvCxnSpPr>
          <p:cNvPr id="45" name="直線矢印コネクタ 44">
            <a:extLst>
              <a:ext uri="{FF2B5EF4-FFF2-40B4-BE49-F238E27FC236}">
                <a16:creationId xmlns:a16="http://schemas.microsoft.com/office/drawing/2014/main" id="{37B2E14F-4A40-19F2-356A-6274E2D7BC91}"/>
              </a:ext>
            </a:extLst>
          </p:cNvPr>
          <p:cNvCxnSpPr>
            <a:cxnSpLocks/>
          </p:cNvCxnSpPr>
          <p:nvPr/>
        </p:nvCxnSpPr>
        <p:spPr>
          <a:xfrm flipH="1" flipV="1">
            <a:off x="3409432" y="2732807"/>
            <a:ext cx="313268" cy="34056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a:extLst>
              <a:ext uri="{FF2B5EF4-FFF2-40B4-BE49-F238E27FC236}">
                <a16:creationId xmlns:a16="http://schemas.microsoft.com/office/drawing/2014/main" id="{5D9E4C9C-66D5-3E0C-BF59-8E7988D50EB9}"/>
              </a:ext>
            </a:extLst>
          </p:cNvPr>
          <p:cNvCxnSpPr>
            <a:cxnSpLocks/>
            <a:stCxn id="54" idx="0"/>
          </p:cNvCxnSpPr>
          <p:nvPr/>
        </p:nvCxnSpPr>
        <p:spPr>
          <a:xfrm flipH="1" flipV="1">
            <a:off x="4307316" y="3739753"/>
            <a:ext cx="335957" cy="3377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54" name="図 53" descr="アイコン&#10;&#10;自動的に生成された説明">
            <a:extLst>
              <a:ext uri="{FF2B5EF4-FFF2-40B4-BE49-F238E27FC236}">
                <a16:creationId xmlns:a16="http://schemas.microsoft.com/office/drawing/2014/main" id="{FA41E04E-514F-DC85-AEB6-4D4D56CBA3A8}"/>
              </a:ext>
            </a:extLst>
          </p:cNvPr>
          <p:cNvPicPr>
            <a:picLocks noChangeAspect="1"/>
          </p:cNvPicPr>
          <p:nvPr/>
        </p:nvPicPr>
        <p:blipFill>
          <a:blip r:embed="rId7"/>
          <a:stretch>
            <a:fillRect/>
          </a:stretch>
        </p:blipFill>
        <p:spPr>
          <a:xfrm>
            <a:off x="4322602" y="4077533"/>
            <a:ext cx="641341" cy="747658"/>
          </a:xfrm>
          <a:prstGeom prst="rect">
            <a:avLst/>
          </a:prstGeom>
        </p:spPr>
      </p:pic>
      <p:sp>
        <p:nvSpPr>
          <p:cNvPr id="55" name="テキスト ボックス 54">
            <a:extLst>
              <a:ext uri="{FF2B5EF4-FFF2-40B4-BE49-F238E27FC236}">
                <a16:creationId xmlns:a16="http://schemas.microsoft.com/office/drawing/2014/main" id="{E73BD11B-4314-DA50-D3F8-1CBDB2F0C57E}"/>
              </a:ext>
            </a:extLst>
          </p:cNvPr>
          <p:cNvSpPr txBox="1"/>
          <p:nvPr/>
        </p:nvSpPr>
        <p:spPr>
          <a:xfrm>
            <a:off x="4087298" y="4831167"/>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cxnSp>
        <p:nvCxnSpPr>
          <p:cNvPr id="56" name="直線矢印コネクタ 55">
            <a:extLst>
              <a:ext uri="{FF2B5EF4-FFF2-40B4-BE49-F238E27FC236}">
                <a16:creationId xmlns:a16="http://schemas.microsoft.com/office/drawing/2014/main" id="{C788810E-A6A3-1690-F7C4-1320A7B15B81}"/>
              </a:ext>
            </a:extLst>
          </p:cNvPr>
          <p:cNvCxnSpPr>
            <a:cxnSpLocks/>
          </p:cNvCxnSpPr>
          <p:nvPr/>
        </p:nvCxnSpPr>
        <p:spPr>
          <a:xfrm flipV="1">
            <a:off x="4705120" y="5124518"/>
            <a:ext cx="0" cy="347617"/>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63" name="四角形: メモ 62">
            <a:extLst>
              <a:ext uri="{FF2B5EF4-FFF2-40B4-BE49-F238E27FC236}">
                <a16:creationId xmlns:a16="http://schemas.microsoft.com/office/drawing/2014/main" id="{ADCF0DE0-66DA-CDE5-BCDF-2BFC6E74996A}"/>
              </a:ext>
            </a:extLst>
          </p:cNvPr>
          <p:cNvSpPr/>
          <p:nvPr/>
        </p:nvSpPr>
        <p:spPr>
          <a:xfrm>
            <a:off x="4432522" y="5494708"/>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64" name="テキスト ボックス 63">
            <a:extLst>
              <a:ext uri="{FF2B5EF4-FFF2-40B4-BE49-F238E27FC236}">
                <a16:creationId xmlns:a16="http://schemas.microsoft.com/office/drawing/2014/main" id="{A4376C62-4DFE-5158-72B8-02BBC34689EF}"/>
              </a:ext>
            </a:extLst>
          </p:cNvPr>
          <p:cNvSpPr txBox="1"/>
          <p:nvPr/>
        </p:nvSpPr>
        <p:spPr>
          <a:xfrm>
            <a:off x="4144100" y="6243522"/>
            <a:ext cx="1122040" cy="276999"/>
          </a:xfrm>
          <a:prstGeom prst="rect">
            <a:avLst/>
          </a:prstGeom>
          <a:noFill/>
        </p:spPr>
        <p:txBody>
          <a:bodyPr wrap="square" rtlCol="0">
            <a:spAutoFit/>
          </a:bodyPr>
          <a:lstStyle/>
          <a:p>
            <a:pPr algn="ctr"/>
            <a:r>
              <a:rPr kumimoji="1" lang="ja-JP" altLang="en-US" sz="1200" dirty="0"/>
              <a:t>回答</a:t>
            </a:r>
          </a:p>
        </p:txBody>
      </p:sp>
      <p:pic>
        <p:nvPicPr>
          <p:cNvPr id="65" name="図 64" descr="アイコン&#10;&#10;自動的に生成された説明">
            <a:extLst>
              <a:ext uri="{FF2B5EF4-FFF2-40B4-BE49-F238E27FC236}">
                <a16:creationId xmlns:a16="http://schemas.microsoft.com/office/drawing/2014/main" id="{47D94C14-F367-BBAA-B2FC-E2467BBE9674}"/>
              </a:ext>
            </a:extLst>
          </p:cNvPr>
          <p:cNvPicPr>
            <a:picLocks noChangeAspect="1"/>
          </p:cNvPicPr>
          <p:nvPr/>
        </p:nvPicPr>
        <p:blipFill>
          <a:blip r:embed="rId7"/>
          <a:stretch>
            <a:fillRect/>
          </a:stretch>
        </p:blipFill>
        <p:spPr>
          <a:xfrm>
            <a:off x="4287256" y="5341415"/>
            <a:ext cx="290532" cy="338695"/>
          </a:xfrm>
          <a:prstGeom prst="rect">
            <a:avLst/>
          </a:prstGeom>
        </p:spPr>
      </p:pic>
      <p:grpSp>
        <p:nvGrpSpPr>
          <p:cNvPr id="73" name="グループ化 72">
            <a:extLst>
              <a:ext uri="{FF2B5EF4-FFF2-40B4-BE49-F238E27FC236}">
                <a16:creationId xmlns:a16="http://schemas.microsoft.com/office/drawing/2014/main" id="{04770954-4157-A8F1-1A31-9EF15F118C99}"/>
              </a:ext>
            </a:extLst>
          </p:cNvPr>
          <p:cNvGrpSpPr/>
          <p:nvPr/>
        </p:nvGrpSpPr>
        <p:grpSpPr>
          <a:xfrm>
            <a:off x="6127792" y="3771762"/>
            <a:ext cx="1143806" cy="1264157"/>
            <a:chOff x="388017" y="3782772"/>
            <a:chExt cx="1143806" cy="1264157"/>
          </a:xfrm>
        </p:grpSpPr>
        <p:sp>
          <p:nvSpPr>
            <p:cNvPr id="74" name="四角形: メモ 73">
              <a:extLst>
                <a:ext uri="{FF2B5EF4-FFF2-40B4-BE49-F238E27FC236}">
                  <a16:creationId xmlns:a16="http://schemas.microsoft.com/office/drawing/2014/main" id="{00A84765-7446-B244-0135-29FA4A817F28}"/>
                </a:ext>
              </a:extLst>
            </p:cNvPr>
            <p:cNvSpPr/>
            <p:nvPr/>
          </p:nvSpPr>
          <p:spPr>
            <a:xfrm>
              <a:off x="698205" y="401197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pic>
          <p:nvPicPr>
            <p:cNvPr id="75" name="図 74" descr="ウィンドウ, 記号, 挿絵 が含まれている画像&#10;&#10;自動的に生成された説明">
              <a:extLst>
                <a:ext uri="{FF2B5EF4-FFF2-40B4-BE49-F238E27FC236}">
                  <a16:creationId xmlns:a16="http://schemas.microsoft.com/office/drawing/2014/main" id="{097680F6-C764-9F6F-E4E5-0644B6D634E0}"/>
                </a:ext>
              </a:extLst>
            </p:cNvPr>
            <p:cNvPicPr>
              <a:picLocks noChangeAspect="1"/>
            </p:cNvPicPr>
            <p:nvPr/>
          </p:nvPicPr>
          <p:blipFill>
            <a:blip r:embed="rId6"/>
            <a:stretch>
              <a:fillRect/>
            </a:stretch>
          </p:blipFill>
          <p:spPr>
            <a:xfrm>
              <a:off x="388017" y="3782772"/>
              <a:ext cx="376491" cy="501324"/>
            </a:xfrm>
            <a:prstGeom prst="rect">
              <a:avLst/>
            </a:prstGeom>
          </p:spPr>
        </p:pic>
        <p:sp>
          <p:nvSpPr>
            <p:cNvPr id="76" name="テキスト ボックス 75">
              <a:extLst>
                <a:ext uri="{FF2B5EF4-FFF2-40B4-BE49-F238E27FC236}">
                  <a16:creationId xmlns:a16="http://schemas.microsoft.com/office/drawing/2014/main" id="{6595A13C-5867-E250-35C1-F55A2C2FB95C}"/>
                </a:ext>
              </a:extLst>
            </p:cNvPr>
            <p:cNvSpPr txBox="1"/>
            <p:nvPr/>
          </p:nvSpPr>
          <p:spPr>
            <a:xfrm>
              <a:off x="409783" y="4769930"/>
              <a:ext cx="1122040" cy="276999"/>
            </a:xfrm>
            <a:prstGeom prst="rect">
              <a:avLst/>
            </a:prstGeom>
            <a:noFill/>
          </p:spPr>
          <p:txBody>
            <a:bodyPr wrap="square" rtlCol="0">
              <a:spAutoFit/>
            </a:bodyPr>
            <a:lstStyle/>
            <a:p>
              <a:pPr algn="ctr"/>
              <a:r>
                <a:rPr kumimoji="1" lang="ja-JP" altLang="en-US" sz="1200" dirty="0"/>
                <a:t>質問</a:t>
              </a:r>
            </a:p>
          </p:txBody>
        </p:sp>
      </p:grpSp>
      <p:cxnSp>
        <p:nvCxnSpPr>
          <p:cNvPr id="77" name="直線矢印コネクタ 76">
            <a:extLst>
              <a:ext uri="{FF2B5EF4-FFF2-40B4-BE49-F238E27FC236}">
                <a16:creationId xmlns:a16="http://schemas.microsoft.com/office/drawing/2014/main" id="{87DEDABF-F1AC-656D-CCDA-AFCF51E678EB}"/>
              </a:ext>
            </a:extLst>
          </p:cNvPr>
          <p:cNvCxnSpPr>
            <a:cxnSpLocks/>
          </p:cNvCxnSpPr>
          <p:nvPr/>
        </p:nvCxnSpPr>
        <p:spPr>
          <a:xfrm flipH="1">
            <a:off x="7126533" y="3750085"/>
            <a:ext cx="488908" cy="54149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78" name="テキスト ボックス 77">
            <a:extLst>
              <a:ext uri="{FF2B5EF4-FFF2-40B4-BE49-F238E27FC236}">
                <a16:creationId xmlns:a16="http://schemas.microsoft.com/office/drawing/2014/main" id="{E27BB5A7-E147-A870-85AB-EB4F99581544}"/>
              </a:ext>
            </a:extLst>
          </p:cNvPr>
          <p:cNvSpPr txBox="1"/>
          <p:nvPr/>
        </p:nvSpPr>
        <p:spPr>
          <a:xfrm>
            <a:off x="6673974" y="3586004"/>
            <a:ext cx="967801" cy="276999"/>
          </a:xfrm>
          <a:prstGeom prst="rect">
            <a:avLst/>
          </a:prstGeom>
          <a:noFill/>
        </p:spPr>
        <p:txBody>
          <a:bodyPr wrap="square" rtlCol="0">
            <a:spAutoFit/>
          </a:bodyPr>
          <a:lstStyle/>
          <a:p>
            <a:pPr algn="ctr"/>
            <a:r>
              <a:rPr kumimoji="1" lang="ja-JP" altLang="en-US" sz="1200" dirty="0"/>
              <a:t>要素抽出</a:t>
            </a:r>
            <a:endParaRPr kumimoji="1" lang="en-US" altLang="ja-JP" sz="1200" dirty="0"/>
          </a:p>
        </p:txBody>
      </p:sp>
      <p:cxnSp>
        <p:nvCxnSpPr>
          <p:cNvPr id="81" name="直線矢印コネクタ 80">
            <a:extLst>
              <a:ext uri="{FF2B5EF4-FFF2-40B4-BE49-F238E27FC236}">
                <a16:creationId xmlns:a16="http://schemas.microsoft.com/office/drawing/2014/main" id="{21B236AA-D670-45DC-E506-A7E15332E61B}"/>
              </a:ext>
            </a:extLst>
          </p:cNvPr>
          <p:cNvCxnSpPr>
            <a:cxnSpLocks/>
          </p:cNvCxnSpPr>
          <p:nvPr/>
        </p:nvCxnSpPr>
        <p:spPr>
          <a:xfrm flipH="1">
            <a:off x="8202858" y="2635236"/>
            <a:ext cx="445278" cy="474385"/>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03" name="直線矢印コネクタ 102">
            <a:extLst>
              <a:ext uri="{FF2B5EF4-FFF2-40B4-BE49-F238E27FC236}">
                <a16:creationId xmlns:a16="http://schemas.microsoft.com/office/drawing/2014/main" id="{6DA8120A-8962-828A-C1BD-D12A7A2F23F1}"/>
              </a:ext>
            </a:extLst>
          </p:cNvPr>
          <p:cNvCxnSpPr>
            <a:cxnSpLocks/>
            <a:endCxn id="20" idx="2"/>
          </p:cNvCxnSpPr>
          <p:nvPr/>
        </p:nvCxnSpPr>
        <p:spPr>
          <a:xfrm flipH="1" flipV="1">
            <a:off x="8875151" y="2635236"/>
            <a:ext cx="561020" cy="1385594"/>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107" name="図 106" descr="アイコン&#10;&#10;自動的に生成された説明">
            <a:extLst>
              <a:ext uri="{FF2B5EF4-FFF2-40B4-BE49-F238E27FC236}">
                <a16:creationId xmlns:a16="http://schemas.microsoft.com/office/drawing/2014/main" id="{B53A4EBF-7CB4-5A7B-08A5-4561DCEB802D}"/>
              </a:ext>
            </a:extLst>
          </p:cNvPr>
          <p:cNvPicPr>
            <a:picLocks noChangeAspect="1"/>
          </p:cNvPicPr>
          <p:nvPr/>
        </p:nvPicPr>
        <p:blipFill>
          <a:blip r:embed="rId7"/>
          <a:stretch>
            <a:fillRect/>
          </a:stretch>
        </p:blipFill>
        <p:spPr>
          <a:xfrm>
            <a:off x="9226995" y="4068863"/>
            <a:ext cx="641341" cy="747658"/>
          </a:xfrm>
          <a:prstGeom prst="rect">
            <a:avLst/>
          </a:prstGeom>
        </p:spPr>
      </p:pic>
      <p:sp>
        <p:nvSpPr>
          <p:cNvPr id="108" name="テキスト ボックス 107">
            <a:extLst>
              <a:ext uri="{FF2B5EF4-FFF2-40B4-BE49-F238E27FC236}">
                <a16:creationId xmlns:a16="http://schemas.microsoft.com/office/drawing/2014/main" id="{AAD0BCB1-25BA-F68A-FD90-7FC30B411B95}"/>
              </a:ext>
            </a:extLst>
          </p:cNvPr>
          <p:cNvSpPr txBox="1"/>
          <p:nvPr/>
        </p:nvSpPr>
        <p:spPr>
          <a:xfrm>
            <a:off x="8991691" y="4822497"/>
            <a:ext cx="1122040" cy="276999"/>
          </a:xfrm>
          <a:prstGeom prst="rect">
            <a:avLst/>
          </a:prstGeom>
          <a:noFill/>
        </p:spPr>
        <p:txBody>
          <a:bodyPr wrap="square" rtlCol="0">
            <a:spAutoFit/>
          </a:bodyPr>
          <a:lstStyle/>
          <a:p>
            <a:pPr algn="ctr"/>
            <a:r>
              <a:rPr kumimoji="1" lang="en-US" altLang="ja-JP" sz="1200" dirty="0"/>
              <a:t>LLM</a:t>
            </a:r>
            <a:endParaRPr kumimoji="1" lang="ja-JP" altLang="en-US" sz="1200" dirty="0"/>
          </a:p>
        </p:txBody>
      </p:sp>
      <p:pic>
        <p:nvPicPr>
          <p:cNvPr id="109" name="図 108">
            <a:extLst>
              <a:ext uri="{FF2B5EF4-FFF2-40B4-BE49-F238E27FC236}">
                <a16:creationId xmlns:a16="http://schemas.microsoft.com/office/drawing/2014/main" id="{225CF6D5-AAC2-94DF-1B31-6203EA48F1F7}"/>
              </a:ext>
            </a:extLst>
          </p:cNvPr>
          <p:cNvPicPr>
            <a:picLocks noChangeAspect="1"/>
          </p:cNvPicPr>
          <p:nvPr/>
        </p:nvPicPr>
        <p:blipFill>
          <a:blip r:embed="rId8"/>
          <a:stretch>
            <a:fillRect/>
          </a:stretch>
        </p:blipFill>
        <p:spPr>
          <a:xfrm>
            <a:off x="9023246" y="3111777"/>
            <a:ext cx="444093" cy="601200"/>
          </a:xfrm>
          <a:prstGeom prst="rect">
            <a:avLst/>
          </a:prstGeom>
        </p:spPr>
      </p:pic>
      <p:sp>
        <p:nvSpPr>
          <p:cNvPr id="110" name="テキスト ボックス 109">
            <a:extLst>
              <a:ext uri="{FF2B5EF4-FFF2-40B4-BE49-F238E27FC236}">
                <a16:creationId xmlns:a16="http://schemas.microsoft.com/office/drawing/2014/main" id="{A0A3E103-5B21-D0F4-3FD8-97DE7B444422}"/>
              </a:ext>
            </a:extLst>
          </p:cNvPr>
          <p:cNvSpPr txBox="1"/>
          <p:nvPr/>
        </p:nvSpPr>
        <p:spPr>
          <a:xfrm>
            <a:off x="9323154" y="3211635"/>
            <a:ext cx="1778889" cy="276999"/>
          </a:xfrm>
          <a:prstGeom prst="rect">
            <a:avLst/>
          </a:prstGeom>
          <a:noFill/>
        </p:spPr>
        <p:txBody>
          <a:bodyPr wrap="square" rtlCol="0">
            <a:spAutoFit/>
          </a:bodyPr>
          <a:lstStyle/>
          <a:p>
            <a:pPr algn="ctr"/>
            <a:r>
              <a:rPr kumimoji="1" lang="ja-JP" altLang="en-US" sz="1200" dirty="0"/>
              <a:t>選択されたチャンク</a:t>
            </a:r>
            <a:endParaRPr kumimoji="1" lang="en-US" altLang="ja-JP" sz="1200" dirty="0"/>
          </a:p>
        </p:txBody>
      </p:sp>
      <p:pic>
        <p:nvPicPr>
          <p:cNvPr id="80" name="コンテンツ プレースホルダー 79" descr="アイコン&#10;&#10;AI によって生成されたコンテンツは間違っている可能性があります。">
            <a:extLst>
              <a:ext uri="{FF2B5EF4-FFF2-40B4-BE49-F238E27FC236}">
                <a16:creationId xmlns:a16="http://schemas.microsoft.com/office/drawing/2014/main" id="{9BCAE931-8F68-D800-0EAE-D909F5E9C88D}"/>
              </a:ext>
            </a:extLst>
          </p:cNvPr>
          <p:cNvPicPr>
            <a:picLocks noGrp="1" noChangeAspect="1"/>
          </p:cNvPicPr>
          <p:nvPr>
            <p:ph sz="quarter" idx="13"/>
          </p:nvPr>
        </p:nvPicPr>
        <p:blipFill>
          <a:blip r:embed="rId9"/>
          <a:srcRect r="53383" b="61405"/>
          <a:stretch/>
        </p:blipFill>
        <p:spPr>
          <a:xfrm>
            <a:off x="7628485" y="3191917"/>
            <a:ext cx="740158" cy="514518"/>
          </a:xfrm>
        </p:spPr>
      </p:pic>
      <p:sp>
        <p:nvSpPr>
          <p:cNvPr id="85" name="テキスト ボックス 84">
            <a:extLst>
              <a:ext uri="{FF2B5EF4-FFF2-40B4-BE49-F238E27FC236}">
                <a16:creationId xmlns:a16="http://schemas.microsoft.com/office/drawing/2014/main" id="{DB4EC1B2-F8AB-A4BF-E9C0-C4BF33EB93D6}"/>
              </a:ext>
            </a:extLst>
          </p:cNvPr>
          <p:cNvSpPr txBox="1"/>
          <p:nvPr/>
        </p:nvSpPr>
        <p:spPr>
          <a:xfrm>
            <a:off x="7365546" y="3681651"/>
            <a:ext cx="1122040" cy="276999"/>
          </a:xfrm>
          <a:prstGeom prst="rect">
            <a:avLst/>
          </a:prstGeom>
          <a:noFill/>
        </p:spPr>
        <p:txBody>
          <a:bodyPr wrap="square" rtlCol="0">
            <a:spAutoFit/>
          </a:bodyPr>
          <a:lstStyle/>
          <a:p>
            <a:pPr algn="ctr"/>
            <a:r>
              <a:rPr kumimoji="1" lang="ja-JP" altLang="en-US" sz="1200" dirty="0"/>
              <a:t>クエリ</a:t>
            </a:r>
          </a:p>
        </p:txBody>
      </p:sp>
      <p:sp>
        <p:nvSpPr>
          <p:cNvPr id="116" name="テキスト ボックス 115">
            <a:extLst>
              <a:ext uri="{FF2B5EF4-FFF2-40B4-BE49-F238E27FC236}">
                <a16:creationId xmlns:a16="http://schemas.microsoft.com/office/drawing/2014/main" id="{F22725DC-A47A-00D2-EDAC-2432C6581D03}"/>
              </a:ext>
            </a:extLst>
          </p:cNvPr>
          <p:cNvSpPr txBox="1"/>
          <p:nvPr/>
        </p:nvSpPr>
        <p:spPr>
          <a:xfrm>
            <a:off x="7687879" y="2899693"/>
            <a:ext cx="494710" cy="276999"/>
          </a:xfrm>
          <a:prstGeom prst="rect">
            <a:avLst/>
          </a:prstGeom>
          <a:noFill/>
        </p:spPr>
        <p:txBody>
          <a:bodyPr wrap="square" rtlCol="0">
            <a:spAutoFit/>
          </a:bodyPr>
          <a:lstStyle/>
          <a:p>
            <a:pPr algn="ctr"/>
            <a:r>
              <a:rPr kumimoji="1" lang="ja-JP" altLang="en-US" sz="1200" dirty="0"/>
              <a:t>検索</a:t>
            </a:r>
            <a:endParaRPr kumimoji="1" lang="en-US" altLang="ja-JP" sz="1200" dirty="0"/>
          </a:p>
        </p:txBody>
      </p:sp>
      <p:cxnSp>
        <p:nvCxnSpPr>
          <p:cNvPr id="117" name="直線矢印コネクタ 116">
            <a:extLst>
              <a:ext uri="{FF2B5EF4-FFF2-40B4-BE49-F238E27FC236}">
                <a16:creationId xmlns:a16="http://schemas.microsoft.com/office/drawing/2014/main" id="{8AE8CD14-C037-22E6-6A06-56C96838D471}"/>
              </a:ext>
            </a:extLst>
          </p:cNvPr>
          <p:cNvCxnSpPr>
            <a:cxnSpLocks/>
          </p:cNvCxnSpPr>
          <p:nvPr/>
        </p:nvCxnSpPr>
        <p:spPr>
          <a:xfrm flipH="1">
            <a:off x="7126272" y="4526295"/>
            <a:ext cx="2026283" cy="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20" name="直線矢印コネクタ 119">
            <a:extLst>
              <a:ext uri="{FF2B5EF4-FFF2-40B4-BE49-F238E27FC236}">
                <a16:creationId xmlns:a16="http://schemas.microsoft.com/office/drawing/2014/main" id="{F2F957DA-842B-9D70-D41B-F4B811C2D7D0}"/>
              </a:ext>
            </a:extLst>
          </p:cNvPr>
          <p:cNvCxnSpPr>
            <a:cxnSpLocks/>
          </p:cNvCxnSpPr>
          <p:nvPr/>
        </p:nvCxnSpPr>
        <p:spPr>
          <a:xfrm flipV="1">
            <a:off x="9570419" y="5122122"/>
            <a:ext cx="0" cy="347617"/>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1" name="四角形: メモ 120">
            <a:extLst>
              <a:ext uri="{FF2B5EF4-FFF2-40B4-BE49-F238E27FC236}">
                <a16:creationId xmlns:a16="http://schemas.microsoft.com/office/drawing/2014/main" id="{7FFE795A-DD12-F523-709D-4A38A4D7AD7F}"/>
              </a:ext>
            </a:extLst>
          </p:cNvPr>
          <p:cNvSpPr/>
          <p:nvPr/>
        </p:nvSpPr>
        <p:spPr>
          <a:xfrm>
            <a:off x="9297821" y="5492312"/>
            <a:ext cx="545196" cy="685156"/>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ーーーー</a:t>
            </a:r>
          </a:p>
        </p:txBody>
      </p:sp>
      <p:sp>
        <p:nvSpPr>
          <p:cNvPr id="122" name="テキスト ボックス 121">
            <a:extLst>
              <a:ext uri="{FF2B5EF4-FFF2-40B4-BE49-F238E27FC236}">
                <a16:creationId xmlns:a16="http://schemas.microsoft.com/office/drawing/2014/main" id="{FBD23DA8-3BB4-95F5-4761-3CE1B1CD7A14}"/>
              </a:ext>
            </a:extLst>
          </p:cNvPr>
          <p:cNvSpPr txBox="1"/>
          <p:nvPr/>
        </p:nvSpPr>
        <p:spPr>
          <a:xfrm>
            <a:off x="9009399" y="6241126"/>
            <a:ext cx="1122040" cy="276999"/>
          </a:xfrm>
          <a:prstGeom prst="rect">
            <a:avLst/>
          </a:prstGeom>
          <a:noFill/>
        </p:spPr>
        <p:txBody>
          <a:bodyPr wrap="square" rtlCol="0">
            <a:spAutoFit/>
          </a:bodyPr>
          <a:lstStyle/>
          <a:p>
            <a:pPr algn="ctr"/>
            <a:r>
              <a:rPr kumimoji="1" lang="ja-JP" altLang="en-US" sz="1200" dirty="0"/>
              <a:t>回答</a:t>
            </a:r>
          </a:p>
        </p:txBody>
      </p:sp>
      <p:pic>
        <p:nvPicPr>
          <p:cNvPr id="123" name="図 122" descr="アイコン&#10;&#10;自動的に生成された説明">
            <a:extLst>
              <a:ext uri="{FF2B5EF4-FFF2-40B4-BE49-F238E27FC236}">
                <a16:creationId xmlns:a16="http://schemas.microsoft.com/office/drawing/2014/main" id="{F735AB77-B9DE-04E7-EEBE-09FABDEE098E}"/>
              </a:ext>
            </a:extLst>
          </p:cNvPr>
          <p:cNvPicPr>
            <a:picLocks noChangeAspect="1"/>
          </p:cNvPicPr>
          <p:nvPr/>
        </p:nvPicPr>
        <p:blipFill>
          <a:blip r:embed="rId7"/>
          <a:stretch>
            <a:fillRect/>
          </a:stretch>
        </p:blipFill>
        <p:spPr>
          <a:xfrm>
            <a:off x="9152555" y="5339019"/>
            <a:ext cx="290532" cy="338695"/>
          </a:xfrm>
          <a:prstGeom prst="rect">
            <a:avLst/>
          </a:prstGeom>
        </p:spPr>
      </p:pic>
      <p:sp>
        <p:nvSpPr>
          <p:cNvPr id="124" name="テキスト ボックス 123">
            <a:extLst>
              <a:ext uri="{FF2B5EF4-FFF2-40B4-BE49-F238E27FC236}">
                <a16:creationId xmlns:a16="http://schemas.microsoft.com/office/drawing/2014/main" id="{F22946B1-C1DB-DF9A-B221-330349554BFA}"/>
              </a:ext>
            </a:extLst>
          </p:cNvPr>
          <p:cNvSpPr txBox="1"/>
          <p:nvPr/>
        </p:nvSpPr>
        <p:spPr>
          <a:xfrm>
            <a:off x="9478240" y="3838425"/>
            <a:ext cx="1860195" cy="276999"/>
          </a:xfrm>
          <a:prstGeom prst="rect">
            <a:avLst/>
          </a:prstGeom>
          <a:noFill/>
        </p:spPr>
        <p:txBody>
          <a:bodyPr wrap="square" rtlCol="0">
            <a:spAutoFit/>
          </a:bodyPr>
          <a:lstStyle/>
          <a:p>
            <a:pPr algn="ctr"/>
            <a:r>
              <a:rPr kumimoji="1" lang="en-US" altLang="ja-JP" sz="1200" dirty="0"/>
              <a:t>LLM</a:t>
            </a:r>
            <a:r>
              <a:rPr kumimoji="1" lang="ja-JP" altLang="en-US" sz="1200" dirty="0"/>
              <a:t>にチャンクを投入</a:t>
            </a:r>
            <a:endParaRPr kumimoji="1" lang="en-US" altLang="ja-JP" sz="1200" dirty="0"/>
          </a:p>
        </p:txBody>
      </p:sp>
      <p:cxnSp>
        <p:nvCxnSpPr>
          <p:cNvPr id="5" name="直線矢印コネクタ 4">
            <a:extLst>
              <a:ext uri="{FF2B5EF4-FFF2-40B4-BE49-F238E27FC236}">
                <a16:creationId xmlns:a16="http://schemas.microsoft.com/office/drawing/2014/main" id="{16044DB2-B631-A007-542A-BC6AD79AB9AD}"/>
              </a:ext>
            </a:extLst>
          </p:cNvPr>
          <p:cNvCxnSpPr>
            <a:cxnSpLocks/>
          </p:cNvCxnSpPr>
          <p:nvPr/>
        </p:nvCxnSpPr>
        <p:spPr>
          <a:xfrm flipH="1">
            <a:off x="1069721" y="1968182"/>
            <a:ext cx="1535838" cy="4980"/>
          </a:xfrm>
          <a:prstGeom prst="straightConnector1">
            <a:avLst/>
          </a:prstGeom>
          <a:ln w="381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9" name="テキスト ボックス 128">
            <a:extLst>
              <a:ext uri="{FF2B5EF4-FFF2-40B4-BE49-F238E27FC236}">
                <a16:creationId xmlns:a16="http://schemas.microsoft.com/office/drawing/2014/main" id="{E9996E79-89DE-A3F0-6FE8-34175F130D61}"/>
              </a:ext>
            </a:extLst>
          </p:cNvPr>
          <p:cNvSpPr txBox="1"/>
          <p:nvPr/>
        </p:nvSpPr>
        <p:spPr>
          <a:xfrm>
            <a:off x="928617" y="1488817"/>
            <a:ext cx="499493" cy="307777"/>
          </a:xfrm>
          <a:prstGeom prst="rect">
            <a:avLst/>
          </a:prstGeom>
          <a:noFill/>
        </p:spPr>
        <p:txBody>
          <a:bodyPr wrap="square" rtlCol="0">
            <a:spAutoFit/>
          </a:bodyPr>
          <a:lstStyle/>
          <a:p>
            <a:r>
              <a:rPr lang="ja-JP" altLang="en-US" sz="1400" b="1" dirty="0"/>
              <a:t>①</a:t>
            </a:r>
            <a:endParaRPr kumimoji="1" lang="ja-JP" altLang="en-US" sz="1400" b="1" dirty="0"/>
          </a:p>
        </p:txBody>
      </p:sp>
      <p:sp>
        <p:nvSpPr>
          <p:cNvPr id="130" name="テキスト ボックス 129">
            <a:extLst>
              <a:ext uri="{FF2B5EF4-FFF2-40B4-BE49-F238E27FC236}">
                <a16:creationId xmlns:a16="http://schemas.microsoft.com/office/drawing/2014/main" id="{EA32DAA0-97E6-E2A4-396B-6B9DB687E3C0}"/>
              </a:ext>
            </a:extLst>
          </p:cNvPr>
          <p:cNvSpPr txBox="1"/>
          <p:nvPr/>
        </p:nvSpPr>
        <p:spPr>
          <a:xfrm>
            <a:off x="1344960" y="3387718"/>
            <a:ext cx="499493" cy="307777"/>
          </a:xfrm>
          <a:prstGeom prst="rect">
            <a:avLst/>
          </a:prstGeom>
          <a:noFill/>
        </p:spPr>
        <p:txBody>
          <a:bodyPr wrap="square" rtlCol="0">
            <a:spAutoFit/>
          </a:bodyPr>
          <a:lstStyle/>
          <a:p>
            <a:r>
              <a:rPr kumimoji="1" lang="ja-JP" altLang="en-US" sz="1400" b="1" dirty="0"/>
              <a:t>②</a:t>
            </a:r>
          </a:p>
        </p:txBody>
      </p:sp>
      <p:sp>
        <p:nvSpPr>
          <p:cNvPr id="131" name="テキスト ボックス 130">
            <a:extLst>
              <a:ext uri="{FF2B5EF4-FFF2-40B4-BE49-F238E27FC236}">
                <a16:creationId xmlns:a16="http://schemas.microsoft.com/office/drawing/2014/main" id="{A3D86E82-7FCF-2137-4E89-311C918086F3}"/>
              </a:ext>
            </a:extLst>
          </p:cNvPr>
          <p:cNvSpPr txBox="1"/>
          <p:nvPr/>
        </p:nvSpPr>
        <p:spPr>
          <a:xfrm>
            <a:off x="7462558" y="2860718"/>
            <a:ext cx="499493" cy="307777"/>
          </a:xfrm>
          <a:prstGeom prst="rect">
            <a:avLst/>
          </a:prstGeom>
          <a:noFill/>
        </p:spPr>
        <p:txBody>
          <a:bodyPr wrap="square" rtlCol="0">
            <a:spAutoFit/>
          </a:bodyPr>
          <a:lstStyle/>
          <a:p>
            <a:r>
              <a:rPr kumimoji="1" lang="ja-JP" altLang="en-US" sz="1400" b="1" dirty="0"/>
              <a:t>③</a:t>
            </a:r>
          </a:p>
        </p:txBody>
      </p:sp>
      <p:sp>
        <p:nvSpPr>
          <p:cNvPr id="2" name="正方形/長方形 1">
            <a:extLst>
              <a:ext uri="{FF2B5EF4-FFF2-40B4-BE49-F238E27FC236}">
                <a16:creationId xmlns:a16="http://schemas.microsoft.com/office/drawing/2014/main" id="{091824A1-6945-936D-8B3A-8738D68172FE}"/>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3" name="吹き出し: 線 2">
            <a:extLst>
              <a:ext uri="{FF2B5EF4-FFF2-40B4-BE49-F238E27FC236}">
                <a16:creationId xmlns:a16="http://schemas.microsoft.com/office/drawing/2014/main" id="{B25B6238-CFE7-5BBA-B1AF-3300A6067A83}"/>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sp>
        <p:nvSpPr>
          <p:cNvPr id="8" name="正方形/長方形 7">
            <a:extLst>
              <a:ext uri="{FF2B5EF4-FFF2-40B4-BE49-F238E27FC236}">
                <a16:creationId xmlns:a16="http://schemas.microsoft.com/office/drawing/2014/main" id="{6F12BBF3-256C-DBFA-9C4E-159377A2F211}"/>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243068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EA81C-C334-C2B3-68BA-D27AE85AD9E7}"/>
            </a:ext>
          </a:extLst>
        </p:cNvPr>
        <p:cNvGrpSpPr/>
        <p:nvPr/>
      </p:nvGrpSpPr>
      <p:grpSpPr>
        <a:xfrm>
          <a:off x="0" y="0"/>
          <a:ext cx="0" cy="0"/>
          <a:chOff x="0" y="0"/>
          <a:chExt cx="0" cy="0"/>
        </a:xfrm>
      </p:grpSpPr>
      <p:sp>
        <p:nvSpPr>
          <p:cNvPr id="4" name="タイトル 1">
            <a:extLst>
              <a:ext uri="{FF2B5EF4-FFF2-40B4-BE49-F238E27FC236}">
                <a16:creationId xmlns:a16="http://schemas.microsoft.com/office/drawing/2014/main" id="{78564D13-091C-873B-1513-9B7AF7A9BEBA}"/>
              </a:ext>
            </a:extLst>
          </p:cNvPr>
          <p:cNvSpPr>
            <a:spLocks noGrp="1"/>
          </p:cNvSpPr>
          <p:nvPr>
            <p:ph type="title"/>
          </p:nvPr>
        </p:nvSpPr>
        <p:spPr>
          <a:xfrm>
            <a:off x="345404" y="407406"/>
            <a:ext cx="11512163" cy="388990"/>
          </a:xfrm>
        </p:spPr>
        <p:txBody>
          <a:bodyPr>
            <a:normAutofit fontScale="90000"/>
          </a:bodyPr>
          <a:lstStyle/>
          <a:p>
            <a:r>
              <a:rPr lang="en-US" altLang="ja-JP" dirty="0"/>
              <a:t>Knowledge </a:t>
            </a:r>
            <a:r>
              <a:rPr lang="ja-JP" altLang="en-US" dirty="0"/>
              <a:t>の参照方法（ベクトル検索）</a:t>
            </a:r>
            <a:endParaRPr kumimoji="1" lang="ja-JP" altLang="en-US" dirty="0"/>
          </a:p>
        </p:txBody>
      </p:sp>
      <p:sp>
        <p:nvSpPr>
          <p:cNvPr id="20" name="フッター プレースホルダー 3">
            <a:extLst>
              <a:ext uri="{FF2B5EF4-FFF2-40B4-BE49-F238E27FC236}">
                <a16:creationId xmlns:a16="http://schemas.microsoft.com/office/drawing/2014/main" id="{AE36BB42-D464-9A7B-C706-B9E8546938A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sp>
        <p:nvSpPr>
          <p:cNvPr id="24" name="スライド番号プレースホルダー 3">
            <a:extLst>
              <a:ext uri="{FF2B5EF4-FFF2-40B4-BE49-F238E27FC236}">
                <a16:creationId xmlns:a16="http://schemas.microsoft.com/office/drawing/2014/main" id="{565CBB17-BBCD-FD2E-279F-35C4513DD998}"/>
              </a:ext>
            </a:extLst>
          </p:cNvPr>
          <p:cNvSpPr>
            <a:spLocks noGrp="1"/>
          </p:cNvSpPr>
          <p:nvPr>
            <p:ph type="sldNum" sz="quarter" idx="12"/>
          </p:nvPr>
        </p:nvSpPr>
        <p:spPr>
          <a:xfrm>
            <a:off x="5252699" y="6550754"/>
            <a:ext cx="1783644" cy="307247"/>
          </a:xfrm>
        </p:spPr>
        <p:txBody>
          <a:bodyPr/>
          <a:lstStyle/>
          <a:p>
            <a:fld id="{0AF7E18D-A281-EF4E-83EF-D7811667EA6C}" type="slidenum">
              <a:rPr kumimoji="1" lang="ja-JP" altLang="en-US" smtClean="0"/>
              <a:t>8</a:t>
            </a:fld>
            <a:endParaRPr kumimoji="1" lang="ja-JP" altLang="en-US"/>
          </a:p>
        </p:txBody>
      </p:sp>
      <p:sp>
        <p:nvSpPr>
          <p:cNvPr id="7" name="正方形/長方形 6">
            <a:extLst>
              <a:ext uri="{FF2B5EF4-FFF2-40B4-BE49-F238E27FC236}">
                <a16:creationId xmlns:a16="http://schemas.microsoft.com/office/drawing/2014/main" id="{75FEFC91-E145-D164-E31E-3FAEF951DA74}"/>
              </a:ext>
            </a:extLst>
          </p:cNvPr>
          <p:cNvSpPr/>
          <p:nvPr/>
        </p:nvSpPr>
        <p:spPr>
          <a:xfrm>
            <a:off x="93219" y="390956"/>
            <a:ext cx="11960642" cy="6128377"/>
          </a:xfrm>
          <a:prstGeom prst="rect">
            <a:avLst/>
          </a:prstGeom>
          <a:noFill/>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solidFill>
                <a:schemeClr val="dk1"/>
              </a:solidFill>
            </a:endParaRPr>
          </a:p>
        </p:txBody>
      </p:sp>
      <p:sp>
        <p:nvSpPr>
          <p:cNvPr id="6" name="吹き出し: 線 5">
            <a:extLst>
              <a:ext uri="{FF2B5EF4-FFF2-40B4-BE49-F238E27FC236}">
                <a16:creationId xmlns:a16="http://schemas.microsoft.com/office/drawing/2014/main" id="{46B35EB4-D56E-F18C-AEFC-4177BF3221F6}"/>
              </a:ext>
            </a:extLst>
          </p:cNvPr>
          <p:cNvSpPr/>
          <p:nvPr/>
        </p:nvSpPr>
        <p:spPr>
          <a:xfrm>
            <a:off x="10849541" y="66019"/>
            <a:ext cx="1106173" cy="388990"/>
          </a:xfrm>
          <a:prstGeom prst="borderCallout1">
            <a:avLst>
              <a:gd name="adj1" fmla="val 18750"/>
              <a:gd name="adj2" fmla="val -8333"/>
              <a:gd name="adj3" fmla="val 68984"/>
              <a:gd name="adj4" fmla="val -35342"/>
            </a:avLst>
          </a:prstGeom>
          <a:solidFill>
            <a:srgbClr val="FFFF00"/>
          </a:solidFill>
          <a:ln w="952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00" dirty="0">
                <a:solidFill>
                  <a:schemeClr val="dk1"/>
                </a:solidFill>
              </a:rPr>
              <a:t>スライド追加</a:t>
            </a:r>
            <a:endParaRPr kumimoji="1" lang="en-US" altLang="ja-JP" sz="1000" dirty="0">
              <a:solidFill>
                <a:schemeClr val="dk1"/>
              </a:solidFill>
            </a:endParaRPr>
          </a:p>
          <a:p>
            <a:pPr algn="ctr"/>
            <a:r>
              <a:rPr lang="en-US" altLang="ja-JP" sz="1000" dirty="0"/>
              <a:t>2025.04.07</a:t>
            </a:r>
            <a:endParaRPr kumimoji="1" lang="ja-JP" altLang="en-US" sz="1000" dirty="0">
              <a:solidFill>
                <a:schemeClr val="dk1"/>
              </a:solidFill>
            </a:endParaRPr>
          </a:p>
        </p:txBody>
      </p:sp>
      <p:pic>
        <p:nvPicPr>
          <p:cNvPr id="2" name="図 1">
            <a:extLst>
              <a:ext uri="{FF2B5EF4-FFF2-40B4-BE49-F238E27FC236}">
                <a16:creationId xmlns:a16="http://schemas.microsoft.com/office/drawing/2014/main" id="{E7B7DD02-8532-6C17-8EE5-892699B5FE07}"/>
              </a:ext>
            </a:extLst>
          </p:cNvPr>
          <p:cNvPicPr>
            <a:picLocks noChangeAspect="1"/>
          </p:cNvPicPr>
          <p:nvPr/>
        </p:nvPicPr>
        <p:blipFill>
          <a:blip r:embed="rId2"/>
          <a:srcRect l="65371"/>
          <a:stretch/>
        </p:blipFill>
        <p:spPr>
          <a:xfrm>
            <a:off x="6103672" y="1069956"/>
            <a:ext cx="2863086" cy="4678736"/>
          </a:xfrm>
          <a:prstGeom prst="rect">
            <a:avLst/>
          </a:prstGeom>
          <a:ln>
            <a:solidFill>
              <a:srgbClr val="002060"/>
            </a:solidFill>
          </a:ln>
        </p:spPr>
      </p:pic>
      <p:pic>
        <p:nvPicPr>
          <p:cNvPr id="5" name="図 4">
            <a:extLst>
              <a:ext uri="{FF2B5EF4-FFF2-40B4-BE49-F238E27FC236}">
                <a16:creationId xmlns:a16="http://schemas.microsoft.com/office/drawing/2014/main" id="{F1047B67-E2C3-8E19-810B-E02E1F7D93DB}"/>
              </a:ext>
            </a:extLst>
          </p:cNvPr>
          <p:cNvPicPr>
            <a:picLocks noChangeAspect="1"/>
          </p:cNvPicPr>
          <p:nvPr/>
        </p:nvPicPr>
        <p:blipFill>
          <a:blip r:embed="rId3"/>
          <a:stretch>
            <a:fillRect/>
          </a:stretch>
        </p:blipFill>
        <p:spPr>
          <a:xfrm>
            <a:off x="8213952" y="1478298"/>
            <a:ext cx="2985360" cy="4678737"/>
          </a:xfrm>
          <a:prstGeom prst="rect">
            <a:avLst/>
          </a:prstGeom>
          <a:ln>
            <a:solidFill>
              <a:srgbClr val="002060"/>
            </a:solidFill>
          </a:ln>
        </p:spPr>
      </p:pic>
      <p:sp>
        <p:nvSpPr>
          <p:cNvPr id="8" name="コンテンツ プレースホルダー 6">
            <a:extLst>
              <a:ext uri="{FF2B5EF4-FFF2-40B4-BE49-F238E27FC236}">
                <a16:creationId xmlns:a16="http://schemas.microsoft.com/office/drawing/2014/main" id="{1912DC5C-6CCB-21FD-7749-C03526D40666}"/>
              </a:ext>
            </a:extLst>
          </p:cNvPr>
          <p:cNvSpPr txBox="1">
            <a:spLocks/>
          </p:cNvSpPr>
          <p:nvPr/>
        </p:nvSpPr>
        <p:spPr>
          <a:xfrm>
            <a:off x="345404" y="898906"/>
            <a:ext cx="5400972" cy="4237870"/>
          </a:xfrm>
          <a:prstGeom prst="rect">
            <a:avLst/>
          </a:prstGeom>
        </p:spPr>
        <p:txBody>
          <a:bodyPr/>
          <a:lstStyle>
            <a:lvl1pPr marL="0" indent="0" algn="l" defTabSz="457200" rtl="0" eaLnBrk="1" latinLnBrk="0" hangingPunct="1">
              <a:spcBef>
                <a:spcPct val="20000"/>
              </a:spcBef>
              <a:buFont typeface="Arial"/>
              <a:buNone/>
              <a:defRPr kumimoji="1" sz="1400" kern="1200">
                <a:solidFill>
                  <a:srgbClr val="202569"/>
                </a:solidFill>
                <a:latin typeface="+mn-ea"/>
                <a:ea typeface="+mn-ea"/>
                <a:cs typeface="+mn-cs"/>
              </a:defRPr>
            </a:lvl1pPr>
            <a:lvl2pPr marL="180975" indent="0" algn="l" defTabSz="457200" rtl="0" eaLnBrk="1" latinLnBrk="0" hangingPunct="1">
              <a:spcBef>
                <a:spcPct val="20000"/>
              </a:spcBef>
              <a:buFont typeface="Arial"/>
              <a:buNone/>
              <a:defRPr kumimoji="1" sz="1400" kern="1200">
                <a:solidFill>
                  <a:srgbClr val="202569"/>
                </a:solidFill>
                <a:latin typeface="+mn-ea"/>
                <a:ea typeface="+mn-ea"/>
                <a:cs typeface="+mn-cs"/>
              </a:defRPr>
            </a:lvl2pPr>
            <a:lvl3pPr marL="361950" indent="0" algn="l" defTabSz="457200" rtl="0" eaLnBrk="1" latinLnBrk="0" hangingPunct="1">
              <a:spcBef>
                <a:spcPct val="20000"/>
              </a:spcBef>
              <a:buFont typeface="Arial"/>
              <a:buNone/>
              <a:defRPr kumimoji="1" sz="1400" kern="1200">
                <a:solidFill>
                  <a:srgbClr val="202569"/>
                </a:solidFill>
                <a:latin typeface="+mn-ea"/>
                <a:ea typeface="+mn-ea"/>
                <a:cs typeface="+mn-cs"/>
              </a:defRPr>
            </a:lvl3pPr>
            <a:lvl4pPr marL="533400" indent="0" algn="l" defTabSz="457200" rtl="0" eaLnBrk="1" latinLnBrk="0" hangingPunct="1">
              <a:spcBef>
                <a:spcPct val="20000"/>
              </a:spcBef>
              <a:buFont typeface="Arial"/>
              <a:buNone/>
              <a:defRPr kumimoji="1" sz="1400" kern="1200">
                <a:solidFill>
                  <a:srgbClr val="202569"/>
                </a:solidFill>
                <a:latin typeface="+mn-ea"/>
                <a:ea typeface="+mn-ea"/>
                <a:cs typeface="+mn-cs"/>
              </a:defRPr>
            </a:lvl4pPr>
            <a:lvl5pPr marL="715963" indent="0" algn="l" defTabSz="457200" rtl="0" eaLnBrk="1" latinLnBrk="0" hangingPunct="1">
              <a:spcBef>
                <a:spcPct val="20000"/>
              </a:spcBef>
              <a:buFont typeface="Arial"/>
              <a:buNone/>
              <a:defRPr kumimoji="1" sz="1400" kern="1200">
                <a:solidFill>
                  <a:srgbClr val="202569"/>
                </a:solidFill>
                <a:latin typeface="+mn-ea"/>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ベクトル検索を用いる際には、</a:t>
            </a:r>
            <a:r>
              <a:rPr lang="en-US" altLang="ja-JP" sz="1200" dirty="0"/>
              <a:t>knowledge </a:t>
            </a:r>
            <a:r>
              <a:rPr lang="ja-JP" altLang="en-US" sz="1200" dirty="0"/>
              <a:t>が右図のようにチャンク分割で</a:t>
            </a:r>
            <a:endParaRPr lang="en-US" altLang="ja-JP" sz="1200" dirty="0"/>
          </a:p>
          <a:p>
            <a:r>
              <a:rPr lang="ja-JP" altLang="en-US" sz="1200" dirty="0"/>
              <a:t>登録される。</a:t>
            </a:r>
            <a:endParaRPr lang="en-US" altLang="ja-JP" sz="1200" dirty="0"/>
          </a:p>
          <a:p>
            <a:endParaRPr lang="en-US" altLang="ja-JP" sz="1200" dirty="0"/>
          </a:p>
          <a:p>
            <a:r>
              <a:rPr lang="ja-JP" altLang="en-US" sz="1200" b="1" dirty="0"/>
              <a:t>ベクトル検索</a:t>
            </a:r>
            <a:r>
              <a:rPr lang="ja-JP" altLang="en-US" sz="1200" dirty="0"/>
              <a:t>：</a:t>
            </a:r>
            <a:endParaRPr lang="en-US" altLang="ja-JP" sz="1200" dirty="0"/>
          </a:p>
          <a:p>
            <a:r>
              <a:rPr lang="ja-JP" altLang="en-US" sz="1200" dirty="0"/>
              <a:t>　自然言語や画像などのデータを数値のベクトルに変換し、</a:t>
            </a:r>
            <a:endParaRPr lang="en-US" altLang="ja-JP" sz="1200" dirty="0"/>
          </a:p>
          <a:p>
            <a:r>
              <a:rPr lang="ja-JP" altLang="en-US" sz="1200" dirty="0"/>
              <a:t>　類似度（コサイン類似度など）に基づいて検索を行う手法で、</a:t>
            </a:r>
            <a:endParaRPr lang="en-US" altLang="ja-JP" sz="1200" dirty="0"/>
          </a:p>
          <a:p>
            <a:r>
              <a:rPr lang="ja-JP" altLang="en-US" sz="1200" dirty="0"/>
              <a:t>　キーワード一致ではなく、意味的な近さで検索できる。</a:t>
            </a:r>
            <a:endParaRPr lang="en-US" altLang="ja-JP" sz="1200" dirty="0"/>
          </a:p>
          <a:p>
            <a:endParaRPr lang="en-US" altLang="ja-JP" sz="1200" dirty="0"/>
          </a:p>
          <a:p>
            <a:r>
              <a:rPr lang="ja-JP" altLang="en-US" sz="1200" b="1" dirty="0"/>
              <a:t>利点</a:t>
            </a:r>
          </a:p>
          <a:p>
            <a:r>
              <a:rPr lang="ja-JP" altLang="en-US" sz="1200" dirty="0"/>
              <a:t>　・言い換えや類義語、表現のゆらぎにも対応できるため、</a:t>
            </a:r>
            <a:endParaRPr lang="en-US" altLang="ja-JP" sz="1200" dirty="0"/>
          </a:p>
          <a:p>
            <a:r>
              <a:rPr lang="ja-JP" altLang="en-US" sz="1200" dirty="0"/>
              <a:t>　　自然な検索インターフェースを実現できる</a:t>
            </a:r>
            <a:endParaRPr lang="en-US" altLang="ja-JP" sz="1200" dirty="0"/>
          </a:p>
          <a:p>
            <a:r>
              <a:rPr lang="ja-JP" altLang="en-US" sz="1200" dirty="0"/>
              <a:t>　　　 　例：「買う」≒「購入する」</a:t>
            </a:r>
            <a:endParaRPr lang="en-US" altLang="ja-JP" sz="1200" dirty="0"/>
          </a:p>
          <a:p>
            <a:endParaRPr lang="ja-JP" altLang="en-US" sz="1200" dirty="0"/>
          </a:p>
          <a:p>
            <a:r>
              <a:rPr lang="ja-JP" altLang="en-US" sz="1200" b="1" dirty="0"/>
              <a:t>欠点</a:t>
            </a:r>
            <a:endParaRPr lang="en-US" altLang="ja-JP" sz="1200" b="1" dirty="0"/>
          </a:p>
          <a:p>
            <a:r>
              <a:rPr lang="ja-JP" altLang="en-US" sz="1200" dirty="0"/>
              <a:t>　・使用するモデルやデータにより精度にばらつきが出やすく、</a:t>
            </a:r>
            <a:endParaRPr lang="en-US" altLang="ja-JP" sz="1200" dirty="0"/>
          </a:p>
          <a:p>
            <a:r>
              <a:rPr lang="ja-JP" altLang="en-US" sz="1200" dirty="0"/>
              <a:t>　　調整やチューニングが必要となる</a:t>
            </a:r>
            <a:endParaRPr lang="en-US" altLang="ja-JP" sz="1200" dirty="0"/>
          </a:p>
        </p:txBody>
      </p:sp>
      <p:sp>
        <p:nvSpPr>
          <p:cNvPr id="3" name="正方形/長方形 2">
            <a:extLst>
              <a:ext uri="{FF2B5EF4-FFF2-40B4-BE49-F238E27FC236}">
                <a16:creationId xmlns:a16="http://schemas.microsoft.com/office/drawing/2014/main" id="{576368B2-41B8-D2DF-9D48-CF3303436470}"/>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346411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85B0-0B69-AC40-614D-DF4755E2F267}"/>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D7E565B1-C09A-EA40-2866-1DEF411F0ACD}"/>
              </a:ext>
            </a:extLst>
          </p:cNvPr>
          <p:cNvSpPr>
            <a:spLocks noGrp="1"/>
          </p:cNvSpPr>
          <p:nvPr>
            <p:ph type="title"/>
          </p:nvPr>
        </p:nvSpPr>
        <p:spPr/>
        <p:txBody>
          <a:bodyPr>
            <a:normAutofit fontScale="90000"/>
          </a:bodyPr>
          <a:lstStyle/>
          <a:p>
            <a:r>
              <a:rPr lang="en-US" altLang="ja-JP" dirty="0"/>
              <a:t>Knowledge </a:t>
            </a:r>
            <a:r>
              <a:rPr lang="ja-JP" altLang="en-US" dirty="0"/>
              <a:t>の参照方法（</a:t>
            </a:r>
            <a:r>
              <a:rPr lang="en-US" altLang="ja-JP" dirty="0"/>
              <a:t>Long Context</a:t>
            </a:r>
            <a:r>
              <a:rPr lang="ja-JP" altLang="en-US" dirty="0"/>
              <a:t>）</a:t>
            </a:r>
          </a:p>
        </p:txBody>
      </p:sp>
      <p:sp>
        <p:nvSpPr>
          <p:cNvPr id="4" name="スライド番号プレースホルダー 3">
            <a:extLst>
              <a:ext uri="{FF2B5EF4-FFF2-40B4-BE49-F238E27FC236}">
                <a16:creationId xmlns:a16="http://schemas.microsoft.com/office/drawing/2014/main" id="{8E5960DD-E810-D205-D3C9-C20A89641E0A}"/>
              </a:ext>
            </a:extLst>
          </p:cNvPr>
          <p:cNvSpPr>
            <a:spLocks noGrp="1"/>
          </p:cNvSpPr>
          <p:nvPr>
            <p:ph type="sldNum" sz="quarter" idx="12"/>
          </p:nvPr>
        </p:nvSpPr>
        <p:spPr/>
        <p:txBody>
          <a:bodyPr/>
          <a:lstStyle/>
          <a:p>
            <a:fld id="{0AF7E18D-A281-EF4E-83EF-D7811667EA6C}" type="slidenum">
              <a:rPr kumimoji="1" lang="ja-JP" altLang="en-US" smtClean="0"/>
              <a:t>9</a:t>
            </a:fld>
            <a:endParaRPr kumimoji="1" lang="ja-JP" altLang="en-US"/>
          </a:p>
        </p:txBody>
      </p:sp>
      <p:sp>
        <p:nvSpPr>
          <p:cNvPr id="22" name="コンテンツ プレースホルダー 6">
            <a:extLst>
              <a:ext uri="{FF2B5EF4-FFF2-40B4-BE49-F238E27FC236}">
                <a16:creationId xmlns:a16="http://schemas.microsoft.com/office/drawing/2014/main" id="{9A5A9CB1-50A1-6DCE-167B-F069E1650BF1}"/>
              </a:ext>
            </a:extLst>
          </p:cNvPr>
          <p:cNvSpPr>
            <a:spLocks noGrp="1"/>
          </p:cNvSpPr>
          <p:nvPr>
            <p:ph sz="quarter" idx="13"/>
          </p:nvPr>
        </p:nvSpPr>
        <p:spPr>
          <a:xfrm>
            <a:off x="345404" y="898906"/>
            <a:ext cx="11522604" cy="2714589"/>
          </a:xfrm>
        </p:spPr>
        <p:txBody>
          <a:bodyPr/>
          <a:lstStyle/>
          <a:p>
            <a:r>
              <a:rPr lang="en-US" altLang="ja-JP" sz="1200" dirty="0"/>
              <a:t>Long Context</a:t>
            </a:r>
            <a:r>
              <a:rPr lang="ja-JP" altLang="en-US" sz="1200" dirty="0"/>
              <a:t>を用いる際には、</a:t>
            </a:r>
            <a:r>
              <a:rPr lang="en-US" altLang="ja-JP" sz="1200" dirty="0"/>
              <a:t>docker </a:t>
            </a:r>
            <a:r>
              <a:rPr lang="ja-JP" altLang="en-US" sz="1200" dirty="0"/>
              <a:t>の </a:t>
            </a:r>
            <a:r>
              <a:rPr lang="en-US" altLang="ja-JP" sz="1200" dirty="0"/>
              <a:t>.env </a:t>
            </a:r>
            <a:r>
              <a:rPr lang="ja-JP" altLang="en-US" sz="1200" dirty="0"/>
              <a:t>ファイルを変更し、</a:t>
            </a:r>
            <a:r>
              <a:rPr lang="en-US" altLang="ja-JP" sz="1200" dirty="0" err="1"/>
              <a:t>Dify</a:t>
            </a:r>
            <a:r>
              <a:rPr lang="en-US" altLang="ja-JP" sz="1200" dirty="0"/>
              <a:t> </a:t>
            </a:r>
            <a:r>
              <a:rPr lang="ja-JP" altLang="en-US" sz="1200" dirty="0"/>
              <a:t>における文字数上限等の設定が必要になる。</a:t>
            </a:r>
            <a:endParaRPr lang="en-US" altLang="ja-JP" sz="1200" dirty="0"/>
          </a:p>
          <a:p>
            <a:endParaRPr lang="en-US" altLang="ja-JP" sz="1200" dirty="0"/>
          </a:p>
          <a:p>
            <a:r>
              <a:rPr lang="en-US" altLang="ja-JP" sz="1200" b="1" dirty="0"/>
              <a:t>Long Context</a:t>
            </a:r>
            <a:r>
              <a:rPr lang="ja-JP" altLang="en-US" sz="1200" dirty="0"/>
              <a:t>：</a:t>
            </a:r>
            <a:endParaRPr lang="en-US" altLang="ja-JP" sz="1200" dirty="0"/>
          </a:p>
          <a:p>
            <a:r>
              <a:rPr lang="ja-JP" altLang="en-US" sz="1200" dirty="0"/>
              <a:t>　大量のテキストデータを一度に扱い、同時に“記憶”しておける範囲（コンテキストウィンドウ）を大きくする技術。</a:t>
            </a:r>
            <a:endParaRPr lang="en-US" altLang="ja-JP" sz="1200" dirty="0"/>
          </a:p>
          <a:p>
            <a:r>
              <a:rPr lang="ja-JP" altLang="en-US" sz="1200" dirty="0"/>
              <a:t>　従来の「チャンク分割」では、テキストを小分け（チャンク）にして段階的に処理している。</a:t>
            </a:r>
            <a:endParaRPr lang="en-US" altLang="ja-JP" sz="1200" dirty="0"/>
          </a:p>
          <a:p>
            <a:r>
              <a:rPr lang="ja-JP" altLang="en-US" sz="1200" dirty="0"/>
              <a:t>　一方で「ロングコンテキスト」では、一度により多くの文章を読み込み、つなげて考えられるため、前後の内容を踏まえたより自然な応答や推論が可能。</a:t>
            </a:r>
            <a:endParaRPr lang="en-US" altLang="ja-JP" sz="1200" dirty="0"/>
          </a:p>
          <a:p>
            <a:endParaRPr lang="en-US" altLang="ja-JP" sz="1200" dirty="0"/>
          </a:p>
          <a:p>
            <a:r>
              <a:rPr lang="ja-JP" altLang="en-US" sz="1200" b="1" dirty="0"/>
              <a:t>利点</a:t>
            </a:r>
          </a:p>
          <a:p>
            <a:r>
              <a:rPr lang="ja-JP" altLang="en-US" sz="1200" dirty="0"/>
              <a:t>　・チャンクではないので、全ての内容を参照した上で回答を作成できる</a:t>
            </a:r>
          </a:p>
          <a:p>
            <a:r>
              <a:rPr lang="ja-JP" altLang="en-US" sz="1200" dirty="0"/>
              <a:t> </a:t>
            </a:r>
          </a:p>
          <a:p>
            <a:r>
              <a:rPr lang="ja-JP" altLang="en-US" sz="1200" b="1" dirty="0"/>
              <a:t>欠点</a:t>
            </a:r>
            <a:endParaRPr lang="en-US" altLang="ja-JP" sz="1200" b="1" dirty="0"/>
          </a:p>
          <a:p>
            <a:r>
              <a:rPr lang="ja-JP" altLang="en-US" sz="1200" dirty="0"/>
              <a:t>　・</a:t>
            </a:r>
            <a:r>
              <a:rPr lang="en-US" altLang="ja-JP" sz="1200" dirty="0"/>
              <a:t>LLM</a:t>
            </a:r>
            <a:r>
              <a:rPr lang="ja-JP" altLang="en-US" sz="1200" dirty="0"/>
              <a:t>に入力するトークン量が増えるので、コストが大きくなる</a:t>
            </a:r>
            <a:endParaRPr lang="en-US" altLang="ja-JP" sz="1200" dirty="0"/>
          </a:p>
        </p:txBody>
      </p:sp>
      <p:sp>
        <p:nvSpPr>
          <p:cNvPr id="7" name="フッター プレースホルダー 3">
            <a:extLst>
              <a:ext uri="{FF2B5EF4-FFF2-40B4-BE49-F238E27FC236}">
                <a16:creationId xmlns:a16="http://schemas.microsoft.com/office/drawing/2014/main" id="{2B102E64-711D-0BFC-A0D9-BB0A76899E49}"/>
              </a:ext>
            </a:extLst>
          </p:cNvPr>
          <p:cNvSpPr>
            <a:spLocks noGrp="1"/>
          </p:cNvSpPr>
          <p:nvPr>
            <p:ph type="ftr" sz="quarter" idx="11"/>
          </p:nvPr>
        </p:nvSpPr>
        <p:spPr>
          <a:xfrm>
            <a:off x="8444093" y="6519334"/>
            <a:ext cx="3747911" cy="365125"/>
          </a:xfrm>
        </p:spPr>
        <p:txBody>
          <a:bodyPr/>
          <a:lstStyle/>
          <a:p>
            <a:r>
              <a:rPr lang="en-US" altLang="ja-JP" dirty="0"/>
              <a:t>Copyright (C) 2025 dbE.inc All Rights Reserved.</a:t>
            </a:r>
            <a:endParaRPr lang="ja-JP" altLang="en-US" dirty="0"/>
          </a:p>
        </p:txBody>
      </p:sp>
      <p:pic>
        <p:nvPicPr>
          <p:cNvPr id="3" name="図 2"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112ECCF4-6F20-8BAB-F6ED-9FCBD41D7B12}"/>
              </a:ext>
            </a:extLst>
          </p:cNvPr>
          <p:cNvPicPr>
            <a:picLocks noChangeAspect="1"/>
          </p:cNvPicPr>
          <p:nvPr/>
        </p:nvPicPr>
        <p:blipFill>
          <a:blip r:embed="rId2"/>
          <a:stretch>
            <a:fillRect/>
          </a:stretch>
        </p:blipFill>
        <p:spPr>
          <a:xfrm>
            <a:off x="589450" y="3744355"/>
            <a:ext cx="5359395" cy="2564370"/>
          </a:xfrm>
          <a:prstGeom prst="rect">
            <a:avLst/>
          </a:prstGeom>
        </p:spPr>
      </p:pic>
      <p:sp>
        <p:nvSpPr>
          <p:cNvPr id="8" name="正方形/長方形 7">
            <a:extLst>
              <a:ext uri="{FF2B5EF4-FFF2-40B4-BE49-F238E27FC236}">
                <a16:creationId xmlns:a16="http://schemas.microsoft.com/office/drawing/2014/main" id="{F08FBF71-E93C-E6CD-15BF-8EAD8C1AF09B}"/>
              </a:ext>
            </a:extLst>
          </p:cNvPr>
          <p:cNvSpPr/>
          <p:nvPr/>
        </p:nvSpPr>
        <p:spPr>
          <a:xfrm>
            <a:off x="107576" y="107576"/>
            <a:ext cx="11940989" cy="6411758"/>
          </a:xfrm>
          <a:prstGeom prst="rect">
            <a:avLst/>
          </a:prstGeom>
          <a:solidFill>
            <a:srgbClr val="7F7F7F">
              <a:alpha val="76078"/>
            </a:srgb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6000" dirty="0">
                <a:solidFill>
                  <a:srgbClr val="FF0000"/>
                </a:solidFill>
              </a:rPr>
              <a:t>参考用シート</a:t>
            </a:r>
          </a:p>
        </p:txBody>
      </p:sp>
    </p:spTree>
    <p:extLst>
      <p:ext uri="{BB962C8B-B14F-4D97-AF65-F5344CB8AC3E}">
        <p14:creationId xmlns:p14="http://schemas.microsoft.com/office/powerpoint/2010/main" val="4032912495"/>
      </p:ext>
    </p:extLst>
  </p:cSld>
  <p:clrMapOvr>
    <a:masterClrMapping/>
  </p:clrMapOvr>
</p:sld>
</file>

<file path=ppt/theme/theme1.xml><?xml version="1.0" encoding="utf-8"?>
<a:theme xmlns:a="http://schemas.openxmlformats.org/drawingml/2006/main" name="rodanius-tmp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2">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pPr>
      <a:bodyPr rtlCol="0" anchor="ctr"/>
      <a:lstStyle>
        <a:defPPr algn="ctr">
          <a:defRPr>
            <a:solidFill>
              <a:schemeClr val="dk1"/>
            </a:solidFill>
          </a:defRPr>
        </a:defPPr>
      </a:lstStyle>
      <a:style>
        <a:lnRef idx="2">
          <a:schemeClr val="dk1"/>
        </a:lnRef>
        <a:fillRef idx="1">
          <a:schemeClr val="lt1"/>
        </a:fillRef>
        <a:effectRef idx="0">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9D8B536ABC073409CEE60D60C8E2AF8" ma:contentTypeVersion="4" ma:contentTypeDescription="新しいドキュメントを作成します。" ma:contentTypeScope="" ma:versionID="7a800ea03744100c943462012bc543a0">
  <xsd:schema xmlns:xsd="http://www.w3.org/2001/XMLSchema" xmlns:xs="http://www.w3.org/2001/XMLSchema" xmlns:p="http://schemas.microsoft.com/office/2006/metadata/properties" xmlns:ns2="1d14eb46-2ed3-41fd-8d0b-c7c0c9e1f8f5" targetNamespace="http://schemas.microsoft.com/office/2006/metadata/properties" ma:root="true" ma:fieldsID="7f83d624d38609e0eea52d3fab789610" ns2:_="">
    <xsd:import namespace="1d14eb46-2ed3-41fd-8d0b-c7c0c9e1f8f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4eb46-2ed3-41fd-8d0b-c7c0c9e1f8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0DF4B1-B8DA-4F77-88EA-AB9843936E94}">
  <ds:schemaRefs>
    <ds:schemaRef ds:uri="http://purl.org/dc/elements/1.1/"/>
    <ds:schemaRef ds:uri="http://www.w3.org/XML/1998/namespace"/>
    <ds:schemaRef ds:uri="http://purl.org/dc/terms/"/>
    <ds:schemaRef ds:uri="http://purl.org/dc/dcmitype/"/>
    <ds:schemaRef ds:uri="1d14eb46-2ed3-41fd-8d0b-c7c0c9e1f8f5"/>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E0BCB13B-4E80-421A-BA9B-DA85C2710C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14eb46-2ed3-41fd-8d0b-c7c0c9e1f8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FB7C19-F97A-4630-909C-04462F044E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50873</TotalTime>
  <Words>5183</Words>
  <Application>Microsoft Office PowerPoint</Application>
  <PresentationFormat>ワイド画面</PresentationFormat>
  <Paragraphs>888</Paragraphs>
  <Slides>38</Slides>
  <Notes>19</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38</vt:i4>
      </vt:variant>
    </vt:vector>
  </HeadingPairs>
  <TitlesOfParts>
    <vt:vector size="46" baseType="lpstr">
      <vt:lpstr>HGP創英角ｺﾞｼｯｸUB</vt:lpstr>
      <vt:lpstr>Meiryo</vt:lpstr>
      <vt:lpstr>Meiryo</vt:lpstr>
      <vt:lpstr>游ゴシック</vt:lpstr>
      <vt:lpstr>Arial</vt:lpstr>
      <vt:lpstr>Calibri</vt:lpstr>
      <vt:lpstr>Consolas</vt:lpstr>
      <vt:lpstr>rodanius-tmpl</vt:lpstr>
      <vt:lpstr>イノベーションマネジメント様 業務課題のAIエージェントによる解決のサポート講義資料</vt:lpstr>
      <vt:lpstr>今回の講義内容</vt:lpstr>
      <vt:lpstr>サポートの流れ</vt:lpstr>
      <vt:lpstr>セクション5：テストシナリオ作成</vt:lpstr>
      <vt:lpstr>要件の深掘りとテストシナリオの概略</vt:lpstr>
      <vt:lpstr>RAG設計の重要性と knowledge 蓄積（保管）方法</vt:lpstr>
      <vt:lpstr>Knowledge の参照方法（ベクトル検索・Long Context）</vt:lpstr>
      <vt:lpstr>Knowledge の参照方法（ベクトル検索）</vt:lpstr>
      <vt:lpstr>Knowledge の参照方法（Long Context）</vt:lpstr>
      <vt:lpstr>Knowledge の参照方法（SQL 検索）</vt:lpstr>
      <vt:lpstr>シーケンス図作成の要点</vt:lpstr>
      <vt:lpstr>シーケンス図作成例</vt:lpstr>
      <vt:lpstr>Appendix：AIエージェント開発案件の流れ</vt:lpstr>
      <vt:lpstr>御社を実施した場合での例：与件整理・サマリ</vt:lpstr>
      <vt:lpstr>AIエージェントの構造</vt:lpstr>
      <vt:lpstr>AIエージェント導入するということは</vt:lpstr>
      <vt:lpstr>AIエージェントの作成</vt:lpstr>
      <vt:lpstr>AIエージェントシステム概念図</vt:lpstr>
      <vt:lpstr>全体フェーズ</vt:lpstr>
      <vt:lpstr>Appendix：今回の講座でのターゲット業務(窓口業務)</vt:lpstr>
      <vt:lpstr>確認状況</vt:lpstr>
      <vt:lpstr>受領資料</vt:lpstr>
      <vt:lpstr>今回のターゲットの想定業務フロー</vt:lpstr>
      <vt:lpstr>今回のターゲットの想定AIエージェント導入後業務フロー</vt:lpstr>
      <vt:lpstr>システム概要想定案</vt:lpstr>
      <vt:lpstr>Appendix：今後の資料</vt:lpstr>
      <vt:lpstr>テストシナリオ(要件の深掘り・テストシナリオ概略検討・テストシナリオ設計・テストシナリオ作成)</vt:lpstr>
      <vt:lpstr>エージェント開発(システムプロンプト作成・ツール連結・ワークフロー開発・外部API接続・ツール化)</vt:lpstr>
      <vt:lpstr>テスト実施・調整(システムプロンプト調整・ワークフロー・LLM調整・エラーなどの例外処理追加)</vt:lpstr>
      <vt:lpstr>ドキュメント作成(仕様書・ユーザマニュアル作成)</vt:lpstr>
      <vt:lpstr>Appendix：AIエージェントについて</vt:lpstr>
      <vt:lpstr>dbE　AIサポートサービスメニュー</vt:lpstr>
      <vt:lpstr>業務の分析の重要性</vt:lpstr>
      <vt:lpstr>参考：AIエージェントについて(ツール・ワークフローを含む)</vt:lpstr>
      <vt:lpstr>参考：LLMについて</vt:lpstr>
      <vt:lpstr>参考：モデルプロバイダーとは</vt:lpstr>
      <vt:lpstr>参考：RAGとは</vt:lpstr>
      <vt:lpstr>参考：システム改善(評価ツール)について</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hsuser</dc:creator>
  <cp:keywords/>
  <dc:description/>
  <cp:lastModifiedBy>tomoyuki aoki</cp:lastModifiedBy>
  <cp:revision>1488</cp:revision>
  <dcterms:modified xsi:type="dcterms:W3CDTF">2025-04-09T05:59:33Z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0x01010089D8B536ABC073409CEE60D60C8E2AF8</vt:lpwstr>
  </property>
</Properties>
</file>